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3653" r:id="rId1"/>
  </p:sldMasterIdLst>
  <p:notesMasterIdLst>
    <p:notesMasterId r:id="rId82"/>
  </p:notesMasterIdLst>
  <p:handoutMasterIdLst>
    <p:handoutMasterId r:id="rId83"/>
  </p:handoutMasterIdLst>
  <p:sldIdLst>
    <p:sldId id="260" r:id="rId2"/>
    <p:sldId id="411" r:id="rId3"/>
    <p:sldId id="410" r:id="rId4"/>
    <p:sldId id="266" r:id="rId5"/>
    <p:sldId id="267" r:id="rId6"/>
    <p:sldId id="268" r:id="rId7"/>
    <p:sldId id="269" r:id="rId8"/>
    <p:sldId id="364" r:id="rId9"/>
    <p:sldId id="365" r:id="rId10"/>
    <p:sldId id="366" r:id="rId11"/>
    <p:sldId id="367" r:id="rId12"/>
    <p:sldId id="363" r:id="rId13"/>
    <p:sldId id="271" r:id="rId14"/>
    <p:sldId id="274" r:id="rId15"/>
    <p:sldId id="445" r:id="rId16"/>
    <p:sldId id="312" r:id="rId17"/>
    <p:sldId id="446" r:id="rId18"/>
    <p:sldId id="313" r:id="rId19"/>
    <p:sldId id="447" r:id="rId20"/>
    <p:sldId id="277" r:id="rId21"/>
    <p:sldId id="448" r:id="rId22"/>
    <p:sldId id="449" r:id="rId23"/>
    <p:sldId id="452" r:id="rId24"/>
    <p:sldId id="455" r:id="rId25"/>
    <p:sldId id="457" r:id="rId26"/>
    <p:sldId id="377" r:id="rId27"/>
    <p:sldId id="373" r:id="rId28"/>
    <p:sldId id="371" r:id="rId29"/>
    <p:sldId id="374" r:id="rId30"/>
    <p:sldId id="322" r:id="rId31"/>
    <p:sldId id="321" r:id="rId32"/>
    <p:sldId id="375" r:id="rId33"/>
    <p:sldId id="376" r:id="rId34"/>
    <p:sldId id="361" r:id="rId35"/>
    <p:sldId id="335" r:id="rId36"/>
    <p:sldId id="338" r:id="rId37"/>
    <p:sldId id="336" r:id="rId38"/>
    <p:sldId id="341" r:id="rId39"/>
    <p:sldId id="412" r:id="rId40"/>
    <p:sldId id="413" r:id="rId41"/>
    <p:sldId id="414" r:id="rId42"/>
    <p:sldId id="415" r:id="rId43"/>
    <p:sldId id="416" r:id="rId44"/>
    <p:sldId id="418" r:id="rId45"/>
    <p:sldId id="419" r:id="rId46"/>
    <p:sldId id="420" r:id="rId47"/>
    <p:sldId id="421" r:id="rId48"/>
    <p:sldId id="422" r:id="rId49"/>
    <p:sldId id="423" r:id="rId50"/>
    <p:sldId id="453" r:id="rId51"/>
    <p:sldId id="428" r:id="rId52"/>
    <p:sldId id="429" r:id="rId53"/>
    <p:sldId id="430" r:id="rId54"/>
    <p:sldId id="431" r:id="rId55"/>
    <p:sldId id="454" r:id="rId56"/>
    <p:sldId id="432" r:id="rId57"/>
    <p:sldId id="435" r:id="rId58"/>
    <p:sldId id="436" r:id="rId59"/>
    <p:sldId id="387" r:id="rId60"/>
    <p:sldId id="388" r:id="rId61"/>
    <p:sldId id="389" r:id="rId62"/>
    <p:sldId id="390" r:id="rId63"/>
    <p:sldId id="391" r:id="rId64"/>
    <p:sldId id="392" r:id="rId65"/>
    <p:sldId id="393" r:id="rId66"/>
    <p:sldId id="394" r:id="rId67"/>
    <p:sldId id="395" r:id="rId68"/>
    <p:sldId id="396" r:id="rId69"/>
    <p:sldId id="397" r:id="rId70"/>
    <p:sldId id="441" r:id="rId71"/>
    <p:sldId id="398" r:id="rId72"/>
    <p:sldId id="402" r:id="rId73"/>
    <p:sldId id="403" r:id="rId74"/>
    <p:sldId id="404" r:id="rId75"/>
    <p:sldId id="405" r:id="rId76"/>
    <p:sldId id="406" r:id="rId77"/>
    <p:sldId id="407" r:id="rId78"/>
    <p:sldId id="408" r:id="rId79"/>
    <p:sldId id="458" r:id="rId80"/>
    <p:sldId id="409" r:id="rId81"/>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C3"/>
    <a:srgbClr val="FFFFA7"/>
    <a:srgbClr val="FFFFCC"/>
    <a:srgbClr val="61F561"/>
    <a:srgbClr val="F8DE9C"/>
    <a:srgbClr val="00FFFF"/>
    <a:srgbClr val="CCFFFF"/>
    <a:srgbClr val="FFFF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1463" autoAdjust="0"/>
    <p:restoredTop sz="94718" autoAdjust="0"/>
  </p:normalViewPr>
  <p:slideViewPr>
    <p:cSldViewPr>
      <p:cViewPr>
        <p:scale>
          <a:sx n="72" d="100"/>
          <a:sy n="72" d="100"/>
        </p:scale>
        <p:origin x="416" y="1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75" d="100"/>
          <a:sy n="75" d="100"/>
        </p:scale>
        <p:origin x="-2172" y="-25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4"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5"/>
          <p:cNvSpPr>
            <a:spLocks noChangeArrowheads="1"/>
          </p:cNvSpPr>
          <p:nvPr/>
        </p:nvSpPr>
        <p:spPr bwMode="auto">
          <a:xfrm>
            <a:off x="76200" y="8824913"/>
            <a:ext cx="67056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lgn="ctr" eaLnBrk="1" hangingPunct="1">
              <a:defRPr/>
            </a:pPr>
            <a:endParaRPr lang="en-US" altLang="en-US"/>
          </a:p>
        </p:txBody>
      </p:sp>
      <p:sp>
        <p:nvSpPr>
          <p:cNvPr id="15363" name="Line 6"/>
          <p:cNvSpPr>
            <a:spLocks noChangeShapeType="1"/>
          </p:cNvSpPr>
          <p:nvPr/>
        </p:nvSpPr>
        <p:spPr bwMode="auto">
          <a:xfrm>
            <a:off x="828675" y="381000"/>
            <a:ext cx="562292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364" name="Line 7"/>
          <p:cNvSpPr>
            <a:spLocks noChangeShapeType="1"/>
          </p:cNvSpPr>
          <p:nvPr/>
        </p:nvSpPr>
        <p:spPr bwMode="auto">
          <a:xfrm>
            <a:off x="828675" y="8763000"/>
            <a:ext cx="562292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381" name="Rectangle 8"/>
          <p:cNvSpPr>
            <a:spLocks noChangeArrowheads="1"/>
          </p:cNvSpPr>
          <p:nvPr/>
        </p:nvSpPr>
        <p:spPr bwMode="auto">
          <a:xfrm>
            <a:off x="71438" y="8818563"/>
            <a:ext cx="6715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tabLst>
                <a:tab pos="285750" algn="l"/>
                <a:tab pos="6457950" algn="r"/>
              </a:tabLst>
              <a:defRPr sz="2400">
                <a:solidFill>
                  <a:schemeClr val="tx1"/>
                </a:solidFill>
                <a:latin typeface="Arial" charset="0"/>
              </a:defRPr>
            </a:lvl1pPr>
            <a:lvl2pPr marL="742950" indent="-285750" eaLnBrk="0" hangingPunct="0">
              <a:tabLst>
                <a:tab pos="285750" algn="l"/>
                <a:tab pos="6457950" algn="r"/>
              </a:tabLst>
              <a:defRPr sz="2400">
                <a:solidFill>
                  <a:schemeClr val="tx1"/>
                </a:solidFill>
                <a:latin typeface="Arial" charset="0"/>
              </a:defRPr>
            </a:lvl2pPr>
            <a:lvl3pPr marL="1143000" indent="-228600" eaLnBrk="0" hangingPunct="0">
              <a:tabLst>
                <a:tab pos="285750" algn="l"/>
                <a:tab pos="6457950" algn="r"/>
              </a:tabLst>
              <a:defRPr sz="2400">
                <a:solidFill>
                  <a:schemeClr val="tx1"/>
                </a:solidFill>
                <a:latin typeface="Arial" charset="0"/>
              </a:defRPr>
            </a:lvl3pPr>
            <a:lvl4pPr marL="1600200" indent="-228600" eaLnBrk="0" hangingPunct="0">
              <a:tabLst>
                <a:tab pos="285750" algn="l"/>
                <a:tab pos="6457950" algn="r"/>
              </a:tabLst>
              <a:defRPr sz="2400">
                <a:solidFill>
                  <a:schemeClr val="tx1"/>
                </a:solidFill>
                <a:latin typeface="Arial" charset="0"/>
              </a:defRPr>
            </a:lvl4pPr>
            <a:lvl5pPr marL="2057400" indent="-228600" eaLnBrk="0" hangingPunct="0">
              <a:tabLst>
                <a:tab pos="285750" algn="l"/>
                <a:tab pos="6457950" algn="r"/>
              </a:tabLst>
              <a:defRPr sz="2400">
                <a:solidFill>
                  <a:schemeClr val="tx1"/>
                </a:solidFill>
                <a:latin typeface="Arial" charset="0"/>
              </a:defRPr>
            </a:lvl5pPr>
            <a:lvl6pPr marL="2514600" indent="-228600" algn="ctr" eaLnBrk="0" fontAlgn="base" hangingPunct="0">
              <a:spcBef>
                <a:spcPct val="0"/>
              </a:spcBef>
              <a:spcAft>
                <a:spcPct val="0"/>
              </a:spcAft>
              <a:tabLst>
                <a:tab pos="285750" algn="l"/>
                <a:tab pos="6457950" algn="r"/>
              </a:tabLst>
              <a:defRPr sz="2400">
                <a:solidFill>
                  <a:schemeClr val="tx1"/>
                </a:solidFill>
                <a:latin typeface="Arial" charset="0"/>
              </a:defRPr>
            </a:lvl6pPr>
            <a:lvl7pPr marL="2971800" indent="-228600" algn="ctr" eaLnBrk="0" fontAlgn="base" hangingPunct="0">
              <a:spcBef>
                <a:spcPct val="0"/>
              </a:spcBef>
              <a:spcAft>
                <a:spcPct val="0"/>
              </a:spcAft>
              <a:tabLst>
                <a:tab pos="285750" algn="l"/>
                <a:tab pos="6457950" algn="r"/>
              </a:tabLst>
              <a:defRPr sz="2400">
                <a:solidFill>
                  <a:schemeClr val="tx1"/>
                </a:solidFill>
                <a:latin typeface="Arial" charset="0"/>
              </a:defRPr>
            </a:lvl7pPr>
            <a:lvl8pPr marL="3429000" indent="-228600" algn="ctr" eaLnBrk="0" fontAlgn="base" hangingPunct="0">
              <a:spcBef>
                <a:spcPct val="0"/>
              </a:spcBef>
              <a:spcAft>
                <a:spcPct val="0"/>
              </a:spcAft>
              <a:tabLst>
                <a:tab pos="285750" algn="l"/>
                <a:tab pos="6457950" algn="r"/>
              </a:tabLst>
              <a:defRPr sz="2400">
                <a:solidFill>
                  <a:schemeClr val="tx1"/>
                </a:solidFill>
                <a:latin typeface="Arial" charset="0"/>
              </a:defRPr>
            </a:lvl8pPr>
            <a:lvl9pPr marL="3886200" indent="-228600" algn="ctr" eaLnBrk="0" fontAlgn="base" hangingPunct="0">
              <a:spcBef>
                <a:spcPct val="0"/>
              </a:spcBef>
              <a:spcAft>
                <a:spcPct val="0"/>
              </a:spcAft>
              <a:tabLst>
                <a:tab pos="285750" algn="l"/>
                <a:tab pos="6457950" algn="r"/>
              </a:tabLst>
              <a:defRPr sz="2400">
                <a:solidFill>
                  <a:schemeClr val="tx1"/>
                </a:solidFill>
                <a:latin typeface="Arial" charset="0"/>
              </a:defRPr>
            </a:lvl9pPr>
          </a:lstStyle>
          <a:p>
            <a:pPr>
              <a:defRPr/>
            </a:pPr>
            <a:r>
              <a:rPr lang="en-US" altLang="en-US" sz="1000"/>
              <a:t>Business Statistics: A Decision-Making Approach, 7e	© 2008 Prentice-Hall, Inc.</a:t>
            </a:r>
          </a:p>
        </p:txBody>
      </p:sp>
      <p:sp>
        <p:nvSpPr>
          <p:cNvPr id="101382" name="Rectangle 9"/>
          <p:cNvSpPr>
            <a:spLocks noChangeArrowheads="1"/>
          </p:cNvSpPr>
          <p:nvPr/>
        </p:nvSpPr>
        <p:spPr bwMode="auto">
          <a:xfrm>
            <a:off x="71438" y="55563"/>
            <a:ext cx="67151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tabLst>
                <a:tab pos="285750" algn="l"/>
                <a:tab pos="3257550" algn="ctr"/>
                <a:tab pos="6457950" algn="r"/>
              </a:tabLst>
              <a:defRPr sz="2400">
                <a:solidFill>
                  <a:schemeClr val="tx1"/>
                </a:solidFill>
                <a:latin typeface="Arial" panose="020B0604020202020204" pitchFamily="34" charset="0"/>
              </a:defRPr>
            </a:lvl1pPr>
            <a:lvl2pPr marL="742950" indent="-285750" eaLnBrk="0" hangingPunct="0">
              <a:tabLst>
                <a:tab pos="285750" algn="l"/>
                <a:tab pos="3257550" algn="ctr"/>
                <a:tab pos="6457950" algn="r"/>
              </a:tabLst>
              <a:defRPr sz="2400">
                <a:solidFill>
                  <a:schemeClr val="tx1"/>
                </a:solidFill>
                <a:latin typeface="Arial" panose="020B0604020202020204" pitchFamily="34" charset="0"/>
              </a:defRPr>
            </a:lvl2pPr>
            <a:lvl3pPr marL="1143000" indent="-228600" eaLnBrk="0" hangingPunct="0">
              <a:tabLst>
                <a:tab pos="285750" algn="l"/>
                <a:tab pos="3257550" algn="ctr"/>
                <a:tab pos="6457950" algn="r"/>
              </a:tabLst>
              <a:defRPr sz="2400">
                <a:solidFill>
                  <a:schemeClr val="tx1"/>
                </a:solidFill>
                <a:latin typeface="Arial" panose="020B0604020202020204" pitchFamily="34" charset="0"/>
              </a:defRPr>
            </a:lvl3pPr>
            <a:lvl4pPr marL="1600200" indent="-228600" eaLnBrk="0" hangingPunct="0">
              <a:tabLst>
                <a:tab pos="285750" algn="l"/>
                <a:tab pos="3257550" algn="ctr"/>
                <a:tab pos="6457950" algn="r"/>
              </a:tabLst>
              <a:defRPr sz="2400">
                <a:solidFill>
                  <a:schemeClr val="tx1"/>
                </a:solidFill>
                <a:latin typeface="Arial" panose="020B0604020202020204" pitchFamily="34" charset="0"/>
              </a:defRPr>
            </a:lvl4pPr>
            <a:lvl5pPr marL="2057400" indent="-228600" eaLnBrk="0" hangingPunct="0">
              <a:tabLst>
                <a:tab pos="285750" algn="l"/>
                <a:tab pos="3257550" algn="ctr"/>
                <a:tab pos="6457950" algn="r"/>
              </a:tabLst>
              <a:defRPr sz="2400">
                <a:solidFill>
                  <a:schemeClr val="tx1"/>
                </a:solidFill>
                <a:latin typeface="Arial" panose="020B0604020202020204" pitchFamily="34" charset="0"/>
              </a:defRPr>
            </a:lvl5pPr>
            <a:lvl6pPr marL="2514600" indent="-228600" algn="ctr" eaLnBrk="0" fontAlgn="base" hangingPunct="0">
              <a:spcBef>
                <a:spcPct val="0"/>
              </a:spcBef>
              <a:spcAft>
                <a:spcPct val="0"/>
              </a:spcAft>
              <a:tabLst>
                <a:tab pos="285750" algn="l"/>
                <a:tab pos="3257550" algn="ctr"/>
                <a:tab pos="6457950" algn="r"/>
              </a:tabLst>
              <a:defRPr sz="2400">
                <a:solidFill>
                  <a:schemeClr val="tx1"/>
                </a:solidFill>
                <a:latin typeface="Arial" panose="020B0604020202020204" pitchFamily="34" charset="0"/>
              </a:defRPr>
            </a:lvl6pPr>
            <a:lvl7pPr marL="2971800" indent="-228600" algn="ctr" eaLnBrk="0" fontAlgn="base" hangingPunct="0">
              <a:spcBef>
                <a:spcPct val="0"/>
              </a:spcBef>
              <a:spcAft>
                <a:spcPct val="0"/>
              </a:spcAft>
              <a:tabLst>
                <a:tab pos="285750" algn="l"/>
                <a:tab pos="3257550" algn="ctr"/>
                <a:tab pos="6457950" algn="r"/>
              </a:tabLst>
              <a:defRPr sz="2400">
                <a:solidFill>
                  <a:schemeClr val="tx1"/>
                </a:solidFill>
                <a:latin typeface="Arial" panose="020B0604020202020204" pitchFamily="34" charset="0"/>
              </a:defRPr>
            </a:lvl7pPr>
            <a:lvl8pPr marL="3429000" indent="-228600" algn="ctr" eaLnBrk="0" fontAlgn="base" hangingPunct="0">
              <a:spcBef>
                <a:spcPct val="0"/>
              </a:spcBef>
              <a:spcAft>
                <a:spcPct val="0"/>
              </a:spcAft>
              <a:tabLst>
                <a:tab pos="285750" algn="l"/>
                <a:tab pos="3257550" algn="ctr"/>
                <a:tab pos="6457950" algn="r"/>
              </a:tabLst>
              <a:defRPr sz="2400">
                <a:solidFill>
                  <a:schemeClr val="tx1"/>
                </a:solidFill>
                <a:latin typeface="Arial" panose="020B0604020202020204" pitchFamily="34" charset="0"/>
              </a:defRPr>
            </a:lvl8pPr>
            <a:lvl9pPr marL="3886200" indent="-228600" algn="ctr" eaLnBrk="0" fontAlgn="base" hangingPunct="0">
              <a:spcBef>
                <a:spcPct val="0"/>
              </a:spcBef>
              <a:spcAft>
                <a:spcPct val="0"/>
              </a:spcAft>
              <a:tabLst>
                <a:tab pos="285750" algn="l"/>
                <a:tab pos="3257550" algn="ctr"/>
                <a:tab pos="6457950" algn="r"/>
              </a:tabLst>
              <a:defRPr sz="2400">
                <a:solidFill>
                  <a:schemeClr val="tx1"/>
                </a:solidFill>
                <a:latin typeface="Arial" panose="020B0604020202020204" pitchFamily="34" charset="0"/>
              </a:defRPr>
            </a:lvl9pPr>
          </a:lstStyle>
          <a:p>
            <a:pPr>
              <a:defRPr/>
            </a:pPr>
            <a:r>
              <a:rPr lang="en-US" altLang="en-US" sz="1200"/>
              <a:t>	Chapter 9	</a:t>
            </a:r>
            <a:r>
              <a:rPr lang="en-US" altLang="en-US" sz="1200" b="1"/>
              <a:t>Student Lecture Notes</a:t>
            </a:r>
            <a:r>
              <a:rPr lang="en-US" altLang="en-US" sz="1200"/>
              <a:t>	 9-</a:t>
            </a:r>
            <a:fld id="{F2753A3E-B68C-4F2A-8CD8-830EF950AB28}" type="slidenum">
              <a:rPr lang="en-US" altLang="en-US" sz="1200" smtClean="0"/>
              <a:pPr>
                <a:defRPr/>
              </a:pPr>
              <a:t>‹#›</a:t>
            </a:fld>
            <a:endParaRPr lang="en-US" altLang="en-US" sz="1200"/>
          </a:p>
        </p:txBody>
      </p:sp>
    </p:spTree>
    <p:extLst>
      <p:ext uri="{BB962C8B-B14F-4D97-AF65-F5344CB8AC3E}">
        <p14:creationId xmlns:p14="http://schemas.microsoft.com/office/powerpoint/2010/main" val="41825718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3429000"/>
            <a:ext cx="5029200" cy="50292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339" name="Rectangle 3"/>
          <p:cNvSpPr>
            <a:spLocks noGrp="1" noRot="1" noChangeAspect="1" noChangeArrowheads="1" noTextEdit="1"/>
          </p:cNvSpPr>
          <p:nvPr>
            <p:ph type="sldImg" idx="2"/>
          </p:nvPr>
        </p:nvSpPr>
        <p:spPr bwMode="auto">
          <a:xfrm>
            <a:off x="1447800" y="457200"/>
            <a:ext cx="4181475" cy="28892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14340" name="Line 4"/>
          <p:cNvSpPr>
            <a:spLocks noChangeShapeType="1"/>
          </p:cNvSpPr>
          <p:nvPr/>
        </p:nvSpPr>
        <p:spPr bwMode="auto">
          <a:xfrm>
            <a:off x="1120775" y="3581400"/>
            <a:ext cx="4657725"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41" name="Line 5"/>
          <p:cNvSpPr>
            <a:spLocks noChangeShapeType="1"/>
          </p:cNvSpPr>
          <p:nvPr/>
        </p:nvSpPr>
        <p:spPr bwMode="auto">
          <a:xfrm>
            <a:off x="1120775" y="3886200"/>
            <a:ext cx="4657725"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42" name="Line 6"/>
          <p:cNvSpPr>
            <a:spLocks noChangeShapeType="1"/>
          </p:cNvSpPr>
          <p:nvPr/>
        </p:nvSpPr>
        <p:spPr bwMode="auto">
          <a:xfrm>
            <a:off x="1120775" y="4191000"/>
            <a:ext cx="4657725"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43" name="Line 7"/>
          <p:cNvSpPr>
            <a:spLocks noChangeShapeType="1"/>
          </p:cNvSpPr>
          <p:nvPr/>
        </p:nvSpPr>
        <p:spPr bwMode="auto">
          <a:xfrm>
            <a:off x="1120775" y="4495800"/>
            <a:ext cx="4657725"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44" name="Line 8"/>
          <p:cNvSpPr>
            <a:spLocks noChangeShapeType="1"/>
          </p:cNvSpPr>
          <p:nvPr/>
        </p:nvSpPr>
        <p:spPr bwMode="auto">
          <a:xfrm>
            <a:off x="1120775" y="4800600"/>
            <a:ext cx="4657725"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45" name="Line 9"/>
          <p:cNvSpPr>
            <a:spLocks noChangeShapeType="1"/>
          </p:cNvSpPr>
          <p:nvPr/>
        </p:nvSpPr>
        <p:spPr bwMode="auto">
          <a:xfrm>
            <a:off x="1120775" y="5105400"/>
            <a:ext cx="4657725"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46" name="Line 10"/>
          <p:cNvSpPr>
            <a:spLocks noChangeShapeType="1"/>
          </p:cNvSpPr>
          <p:nvPr/>
        </p:nvSpPr>
        <p:spPr bwMode="auto">
          <a:xfrm>
            <a:off x="1120775" y="5105400"/>
            <a:ext cx="4657725"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47" name="Line 11"/>
          <p:cNvSpPr>
            <a:spLocks noChangeShapeType="1"/>
          </p:cNvSpPr>
          <p:nvPr/>
        </p:nvSpPr>
        <p:spPr bwMode="auto">
          <a:xfrm>
            <a:off x="1120775" y="5410200"/>
            <a:ext cx="4657725"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48" name="Line 12"/>
          <p:cNvSpPr>
            <a:spLocks noChangeShapeType="1"/>
          </p:cNvSpPr>
          <p:nvPr/>
        </p:nvSpPr>
        <p:spPr bwMode="auto">
          <a:xfrm>
            <a:off x="1120775" y="5715000"/>
            <a:ext cx="4657725"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49" name="Line 13"/>
          <p:cNvSpPr>
            <a:spLocks noChangeShapeType="1"/>
          </p:cNvSpPr>
          <p:nvPr/>
        </p:nvSpPr>
        <p:spPr bwMode="auto">
          <a:xfrm>
            <a:off x="1120775" y="6019800"/>
            <a:ext cx="4657725"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0" name="Line 14"/>
          <p:cNvSpPr>
            <a:spLocks noChangeShapeType="1"/>
          </p:cNvSpPr>
          <p:nvPr/>
        </p:nvSpPr>
        <p:spPr bwMode="auto">
          <a:xfrm>
            <a:off x="1120775" y="6324600"/>
            <a:ext cx="4657725"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1" name="Line 15"/>
          <p:cNvSpPr>
            <a:spLocks noChangeShapeType="1"/>
          </p:cNvSpPr>
          <p:nvPr/>
        </p:nvSpPr>
        <p:spPr bwMode="auto">
          <a:xfrm>
            <a:off x="1120775" y="6629400"/>
            <a:ext cx="4657725"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2" name="Line 16"/>
          <p:cNvSpPr>
            <a:spLocks noChangeShapeType="1"/>
          </p:cNvSpPr>
          <p:nvPr/>
        </p:nvSpPr>
        <p:spPr bwMode="auto">
          <a:xfrm>
            <a:off x="1120775" y="6934200"/>
            <a:ext cx="4657725"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3" name="Line 17"/>
          <p:cNvSpPr>
            <a:spLocks noChangeShapeType="1"/>
          </p:cNvSpPr>
          <p:nvPr/>
        </p:nvSpPr>
        <p:spPr bwMode="auto">
          <a:xfrm>
            <a:off x="1120775" y="7239000"/>
            <a:ext cx="4657725"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4" name="Line 18"/>
          <p:cNvSpPr>
            <a:spLocks noChangeShapeType="1"/>
          </p:cNvSpPr>
          <p:nvPr/>
        </p:nvSpPr>
        <p:spPr bwMode="auto">
          <a:xfrm>
            <a:off x="1120775" y="7543800"/>
            <a:ext cx="4657725"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5" name="Line 19"/>
          <p:cNvSpPr>
            <a:spLocks noChangeShapeType="1"/>
          </p:cNvSpPr>
          <p:nvPr/>
        </p:nvSpPr>
        <p:spPr bwMode="auto">
          <a:xfrm>
            <a:off x="1120775" y="7848600"/>
            <a:ext cx="4657725"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6" name="Line 20"/>
          <p:cNvSpPr>
            <a:spLocks noChangeShapeType="1"/>
          </p:cNvSpPr>
          <p:nvPr/>
        </p:nvSpPr>
        <p:spPr bwMode="auto">
          <a:xfrm>
            <a:off x="1120775" y="8153400"/>
            <a:ext cx="4657725"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7" name="Line 21"/>
          <p:cNvSpPr>
            <a:spLocks noChangeShapeType="1"/>
          </p:cNvSpPr>
          <p:nvPr/>
        </p:nvSpPr>
        <p:spPr bwMode="auto">
          <a:xfrm>
            <a:off x="1120775" y="8458200"/>
            <a:ext cx="4657725"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8" name="Line 22"/>
          <p:cNvSpPr>
            <a:spLocks noChangeShapeType="1"/>
          </p:cNvSpPr>
          <p:nvPr/>
        </p:nvSpPr>
        <p:spPr bwMode="auto">
          <a:xfrm>
            <a:off x="523875" y="381000"/>
            <a:ext cx="585152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0135" name="Rectangle 23"/>
          <p:cNvSpPr>
            <a:spLocks noChangeArrowheads="1"/>
          </p:cNvSpPr>
          <p:nvPr/>
        </p:nvSpPr>
        <p:spPr bwMode="auto">
          <a:xfrm>
            <a:off x="77788" y="8824913"/>
            <a:ext cx="67024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tabLst>
                <a:tab pos="285750" algn="l"/>
                <a:tab pos="6457950" algn="r"/>
              </a:tabLst>
              <a:defRPr sz="2400">
                <a:solidFill>
                  <a:schemeClr val="tx1"/>
                </a:solidFill>
                <a:latin typeface="Arial" charset="0"/>
              </a:defRPr>
            </a:lvl1pPr>
            <a:lvl2pPr marL="742950" indent="-285750" eaLnBrk="0" hangingPunct="0">
              <a:tabLst>
                <a:tab pos="285750" algn="l"/>
                <a:tab pos="6457950" algn="r"/>
              </a:tabLst>
              <a:defRPr sz="2400">
                <a:solidFill>
                  <a:schemeClr val="tx1"/>
                </a:solidFill>
                <a:latin typeface="Arial" charset="0"/>
              </a:defRPr>
            </a:lvl2pPr>
            <a:lvl3pPr marL="1143000" indent="-228600" eaLnBrk="0" hangingPunct="0">
              <a:tabLst>
                <a:tab pos="285750" algn="l"/>
                <a:tab pos="6457950" algn="r"/>
              </a:tabLst>
              <a:defRPr sz="2400">
                <a:solidFill>
                  <a:schemeClr val="tx1"/>
                </a:solidFill>
                <a:latin typeface="Arial" charset="0"/>
              </a:defRPr>
            </a:lvl3pPr>
            <a:lvl4pPr marL="1600200" indent="-228600" eaLnBrk="0" hangingPunct="0">
              <a:tabLst>
                <a:tab pos="285750" algn="l"/>
                <a:tab pos="6457950" algn="r"/>
              </a:tabLst>
              <a:defRPr sz="2400">
                <a:solidFill>
                  <a:schemeClr val="tx1"/>
                </a:solidFill>
                <a:latin typeface="Arial" charset="0"/>
              </a:defRPr>
            </a:lvl4pPr>
            <a:lvl5pPr marL="2057400" indent="-228600" eaLnBrk="0" hangingPunct="0">
              <a:tabLst>
                <a:tab pos="285750" algn="l"/>
                <a:tab pos="6457950" algn="r"/>
              </a:tabLst>
              <a:defRPr sz="2400">
                <a:solidFill>
                  <a:schemeClr val="tx1"/>
                </a:solidFill>
                <a:latin typeface="Arial" charset="0"/>
              </a:defRPr>
            </a:lvl5pPr>
            <a:lvl6pPr marL="2514600" indent="-228600" algn="ctr" eaLnBrk="0" fontAlgn="base" hangingPunct="0">
              <a:spcBef>
                <a:spcPct val="0"/>
              </a:spcBef>
              <a:spcAft>
                <a:spcPct val="0"/>
              </a:spcAft>
              <a:tabLst>
                <a:tab pos="285750" algn="l"/>
                <a:tab pos="6457950" algn="r"/>
              </a:tabLst>
              <a:defRPr sz="2400">
                <a:solidFill>
                  <a:schemeClr val="tx1"/>
                </a:solidFill>
                <a:latin typeface="Arial" charset="0"/>
              </a:defRPr>
            </a:lvl6pPr>
            <a:lvl7pPr marL="2971800" indent="-228600" algn="ctr" eaLnBrk="0" fontAlgn="base" hangingPunct="0">
              <a:spcBef>
                <a:spcPct val="0"/>
              </a:spcBef>
              <a:spcAft>
                <a:spcPct val="0"/>
              </a:spcAft>
              <a:tabLst>
                <a:tab pos="285750" algn="l"/>
                <a:tab pos="6457950" algn="r"/>
              </a:tabLst>
              <a:defRPr sz="2400">
                <a:solidFill>
                  <a:schemeClr val="tx1"/>
                </a:solidFill>
                <a:latin typeface="Arial" charset="0"/>
              </a:defRPr>
            </a:lvl7pPr>
            <a:lvl8pPr marL="3429000" indent="-228600" algn="ctr" eaLnBrk="0" fontAlgn="base" hangingPunct="0">
              <a:spcBef>
                <a:spcPct val="0"/>
              </a:spcBef>
              <a:spcAft>
                <a:spcPct val="0"/>
              </a:spcAft>
              <a:tabLst>
                <a:tab pos="285750" algn="l"/>
                <a:tab pos="6457950" algn="r"/>
              </a:tabLst>
              <a:defRPr sz="2400">
                <a:solidFill>
                  <a:schemeClr val="tx1"/>
                </a:solidFill>
                <a:latin typeface="Arial" charset="0"/>
              </a:defRPr>
            </a:lvl8pPr>
            <a:lvl9pPr marL="3886200" indent="-228600" algn="ctr" eaLnBrk="0" fontAlgn="base" hangingPunct="0">
              <a:spcBef>
                <a:spcPct val="0"/>
              </a:spcBef>
              <a:spcAft>
                <a:spcPct val="0"/>
              </a:spcAft>
              <a:tabLst>
                <a:tab pos="285750" algn="l"/>
                <a:tab pos="6457950" algn="r"/>
              </a:tabLst>
              <a:defRPr sz="2400">
                <a:solidFill>
                  <a:schemeClr val="tx1"/>
                </a:solidFill>
                <a:latin typeface="Arial" charset="0"/>
              </a:defRPr>
            </a:lvl9pPr>
          </a:lstStyle>
          <a:p>
            <a:pPr>
              <a:defRPr/>
            </a:pPr>
            <a:r>
              <a:rPr lang="en-US" altLang="en-US" sz="1000"/>
              <a:t>Business Statistics: A Decision-Making Approach, 7e	© 2008 Prentice-Hall, Inc.</a:t>
            </a:r>
          </a:p>
        </p:txBody>
      </p:sp>
      <p:sp>
        <p:nvSpPr>
          <p:cNvPr id="14360" name="Line 24"/>
          <p:cNvSpPr>
            <a:spLocks noChangeShapeType="1"/>
          </p:cNvSpPr>
          <p:nvPr/>
        </p:nvSpPr>
        <p:spPr bwMode="auto">
          <a:xfrm>
            <a:off x="523875" y="8763000"/>
            <a:ext cx="585152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0137" name="Rectangle 25"/>
          <p:cNvSpPr>
            <a:spLocks noChangeArrowheads="1"/>
          </p:cNvSpPr>
          <p:nvPr/>
        </p:nvSpPr>
        <p:spPr bwMode="auto">
          <a:xfrm>
            <a:off x="77788" y="61913"/>
            <a:ext cx="670242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tabLst>
                <a:tab pos="285750" algn="l"/>
                <a:tab pos="3257550" algn="ctr"/>
                <a:tab pos="6457950" algn="r"/>
              </a:tabLst>
              <a:defRPr sz="2400">
                <a:solidFill>
                  <a:schemeClr val="tx1"/>
                </a:solidFill>
                <a:latin typeface="Arial" panose="020B0604020202020204" pitchFamily="34" charset="0"/>
              </a:defRPr>
            </a:lvl1pPr>
            <a:lvl2pPr marL="742950" indent="-285750" eaLnBrk="0" hangingPunct="0">
              <a:tabLst>
                <a:tab pos="285750" algn="l"/>
                <a:tab pos="3257550" algn="ctr"/>
                <a:tab pos="6457950" algn="r"/>
              </a:tabLst>
              <a:defRPr sz="2400">
                <a:solidFill>
                  <a:schemeClr val="tx1"/>
                </a:solidFill>
                <a:latin typeface="Arial" panose="020B0604020202020204" pitchFamily="34" charset="0"/>
              </a:defRPr>
            </a:lvl2pPr>
            <a:lvl3pPr marL="1143000" indent="-228600" eaLnBrk="0" hangingPunct="0">
              <a:tabLst>
                <a:tab pos="285750" algn="l"/>
                <a:tab pos="3257550" algn="ctr"/>
                <a:tab pos="6457950" algn="r"/>
              </a:tabLst>
              <a:defRPr sz="2400">
                <a:solidFill>
                  <a:schemeClr val="tx1"/>
                </a:solidFill>
                <a:latin typeface="Arial" panose="020B0604020202020204" pitchFamily="34" charset="0"/>
              </a:defRPr>
            </a:lvl3pPr>
            <a:lvl4pPr marL="1600200" indent="-228600" eaLnBrk="0" hangingPunct="0">
              <a:tabLst>
                <a:tab pos="285750" algn="l"/>
                <a:tab pos="3257550" algn="ctr"/>
                <a:tab pos="6457950" algn="r"/>
              </a:tabLst>
              <a:defRPr sz="2400">
                <a:solidFill>
                  <a:schemeClr val="tx1"/>
                </a:solidFill>
                <a:latin typeface="Arial" panose="020B0604020202020204" pitchFamily="34" charset="0"/>
              </a:defRPr>
            </a:lvl4pPr>
            <a:lvl5pPr marL="2057400" indent="-228600" eaLnBrk="0" hangingPunct="0">
              <a:tabLst>
                <a:tab pos="285750" algn="l"/>
                <a:tab pos="3257550" algn="ctr"/>
                <a:tab pos="6457950" algn="r"/>
              </a:tabLst>
              <a:defRPr sz="2400">
                <a:solidFill>
                  <a:schemeClr val="tx1"/>
                </a:solidFill>
                <a:latin typeface="Arial" panose="020B0604020202020204" pitchFamily="34" charset="0"/>
              </a:defRPr>
            </a:lvl5pPr>
            <a:lvl6pPr marL="2514600" indent="-228600" algn="ctr" eaLnBrk="0" fontAlgn="base" hangingPunct="0">
              <a:spcBef>
                <a:spcPct val="0"/>
              </a:spcBef>
              <a:spcAft>
                <a:spcPct val="0"/>
              </a:spcAft>
              <a:tabLst>
                <a:tab pos="285750" algn="l"/>
                <a:tab pos="3257550" algn="ctr"/>
                <a:tab pos="6457950" algn="r"/>
              </a:tabLst>
              <a:defRPr sz="2400">
                <a:solidFill>
                  <a:schemeClr val="tx1"/>
                </a:solidFill>
                <a:latin typeface="Arial" panose="020B0604020202020204" pitchFamily="34" charset="0"/>
              </a:defRPr>
            </a:lvl6pPr>
            <a:lvl7pPr marL="2971800" indent="-228600" algn="ctr" eaLnBrk="0" fontAlgn="base" hangingPunct="0">
              <a:spcBef>
                <a:spcPct val="0"/>
              </a:spcBef>
              <a:spcAft>
                <a:spcPct val="0"/>
              </a:spcAft>
              <a:tabLst>
                <a:tab pos="285750" algn="l"/>
                <a:tab pos="3257550" algn="ctr"/>
                <a:tab pos="6457950" algn="r"/>
              </a:tabLst>
              <a:defRPr sz="2400">
                <a:solidFill>
                  <a:schemeClr val="tx1"/>
                </a:solidFill>
                <a:latin typeface="Arial" panose="020B0604020202020204" pitchFamily="34" charset="0"/>
              </a:defRPr>
            </a:lvl7pPr>
            <a:lvl8pPr marL="3429000" indent="-228600" algn="ctr" eaLnBrk="0" fontAlgn="base" hangingPunct="0">
              <a:spcBef>
                <a:spcPct val="0"/>
              </a:spcBef>
              <a:spcAft>
                <a:spcPct val="0"/>
              </a:spcAft>
              <a:tabLst>
                <a:tab pos="285750" algn="l"/>
                <a:tab pos="3257550" algn="ctr"/>
                <a:tab pos="6457950" algn="r"/>
              </a:tabLst>
              <a:defRPr sz="2400">
                <a:solidFill>
                  <a:schemeClr val="tx1"/>
                </a:solidFill>
                <a:latin typeface="Arial" panose="020B0604020202020204" pitchFamily="34" charset="0"/>
              </a:defRPr>
            </a:lvl8pPr>
            <a:lvl9pPr marL="3886200" indent="-228600" algn="ctr" eaLnBrk="0" fontAlgn="base" hangingPunct="0">
              <a:spcBef>
                <a:spcPct val="0"/>
              </a:spcBef>
              <a:spcAft>
                <a:spcPct val="0"/>
              </a:spcAft>
              <a:tabLst>
                <a:tab pos="285750" algn="l"/>
                <a:tab pos="3257550" algn="ctr"/>
                <a:tab pos="6457950" algn="r"/>
              </a:tabLst>
              <a:defRPr sz="2400">
                <a:solidFill>
                  <a:schemeClr val="tx1"/>
                </a:solidFill>
                <a:latin typeface="Arial" panose="020B0604020202020204" pitchFamily="34" charset="0"/>
              </a:defRPr>
            </a:lvl9pPr>
          </a:lstStyle>
          <a:p>
            <a:pPr>
              <a:defRPr/>
            </a:pPr>
            <a:r>
              <a:rPr lang="en-US" altLang="en-US" sz="1200"/>
              <a:t>	Chapter 9	</a:t>
            </a:r>
            <a:r>
              <a:rPr lang="en-US" altLang="en-US" sz="1200" b="1"/>
              <a:t>Instructor Notes</a:t>
            </a:r>
            <a:r>
              <a:rPr lang="en-US" altLang="en-US" sz="1200"/>
              <a:t>	9-</a:t>
            </a:r>
            <a:fld id="{F8484B60-B826-4EC4-A2E2-EE7F9D3B051E}" type="slidenum">
              <a:rPr lang="en-US" altLang="en-US" sz="1200" smtClean="0"/>
              <a:pPr>
                <a:defRPr/>
              </a:pPr>
              <a:t>‹#›</a:t>
            </a:fld>
            <a:endParaRPr lang="en-US" altLang="en-US" sz="1200"/>
          </a:p>
        </p:txBody>
      </p:sp>
    </p:spTree>
    <p:extLst>
      <p:ext uri="{BB962C8B-B14F-4D97-AF65-F5344CB8AC3E}">
        <p14:creationId xmlns:p14="http://schemas.microsoft.com/office/powerpoint/2010/main" val="13615437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4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4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4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4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Grp="1" noChangeArrowheads="1"/>
          </p:cNvSpPr>
          <p:nvPr>
            <p:ph type="body" idx="1"/>
          </p:nvPr>
        </p:nvSpPr>
        <p:spPr>
          <a:xfrm>
            <a:off x="914400" y="4340225"/>
            <a:ext cx="5029200" cy="4117975"/>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8675" name="Rectangle 3"/>
          <p:cNvSpPr>
            <a:spLocks noGrp="1" noRot="1" noChangeAspect="1" noChangeArrowheads="1" noTextEdit="1"/>
          </p:cNvSpPr>
          <p:nvPr>
            <p:ph type="sldImg"/>
          </p:nvPr>
        </p:nvSpPr>
        <p:spPr>
          <a:xfrm>
            <a:off x="1152525" y="692150"/>
            <a:ext cx="4554538" cy="3416300"/>
          </a:xfrm>
          <a:ln cap="flat"/>
        </p:spPr>
      </p:sp>
    </p:spTree>
    <p:extLst>
      <p:ext uri="{BB962C8B-B14F-4D97-AF65-F5344CB8AC3E}">
        <p14:creationId xmlns:p14="http://schemas.microsoft.com/office/powerpoint/2010/main" val="353498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xfrm>
            <a:off x="1782763" y="609600"/>
            <a:ext cx="3444875" cy="2584450"/>
          </a:xfrm>
          <a:ln/>
        </p:spPr>
      </p:sp>
      <p:sp>
        <p:nvSpPr>
          <p:cNvPr id="583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435126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1782763" y="609600"/>
            <a:ext cx="3444875" cy="2584450"/>
          </a:xfrm>
          <a:ln/>
        </p:spPr>
      </p:sp>
      <p:sp>
        <p:nvSpPr>
          <p:cNvPr id="604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870855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xfrm>
            <a:off x="1782763" y="609600"/>
            <a:ext cx="3444875" cy="2584450"/>
          </a:xfrm>
          <a:ln/>
        </p:spPr>
      </p:sp>
      <p:sp>
        <p:nvSpPr>
          <p:cNvPr id="6758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586135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xfrm>
            <a:off x="1782763" y="609600"/>
            <a:ext cx="3444875" cy="2584450"/>
          </a:xfrm>
          <a:ln/>
        </p:spPr>
      </p:sp>
      <p:sp>
        <p:nvSpPr>
          <p:cNvPr id="6963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70970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xfrm>
            <a:off x="1782763" y="609600"/>
            <a:ext cx="3444875" cy="2584450"/>
          </a:xfrm>
          <a:ln/>
        </p:spPr>
      </p:sp>
      <p:sp>
        <p:nvSpPr>
          <p:cNvPr id="7168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298595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xfrm>
            <a:off x="1782763" y="609600"/>
            <a:ext cx="3444875" cy="2584450"/>
          </a:xfrm>
          <a:ln/>
        </p:spPr>
      </p:sp>
      <p:sp>
        <p:nvSpPr>
          <p:cNvPr id="7475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41481388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1152525" y="692150"/>
            <a:ext cx="4554538" cy="3416300"/>
          </a:xfrm>
          <a:ln cap="flat"/>
        </p:spPr>
      </p:sp>
      <p:sp>
        <p:nvSpPr>
          <p:cNvPr id="78851" name="Rectangle 3"/>
          <p:cNvSpPr>
            <a:spLocks noGrp="1" noChangeArrowheads="1"/>
          </p:cNvSpPr>
          <p:nvPr>
            <p:ph type="body" idx="1"/>
          </p:nvPr>
        </p:nvSpPr>
        <p:spPr>
          <a:xfrm>
            <a:off x="914400" y="4340225"/>
            <a:ext cx="5029200" cy="4117975"/>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899412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xfrm>
            <a:off x="1612900" y="457200"/>
            <a:ext cx="3851275" cy="2889250"/>
          </a:xfrm>
          <a:ln/>
        </p:spPr>
      </p:sp>
      <p:sp>
        <p:nvSpPr>
          <p:cNvPr id="8089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968947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xfrm>
            <a:off x="1782763" y="609600"/>
            <a:ext cx="3444875" cy="2584450"/>
          </a:xfrm>
          <a:ln/>
        </p:spPr>
      </p:sp>
      <p:sp>
        <p:nvSpPr>
          <p:cNvPr id="839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4570735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400" y="2057400"/>
            <a:ext cx="8839200"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a:spLocks noChangeArrowheads="1"/>
          </p:cNvSpPr>
          <p:nvPr/>
        </p:nvSpPr>
        <p:spPr bwMode="auto">
          <a:xfrm>
            <a:off x="457200" y="3200400"/>
            <a:ext cx="80772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defTabSz="852488" eaLnBrk="0" hangingPunct="0">
              <a:defRPr sz="2400">
                <a:solidFill>
                  <a:schemeClr val="tx1"/>
                </a:solidFill>
                <a:latin typeface="Arial" charset="0"/>
              </a:defRPr>
            </a:lvl1pPr>
            <a:lvl2pPr marL="742950" indent="-285750" defTabSz="852488" eaLnBrk="0" hangingPunct="0">
              <a:defRPr sz="2400">
                <a:solidFill>
                  <a:schemeClr val="tx1"/>
                </a:solidFill>
                <a:latin typeface="Arial" charset="0"/>
              </a:defRPr>
            </a:lvl2pPr>
            <a:lvl3pPr marL="1143000" indent="-228600" defTabSz="852488" eaLnBrk="0" hangingPunct="0">
              <a:defRPr sz="2400">
                <a:solidFill>
                  <a:schemeClr val="tx1"/>
                </a:solidFill>
                <a:latin typeface="Arial" charset="0"/>
              </a:defRPr>
            </a:lvl3pPr>
            <a:lvl4pPr marL="1600200" indent="-228600" defTabSz="852488" eaLnBrk="0" hangingPunct="0">
              <a:defRPr sz="2400">
                <a:solidFill>
                  <a:schemeClr val="tx1"/>
                </a:solidFill>
                <a:latin typeface="Arial" charset="0"/>
              </a:defRPr>
            </a:lvl4pPr>
            <a:lvl5pPr marL="2057400" indent="-228600" defTabSz="852488" eaLnBrk="0" hangingPunct="0">
              <a:defRPr sz="2400">
                <a:solidFill>
                  <a:schemeClr val="tx1"/>
                </a:solidFill>
                <a:latin typeface="Arial" charset="0"/>
              </a:defRPr>
            </a:lvl5pPr>
            <a:lvl6pPr marL="2514600" indent="-228600" algn="ctr" defTabSz="852488" eaLnBrk="0" fontAlgn="base" hangingPunct="0">
              <a:spcBef>
                <a:spcPct val="0"/>
              </a:spcBef>
              <a:spcAft>
                <a:spcPct val="0"/>
              </a:spcAft>
              <a:defRPr sz="2400">
                <a:solidFill>
                  <a:schemeClr val="tx1"/>
                </a:solidFill>
                <a:latin typeface="Arial" charset="0"/>
              </a:defRPr>
            </a:lvl6pPr>
            <a:lvl7pPr marL="2971800" indent="-228600" algn="ctr" defTabSz="852488" eaLnBrk="0" fontAlgn="base" hangingPunct="0">
              <a:spcBef>
                <a:spcPct val="0"/>
              </a:spcBef>
              <a:spcAft>
                <a:spcPct val="0"/>
              </a:spcAft>
              <a:defRPr sz="2400">
                <a:solidFill>
                  <a:schemeClr val="tx1"/>
                </a:solidFill>
                <a:latin typeface="Arial" charset="0"/>
              </a:defRPr>
            </a:lvl7pPr>
            <a:lvl8pPr marL="3429000" indent="-228600" algn="ctr" defTabSz="852488" eaLnBrk="0" fontAlgn="base" hangingPunct="0">
              <a:spcBef>
                <a:spcPct val="0"/>
              </a:spcBef>
              <a:spcAft>
                <a:spcPct val="0"/>
              </a:spcAft>
              <a:defRPr sz="2400">
                <a:solidFill>
                  <a:schemeClr val="tx1"/>
                </a:solidFill>
                <a:latin typeface="Arial" charset="0"/>
              </a:defRPr>
            </a:lvl8pPr>
            <a:lvl9pPr marL="3886200" indent="-228600" algn="ctr" defTabSz="852488"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Clr>
                <a:schemeClr val="folHlink"/>
              </a:buClr>
              <a:buSzPct val="60000"/>
              <a:buFont typeface="Wingdings" pitchFamily="2" charset="2"/>
              <a:buNone/>
              <a:defRPr/>
            </a:pPr>
            <a:endParaRPr lang="en-US" altLang="en-US" sz="2800"/>
          </a:p>
        </p:txBody>
      </p:sp>
      <p:sp>
        <p:nvSpPr>
          <p:cNvPr id="107522" name="Rectangle 2"/>
          <p:cNvSpPr>
            <a:spLocks noGrp="1" noChangeArrowheads="1"/>
          </p:cNvSpPr>
          <p:nvPr>
            <p:ph type="ctrTitle"/>
          </p:nvPr>
        </p:nvSpPr>
        <p:spPr>
          <a:xfrm>
            <a:off x="1066800" y="1676400"/>
            <a:ext cx="7772400" cy="704850"/>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1140184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utoUpdateAnimBg="0">
        <p:tmplLst>
          <p:tmpl lvl="1">
            <p:tnLst>
              <p:par>
                <p:cTn presetID="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 lvl="2">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 lvl="3">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 lvl="4">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 lvl="5">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ftr" sz="quarter" idx="10"/>
          </p:nvPr>
        </p:nvSpPr>
        <p:spPr>
          <a:xfrm>
            <a:off x="152400" y="6400800"/>
            <a:ext cx="4648200" cy="304800"/>
          </a:xfrm>
          <a:prstGeom prst="rect">
            <a:avLst/>
          </a:prstGeom>
        </p:spPr>
        <p:txBody>
          <a:bodyPr/>
          <a:lstStyle>
            <a:lvl1pPr>
              <a:defRPr/>
            </a:lvl1pPr>
          </a:lstStyle>
          <a:p>
            <a:pPr>
              <a:defRPr/>
            </a:pPr>
            <a:r>
              <a:rPr lang="en-US"/>
              <a:t>Business Statistics: A Decision-Making Approach, 7e © 2008 Prentice-Hall, Inc.</a:t>
            </a:r>
          </a:p>
        </p:txBody>
      </p:sp>
      <p:sp>
        <p:nvSpPr>
          <p:cNvPr id="5" name="Rectangle 12"/>
          <p:cNvSpPr>
            <a:spLocks noGrp="1" noChangeArrowheads="1"/>
          </p:cNvSpPr>
          <p:nvPr>
            <p:ph type="sldNum" sz="quarter" idx="11"/>
          </p:nvPr>
        </p:nvSpPr>
        <p:spPr>
          <a:xfrm>
            <a:off x="7086600" y="6400800"/>
            <a:ext cx="1905000" cy="309563"/>
          </a:xfrm>
          <a:prstGeom prst="rect">
            <a:avLst/>
          </a:prstGeom>
        </p:spPr>
        <p:txBody>
          <a:bodyPr/>
          <a:lstStyle>
            <a:lvl1pPr>
              <a:defRPr/>
            </a:lvl1pPr>
          </a:lstStyle>
          <a:p>
            <a:pPr>
              <a:defRPr/>
            </a:pPr>
            <a:r>
              <a:rPr lang="en-US" altLang="en-US"/>
              <a:t>Chap 9-</a:t>
            </a:r>
            <a:fld id="{5FE5EF1F-1562-465F-BF4D-77D952DF9082}" type="slidenum">
              <a:rPr lang="en-US" altLang="en-US"/>
              <a:pPr>
                <a:defRPr/>
              </a:pPr>
              <a:t>‹#›</a:t>
            </a:fld>
            <a:endParaRPr lang="en-US" altLang="en-US"/>
          </a:p>
        </p:txBody>
      </p:sp>
    </p:spTree>
    <p:extLst>
      <p:ext uri="{BB962C8B-B14F-4D97-AF65-F5344CB8AC3E}">
        <p14:creationId xmlns:p14="http://schemas.microsoft.com/office/powerpoint/2010/main" val="3801411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ftr" sz="quarter" idx="10"/>
          </p:nvPr>
        </p:nvSpPr>
        <p:spPr>
          <a:xfrm>
            <a:off x="152400" y="6400800"/>
            <a:ext cx="4648200" cy="304800"/>
          </a:xfrm>
          <a:prstGeom prst="rect">
            <a:avLst/>
          </a:prstGeom>
        </p:spPr>
        <p:txBody>
          <a:bodyPr/>
          <a:lstStyle>
            <a:lvl1pPr>
              <a:defRPr/>
            </a:lvl1pPr>
          </a:lstStyle>
          <a:p>
            <a:pPr>
              <a:defRPr/>
            </a:pPr>
            <a:r>
              <a:rPr lang="en-US"/>
              <a:t>Business Statistics: A Decision-Making Approach, 7e © 2008 Prentice-Hall, Inc.</a:t>
            </a:r>
          </a:p>
        </p:txBody>
      </p:sp>
      <p:sp>
        <p:nvSpPr>
          <p:cNvPr id="5" name="Rectangle 12"/>
          <p:cNvSpPr>
            <a:spLocks noGrp="1" noChangeArrowheads="1"/>
          </p:cNvSpPr>
          <p:nvPr>
            <p:ph type="sldNum" sz="quarter" idx="11"/>
          </p:nvPr>
        </p:nvSpPr>
        <p:spPr>
          <a:xfrm>
            <a:off x="7086600" y="6400800"/>
            <a:ext cx="1905000" cy="309563"/>
          </a:xfrm>
          <a:prstGeom prst="rect">
            <a:avLst/>
          </a:prstGeom>
        </p:spPr>
        <p:txBody>
          <a:bodyPr/>
          <a:lstStyle>
            <a:lvl1pPr>
              <a:defRPr/>
            </a:lvl1pPr>
          </a:lstStyle>
          <a:p>
            <a:pPr>
              <a:defRPr/>
            </a:pPr>
            <a:r>
              <a:rPr lang="en-US" altLang="en-US"/>
              <a:t>Chap 9-</a:t>
            </a:r>
            <a:fld id="{76776740-1DA0-4B86-95B6-35A95766A89D}" type="slidenum">
              <a:rPr lang="en-US" altLang="en-US"/>
              <a:pPr>
                <a:defRPr/>
              </a:pPr>
              <a:t>‹#›</a:t>
            </a:fld>
            <a:endParaRPr lang="en-US" altLang="en-US"/>
          </a:p>
        </p:txBody>
      </p:sp>
    </p:spTree>
    <p:extLst>
      <p:ext uri="{BB962C8B-B14F-4D97-AF65-F5344CB8AC3E}">
        <p14:creationId xmlns:p14="http://schemas.microsoft.com/office/powerpoint/2010/main" val="2189156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2000" y="1600200"/>
            <a:ext cx="3962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3962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ftr" sz="quarter" idx="10"/>
          </p:nvPr>
        </p:nvSpPr>
        <p:spPr>
          <a:xfrm>
            <a:off x="152400" y="6400800"/>
            <a:ext cx="4648200" cy="304800"/>
          </a:xfrm>
          <a:prstGeom prst="rect">
            <a:avLst/>
          </a:prstGeom>
        </p:spPr>
        <p:txBody>
          <a:bodyPr/>
          <a:lstStyle>
            <a:lvl1pPr>
              <a:defRPr/>
            </a:lvl1pPr>
          </a:lstStyle>
          <a:p>
            <a:pPr>
              <a:defRPr/>
            </a:pPr>
            <a:r>
              <a:rPr lang="en-US"/>
              <a:t>Business Statistics: A Decision-Making Approach, 7e © 2008 Prentice-Hall, Inc.</a:t>
            </a:r>
          </a:p>
        </p:txBody>
      </p:sp>
      <p:sp>
        <p:nvSpPr>
          <p:cNvPr id="6" name="Rectangle 12"/>
          <p:cNvSpPr>
            <a:spLocks noGrp="1" noChangeArrowheads="1"/>
          </p:cNvSpPr>
          <p:nvPr>
            <p:ph type="sldNum" sz="quarter" idx="11"/>
          </p:nvPr>
        </p:nvSpPr>
        <p:spPr>
          <a:xfrm>
            <a:off x="7086600" y="6400800"/>
            <a:ext cx="1905000" cy="309563"/>
          </a:xfrm>
          <a:prstGeom prst="rect">
            <a:avLst/>
          </a:prstGeom>
        </p:spPr>
        <p:txBody>
          <a:bodyPr/>
          <a:lstStyle>
            <a:lvl1pPr>
              <a:defRPr/>
            </a:lvl1pPr>
          </a:lstStyle>
          <a:p>
            <a:pPr>
              <a:defRPr/>
            </a:pPr>
            <a:r>
              <a:rPr lang="en-US" altLang="en-US"/>
              <a:t>Chap 9-</a:t>
            </a:r>
            <a:fld id="{15E61259-A595-4052-B270-155F44B7F55A}" type="slidenum">
              <a:rPr lang="en-US" altLang="en-US"/>
              <a:pPr>
                <a:defRPr/>
              </a:pPr>
              <a:t>‹#›</a:t>
            </a:fld>
            <a:endParaRPr lang="en-US" altLang="en-US"/>
          </a:p>
        </p:txBody>
      </p:sp>
    </p:spTree>
    <p:extLst>
      <p:ext uri="{BB962C8B-B14F-4D97-AF65-F5344CB8AC3E}">
        <p14:creationId xmlns:p14="http://schemas.microsoft.com/office/powerpoint/2010/main" val="638468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p:cNvSpPr>
            <a:spLocks noGrp="1" noChangeArrowheads="1"/>
          </p:cNvSpPr>
          <p:nvPr>
            <p:ph type="ftr" sz="quarter" idx="10"/>
          </p:nvPr>
        </p:nvSpPr>
        <p:spPr>
          <a:xfrm>
            <a:off x="152400" y="6400800"/>
            <a:ext cx="4648200" cy="304800"/>
          </a:xfrm>
          <a:prstGeom prst="rect">
            <a:avLst/>
          </a:prstGeom>
        </p:spPr>
        <p:txBody>
          <a:bodyPr/>
          <a:lstStyle>
            <a:lvl1pPr>
              <a:defRPr/>
            </a:lvl1pPr>
          </a:lstStyle>
          <a:p>
            <a:pPr>
              <a:defRPr/>
            </a:pPr>
            <a:r>
              <a:rPr lang="en-US"/>
              <a:t>Business Statistics: A Decision-Making Approach, 7e © 2008 Prentice-Hall, Inc.</a:t>
            </a:r>
          </a:p>
        </p:txBody>
      </p:sp>
      <p:sp>
        <p:nvSpPr>
          <p:cNvPr id="8" name="Rectangle 12"/>
          <p:cNvSpPr>
            <a:spLocks noGrp="1" noChangeArrowheads="1"/>
          </p:cNvSpPr>
          <p:nvPr>
            <p:ph type="sldNum" sz="quarter" idx="11"/>
          </p:nvPr>
        </p:nvSpPr>
        <p:spPr>
          <a:xfrm>
            <a:off x="7086600" y="6400800"/>
            <a:ext cx="1905000" cy="309563"/>
          </a:xfrm>
          <a:prstGeom prst="rect">
            <a:avLst/>
          </a:prstGeom>
        </p:spPr>
        <p:txBody>
          <a:bodyPr/>
          <a:lstStyle>
            <a:lvl1pPr>
              <a:defRPr/>
            </a:lvl1pPr>
          </a:lstStyle>
          <a:p>
            <a:pPr>
              <a:defRPr/>
            </a:pPr>
            <a:r>
              <a:rPr lang="en-US" altLang="en-US"/>
              <a:t>Chap 9-</a:t>
            </a:r>
            <a:fld id="{C25C8C6A-268E-4989-BD85-B7B3392C2BA7}" type="slidenum">
              <a:rPr lang="en-US" altLang="en-US"/>
              <a:pPr>
                <a:defRPr/>
              </a:pPr>
              <a:t>‹#›</a:t>
            </a:fld>
            <a:endParaRPr lang="en-US" altLang="en-US"/>
          </a:p>
        </p:txBody>
      </p:sp>
    </p:spTree>
    <p:extLst>
      <p:ext uri="{BB962C8B-B14F-4D97-AF65-F5344CB8AC3E}">
        <p14:creationId xmlns:p14="http://schemas.microsoft.com/office/powerpoint/2010/main" val="3089947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p:cNvSpPr>
            <a:spLocks noGrp="1" noChangeArrowheads="1"/>
          </p:cNvSpPr>
          <p:nvPr>
            <p:ph type="ftr" sz="quarter" idx="10"/>
          </p:nvPr>
        </p:nvSpPr>
        <p:spPr>
          <a:xfrm>
            <a:off x="152400" y="6400800"/>
            <a:ext cx="4648200" cy="304800"/>
          </a:xfrm>
          <a:prstGeom prst="rect">
            <a:avLst/>
          </a:prstGeom>
        </p:spPr>
        <p:txBody>
          <a:bodyPr/>
          <a:lstStyle>
            <a:lvl1pPr>
              <a:defRPr/>
            </a:lvl1pPr>
          </a:lstStyle>
          <a:p>
            <a:pPr>
              <a:defRPr/>
            </a:pPr>
            <a:r>
              <a:rPr lang="en-US"/>
              <a:t>Business Statistics: A Decision-Making Approach, 7e © 2008 Prentice-Hall, Inc.</a:t>
            </a:r>
          </a:p>
        </p:txBody>
      </p:sp>
      <p:sp>
        <p:nvSpPr>
          <p:cNvPr id="4" name="Rectangle 12"/>
          <p:cNvSpPr>
            <a:spLocks noGrp="1" noChangeArrowheads="1"/>
          </p:cNvSpPr>
          <p:nvPr>
            <p:ph type="sldNum" sz="quarter" idx="11"/>
          </p:nvPr>
        </p:nvSpPr>
        <p:spPr>
          <a:xfrm>
            <a:off x="7086600" y="6400800"/>
            <a:ext cx="1905000" cy="309563"/>
          </a:xfrm>
          <a:prstGeom prst="rect">
            <a:avLst/>
          </a:prstGeom>
        </p:spPr>
        <p:txBody>
          <a:bodyPr/>
          <a:lstStyle>
            <a:lvl1pPr>
              <a:defRPr/>
            </a:lvl1pPr>
          </a:lstStyle>
          <a:p>
            <a:pPr>
              <a:defRPr/>
            </a:pPr>
            <a:r>
              <a:rPr lang="en-US" altLang="en-US"/>
              <a:t>Chap 9-</a:t>
            </a:r>
            <a:fld id="{3D73EA77-14E0-4604-A48C-27B00BE33218}" type="slidenum">
              <a:rPr lang="en-US" altLang="en-US"/>
              <a:pPr>
                <a:defRPr/>
              </a:pPr>
              <a:t>‹#›</a:t>
            </a:fld>
            <a:endParaRPr lang="en-US" altLang="en-US"/>
          </a:p>
        </p:txBody>
      </p:sp>
    </p:spTree>
    <p:extLst>
      <p:ext uri="{BB962C8B-B14F-4D97-AF65-F5344CB8AC3E}">
        <p14:creationId xmlns:p14="http://schemas.microsoft.com/office/powerpoint/2010/main" val="2622815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ftr" sz="quarter" idx="10"/>
          </p:nvPr>
        </p:nvSpPr>
        <p:spPr>
          <a:xfrm>
            <a:off x="152400" y="6400800"/>
            <a:ext cx="4648200" cy="304800"/>
          </a:xfrm>
          <a:prstGeom prst="rect">
            <a:avLst/>
          </a:prstGeom>
        </p:spPr>
        <p:txBody>
          <a:bodyPr/>
          <a:lstStyle>
            <a:lvl1pPr>
              <a:defRPr/>
            </a:lvl1pPr>
          </a:lstStyle>
          <a:p>
            <a:pPr>
              <a:defRPr/>
            </a:pPr>
            <a:r>
              <a:rPr lang="en-US"/>
              <a:t>Business Statistics: A Decision-Making Approach, 7e © 2008 Prentice-Hall, Inc.</a:t>
            </a:r>
          </a:p>
        </p:txBody>
      </p:sp>
      <p:sp>
        <p:nvSpPr>
          <p:cNvPr id="3" name="Rectangle 12"/>
          <p:cNvSpPr>
            <a:spLocks noGrp="1" noChangeArrowheads="1"/>
          </p:cNvSpPr>
          <p:nvPr>
            <p:ph type="sldNum" sz="quarter" idx="11"/>
          </p:nvPr>
        </p:nvSpPr>
        <p:spPr>
          <a:xfrm>
            <a:off x="7086600" y="6400800"/>
            <a:ext cx="1905000" cy="309563"/>
          </a:xfrm>
          <a:prstGeom prst="rect">
            <a:avLst/>
          </a:prstGeom>
        </p:spPr>
        <p:txBody>
          <a:bodyPr/>
          <a:lstStyle>
            <a:lvl1pPr>
              <a:defRPr/>
            </a:lvl1pPr>
          </a:lstStyle>
          <a:p>
            <a:pPr>
              <a:defRPr/>
            </a:pPr>
            <a:r>
              <a:rPr lang="en-US" altLang="en-US"/>
              <a:t>Chap 9-</a:t>
            </a:r>
            <a:fld id="{5523CCF1-C8EA-4598-A1CB-DD421B7CF1EB}" type="slidenum">
              <a:rPr lang="en-US" altLang="en-US"/>
              <a:pPr>
                <a:defRPr/>
              </a:pPr>
              <a:t>‹#›</a:t>
            </a:fld>
            <a:endParaRPr lang="en-US" altLang="en-US"/>
          </a:p>
        </p:txBody>
      </p:sp>
    </p:spTree>
    <p:extLst>
      <p:ext uri="{BB962C8B-B14F-4D97-AF65-F5344CB8AC3E}">
        <p14:creationId xmlns:p14="http://schemas.microsoft.com/office/powerpoint/2010/main" val="2290882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ftr" sz="quarter" idx="10"/>
          </p:nvPr>
        </p:nvSpPr>
        <p:spPr>
          <a:xfrm>
            <a:off x="152400" y="6400800"/>
            <a:ext cx="4648200" cy="304800"/>
          </a:xfrm>
          <a:prstGeom prst="rect">
            <a:avLst/>
          </a:prstGeom>
        </p:spPr>
        <p:txBody>
          <a:bodyPr/>
          <a:lstStyle>
            <a:lvl1pPr>
              <a:defRPr/>
            </a:lvl1pPr>
          </a:lstStyle>
          <a:p>
            <a:pPr>
              <a:defRPr/>
            </a:pPr>
            <a:r>
              <a:rPr lang="en-US"/>
              <a:t>Business Statistics: A Decision-Making Approach, 7e © 2008 Prentice-Hall, Inc.</a:t>
            </a:r>
          </a:p>
        </p:txBody>
      </p:sp>
      <p:sp>
        <p:nvSpPr>
          <p:cNvPr id="6" name="Rectangle 12"/>
          <p:cNvSpPr>
            <a:spLocks noGrp="1" noChangeArrowheads="1"/>
          </p:cNvSpPr>
          <p:nvPr>
            <p:ph type="sldNum" sz="quarter" idx="11"/>
          </p:nvPr>
        </p:nvSpPr>
        <p:spPr>
          <a:xfrm>
            <a:off x="7086600" y="6400800"/>
            <a:ext cx="1905000" cy="309563"/>
          </a:xfrm>
          <a:prstGeom prst="rect">
            <a:avLst/>
          </a:prstGeom>
        </p:spPr>
        <p:txBody>
          <a:bodyPr/>
          <a:lstStyle>
            <a:lvl1pPr>
              <a:defRPr/>
            </a:lvl1pPr>
          </a:lstStyle>
          <a:p>
            <a:pPr>
              <a:defRPr/>
            </a:pPr>
            <a:r>
              <a:rPr lang="en-US" altLang="en-US"/>
              <a:t>Chap 9-</a:t>
            </a:r>
            <a:fld id="{7A420421-243B-4811-A9BF-F66375C0F5DE}" type="slidenum">
              <a:rPr lang="en-US" altLang="en-US"/>
              <a:pPr>
                <a:defRPr/>
              </a:pPr>
              <a:t>‹#›</a:t>
            </a:fld>
            <a:endParaRPr lang="en-US" altLang="en-US"/>
          </a:p>
        </p:txBody>
      </p:sp>
    </p:spTree>
    <p:extLst>
      <p:ext uri="{BB962C8B-B14F-4D97-AF65-F5344CB8AC3E}">
        <p14:creationId xmlns:p14="http://schemas.microsoft.com/office/powerpoint/2010/main" val="3440346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ftr" sz="quarter" idx="10"/>
          </p:nvPr>
        </p:nvSpPr>
        <p:spPr>
          <a:xfrm>
            <a:off x="152400" y="6400800"/>
            <a:ext cx="4648200" cy="304800"/>
          </a:xfrm>
          <a:prstGeom prst="rect">
            <a:avLst/>
          </a:prstGeom>
        </p:spPr>
        <p:txBody>
          <a:bodyPr/>
          <a:lstStyle>
            <a:lvl1pPr>
              <a:defRPr/>
            </a:lvl1pPr>
          </a:lstStyle>
          <a:p>
            <a:pPr>
              <a:defRPr/>
            </a:pPr>
            <a:r>
              <a:rPr lang="en-US"/>
              <a:t>Business Statistics: A Decision-Making Approach, 7e © 2008 Prentice-Hall, Inc.</a:t>
            </a:r>
          </a:p>
        </p:txBody>
      </p:sp>
      <p:sp>
        <p:nvSpPr>
          <p:cNvPr id="6" name="Rectangle 12"/>
          <p:cNvSpPr>
            <a:spLocks noGrp="1" noChangeArrowheads="1"/>
          </p:cNvSpPr>
          <p:nvPr>
            <p:ph type="sldNum" sz="quarter" idx="11"/>
          </p:nvPr>
        </p:nvSpPr>
        <p:spPr>
          <a:xfrm>
            <a:off x="7086600" y="6400800"/>
            <a:ext cx="1905000" cy="309563"/>
          </a:xfrm>
          <a:prstGeom prst="rect">
            <a:avLst/>
          </a:prstGeom>
        </p:spPr>
        <p:txBody>
          <a:bodyPr/>
          <a:lstStyle>
            <a:lvl1pPr>
              <a:defRPr/>
            </a:lvl1pPr>
          </a:lstStyle>
          <a:p>
            <a:pPr>
              <a:defRPr/>
            </a:pPr>
            <a:r>
              <a:rPr lang="en-US" altLang="en-US"/>
              <a:t>Chap 9-</a:t>
            </a:r>
            <a:fld id="{8D677469-40D6-4B95-8E49-BC762F07A430}" type="slidenum">
              <a:rPr lang="en-US" altLang="en-US"/>
              <a:pPr>
                <a:defRPr/>
              </a:pPr>
              <a:t>‹#›</a:t>
            </a:fld>
            <a:endParaRPr lang="en-US" altLang="en-US"/>
          </a:p>
        </p:txBody>
      </p:sp>
    </p:spTree>
    <p:extLst>
      <p:ext uri="{BB962C8B-B14F-4D97-AF65-F5344CB8AC3E}">
        <p14:creationId xmlns:p14="http://schemas.microsoft.com/office/powerpoint/2010/main" val="1800279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ftr" sz="quarter" idx="10"/>
          </p:nvPr>
        </p:nvSpPr>
        <p:spPr>
          <a:xfrm>
            <a:off x="152400" y="6400800"/>
            <a:ext cx="4648200" cy="304800"/>
          </a:xfrm>
          <a:prstGeom prst="rect">
            <a:avLst/>
          </a:prstGeom>
        </p:spPr>
        <p:txBody>
          <a:bodyPr/>
          <a:lstStyle>
            <a:lvl1pPr>
              <a:defRPr/>
            </a:lvl1pPr>
          </a:lstStyle>
          <a:p>
            <a:pPr>
              <a:defRPr/>
            </a:pPr>
            <a:r>
              <a:rPr lang="en-US"/>
              <a:t>Business Statistics: A Decision-Making Approach, 7e © 2008 Prentice-Hall, Inc.</a:t>
            </a:r>
          </a:p>
        </p:txBody>
      </p:sp>
      <p:sp>
        <p:nvSpPr>
          <p:cNvPr id="5" name="Rectangle 12"/>
          <p:cNvSpPr>
            <a:spLocks noGrp="1" noChangeArrowheads="1"/>
          </p:cNvSpPr>
          <p:nvPr>
            <p:ph type="sldNum" sz="quarter" idx="11"/>
          </p:nvPr>
        </p:nvSpPr>
        <p:spPr>
          <a:xfrm>
            <a:off x="7086600" y="6400800"/>
            <a:ext cx="1905000" cy="309563"/>
          </a:xfrm>
          <a:prstGeom prst="rect">
            <a:avLst/>
          </a:prstGeom>
        </p:spPr>
        <p:txBody>
          <a:bodyPr/>
          <a:lstStyle>
            <a:lvl1pPr>
              <a:defRPr/>
            </a:lvl1pPr>
          </a:lstStyle>
          <a:p>
            <a:pPr>
              <a:defRPr/>
            </a:pPr>
            <a:r>
              <a:rPr lang="en-US" altLang="en-US"/>
              <a:t>Chap 9-</a:t>
            </a:r>
            <a:fld id="{ED13F272-DA99-424A-B0A2-C1C0F4DF2218}" type="slidenum">
              <a:rPr lang="en-US" altLang="en-US"/>
              <a:pPr>
                <a:defRPr/>
              </a:pPr>
              <a:t>‹#›</a:t>
            </a:fld>
            <a:endParaRPr lang="en-US" altLang="en-US"/>
          </a:p>
        </p:txBody>
      </p:sp>
    </p:spTree>
    <p:extLst>
      <p:ext uri="{BB962C8B-B14F-4D97-AF65-F5344CB8AC3E}">
        <p14:creationId xmlns:p14="http://schemas.microsoft.com/office/powerpoint/2010/main" val="2976990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9900" y="381000"/>
            <a:ext cx="2019300" cy="5334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381000"/>
            <a:ext cx="5905500" cy="5334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ftr" sz="quarter" idx="10"/>
          </p:nvPr>
        </p:nvSpPr>
        <p:spPr>
          <a:xfrm>
            <a:off x="152400" y="6400800"/>
            <a:ext cx="4648200" cy="304800"/>
          </a:xfrm>
          <a:prstGeom prst="rect">
            <a:avLst/>
          </a:prstGeom>
        </p:spPr>
        <p:txBody>
          <a:bodyPr/>
          <a:lstStyle>
            <a:lvl1pPr>
              <a:defRPr/>
            </a:lvl1pPr>
          </a:lstStyle>
          <a:p>
            <a:pPr>
              <a:defRPr/>
            </a:pPr>
            <a:r>
              <a:rPr lang="en-US"/>
              <a:t>Business Statistics: A Decision-Making Approach, 7e © 2008 Prentice-Hall, Inc.</a:t>
            </a:r>
          </a:p>
        </p:txBody>
      </p:sp>
      <p:sp>
        <p:nvSpPr>
          <p:cNvPr id="5" name="Rectangle 12"/>
          <p:cNvSpPr>
            <a:spLocks noGrp="1" noChangeArrowheads="1"/>
          </p:cNvSpPr>
          <p:nvPr>
            <p:ph type="sldNum" sz="quarter" idx="11"/>
          </p:nvPr>
        </p:nvSpPr>
        <p:spPr>
          <a:xfrm>
            <a:off x="7086600" y="6400800"/>
            <a:ext cx="1905000" cy="309563"/>
          </a:xfrm>
          <a:prstGeom prst="rect">
            <a:avLst/>
          </a:prstGeom>
        </p:spPr>
        <p:txBody>
          <a:bodyPr/>
          <a:lstStyle>
            <a:lvl1pPr>
              <a:defRPr/>
            </a:lvl1pPr>
          </a:lstStyle>
          <a:p>
            <a:pPr>
              <a:defRPr/>
            </a:pPr>
            <a:r>
              <a:rPr lang="en-US" altLang="en-US"/>
              <a:t>Chap 9-</a:t>
            </a:r>
            <a:fld id="{1D09FAA4-14E3-4C07-955B-2315459E336D}" type="slidenum">
              <a:rPr lang="en-US" altLang="en-US"/>
              <a:pPr>
                <a:defRPr/>
              </a:pPr>
              <a:t>‹#›</a:t>
            </a:fld>
            <a:endParaRPr lang="en-US" altLang="en-US"/>
          </a:p>
        </p:txBody>
      </p:sp>
    </p:spTree>
    <p:extLst>
      <p:ext uri="{BB962C8B-B14F-4D97-AF65-F5344CB8AC3E}">
        <p14:creationId xmlns:p14="http://schemas.microsoft.com/office/powerpoint/2010/main" val="4001098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lgn="ctr" eaLnBrk="1" hangingPunct="1">
              <a:defRPr>
                <a:latin typeface="Arial" charset="0"/>
              </a:defRPr>
            </a:lvl1pPr>
          </a:lstStyle>
          <a:p>
            <a:pPr>
              <a:defRPr/>
            </a:pPr>
            <a:fld id="{9E6201CE-F8D3-4355-A813-D258C244BDF2}" type="datetimeFigureOut">
              <a:rPr lang="en-US"/>
              <a:pPr>
                <a:defRPr/>
              </a:pPr>
              <a:t>12/3/2018</a:t>
            </a:fld>
            <a:endParaRPr lang="en-US"/>
          </a:p>
        </p:txBody>
      </p:sp>
      <p:sp>
        <p:nvSpPr>
          <p:cNvPr id="5" name="Footer Placeholder 4"/>
          <p:cNvSpPr>
            <a:spLocks noGrp="1"/>
          </p:cNvSpPr>
          <p:nvPr>
            <p:ph type="ftr" sz="quarter" idx="11"/>
          </p:nvPr>
        </p:nvSpPr>
        <p:spPr>
          <a:xfrm>
            <a:off x="152400" y="6400800"/>
            <a:ext cx="4648200" cy="304800"/>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7086600" y="6400800"/>
            <a:ext cx="1905000" cy="309563"/>
          </a:xfrm>
          <a:prstGeom prst="rect">
            <a:avLst/>
          </a:prstGeom>
        </p:spPr>
        <p:txBody>
          <a:bodyPr/>
          <a:lstStyle>
            <a:lvl1pPr>
              <a:defRPr/>
            </a:lvl1pPr>
          </a:lstStyle>
          <a:p>
            <a:pPr>
              <a:defRPr/>
            </a:pPr>
            <a:fld id="{9B69E5E3-5854-4EA1-B9E6-2C8978DE62EC}" type="slidenum">
              <a:rPr lang="en-US" altLang="en-US"/>
              <a:pPr>
                <a:defRPr/>
              </a:pPr>
              <a:t>‹#›</a:t>
            </a:fld>
            <a:endParaRPr lang="en-US" altLang="en-US"/>
          </a:p>
        </p:txBody>
      </p:sp>
    </p:spTree>
    <p:extLst>
      <p:ext uri="{BB962C8B-B14F-4D97-AF65-F5344CB8AC3E}">
        <p14:creationId xmlns:p14="http://schemas.microsoft.com/office/powerpoint/2010/main" val="1762807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Grp="1" noChangeArrowheads="1"/>
          </p:cNvSpPr>
          <p:nvPr>
            <p:ph type="title"/>
          </p:nvPr>
        </p:nvSpPr>
        <p:spPr bwMode="auto">
          <a:xfrm>
            <a:off x="990600" y="381000"/>
            <a:ext cx="779303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5342" tIns="42672" rIns="85342" bIns="42672" numCol="1" anchor="b" anchorCtr="0" compatLnSpc="1">
            <a:prstTxWarp prst="textNoShape">
              <a:avLst/>
            </a:prstTxWarp>
          </a:bodyPr>
          <a:lstStyle/>
          <a:p>
            <a:pPr lvl="0"/>
            <a:r>
              <a:rPr lang="en-US" altLang="en-US"/>
              <a:t>Click to edit Master title style</a:t>
            </a:r>
          </a:p>
        </p:txBody>
      </p:sp>
      <p:sp>
        <p:nvSpPr>
          <p:cNvPr id="1027" name="Rectangle 10"/>
          <p:cNvSpPr>
            <a:spLocks noGrp="1" noChangeArrowheads="1"/>
          </p:cNvSpPr>
          <p:nvPr>
            <p:ph type="body" idx="1"/>
          </p:nvPr>
        </p:nvSpPr>
        <p:spPr bwMode="auto">
          <a:xfrm>
            <a:off x="762000" y="1600200"/>
            <a:ext cx="8077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5342" tIns="42672" rIns="85342" bIns="4267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30" name="Picture 13"/>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52400" y="609600"/>
            <a:ext cx="8839200"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 id="2147483969" r:id="rId12"/>
  </p:sldLayoutIdLst>
  <p:hf hdr="0" dt="0"/>
  <p:txStyles>
    <p:titleStyle>
      <a:lvl1pPr algn="ctr" defTabSz="852488" rtl="0" eaLnBrk="0" fontAlgn="base" hangingPunct="0">
        <a:spcBef>
          <a:spcPct val="0"/>
        </a:spcBef>
        <a:spcAft>
          <a:spcPct val="0"/>
        </a:spcAft>
        <a:defRPr sz="4100">
          <a:solidFill>
            <a:schemeClr val="tx2"/>
          </a:solidFill>
          <a:latin typeface="+mj-lt"/>
          <a:ea typeface="+mj-ea"/>
          <a:cs typeface="+mj-cs"/>
        </a:defRPr>
      </a:lvl1pPr>
      <a:lvl2pPr algn="ctr" defTabSz="852488" rtl="0" eaLnBrk="0" fontAlgn="base" hangingPunct="0">
        <a:spcBef>
          <a:spcPct val="0"/>
        </a:spcBef>
        <a:spcAft>
          <a:spcPct val="0"/>
        </a:spcAft>
        <a:defRPr sz="4100">
          <a:solidFill>
            <a:schemeClr val="tx2"/>
          </a:solidFill>
          <a:latin typeface="Arial" pitchFamily="34" charset="0"/>
        </a:defRPr>
      </a:lvl2pPr>
      <a:lvl3pPr algn="ctr" defTabSz="852488" rtl="0" eaLnBrk="0" fontAlgn="base" hangingPunct="0">
        <a:spcBef>
          <a:spcPct val="0"/>
        </a:spcBef>
        <a:spcAft>
          <a:spcPct val="0"/>
        </a:spcAft>
        <a:defRPr sz="4100">
          <a:solidFill>
            <a:schemeClr val="tx2"/>
          </a:solidFill>
          <a:latin typeface="Arial" pitchFamily="34" charset="0"/>
        </a:defRPr>
      </a:lvl3pPr>
      <a:lvl4pPr algn="ctr" defTabSz="852488" rtl="0" eaLnBrk="0" fontAlgn="base" hangingPunct="0">
        <a:spcBef>
          <a:spcPct val="0"/>
        </a:spcBef>
        <a:spcAft>
          <a:spcPct val="0"/>
        </a:spcAft>
        <a:defRPr sz="4100">
          <a:solidFill>
            <a:schemeClr val="tx2"/>
          </a:solidFill>
          <a:latin typeface="Arial" pitchFamily="34" charset="0"/>
        </a:defRPr>
      </a:lvl4pPr>
      <a:lvl5pPr algn="ctr" defTabSz="852488" rtl="0" eaLnBrk="0" fontAlgn="base" hangingPunct="0">
        <a:spcBef>
          <a:spcPct val="0"/>
        </a:spcBef>
        <a:spcAft>
          <a:spcPct val="0"/>
        </a:spcAft>
        <a:defRPr sz="4100">
          <a:solidFill>
            <a:schemeClr val="tx2"/>
          </a:solidFill>
          <a:latin typeface="Arial" pitchFamily="34" charset="0"/>
        </a:defRPr>
      </a:lvl5pPr>
      <a:lvl6pPr marL="457200" algn="ctr" defTabSz="852488" rtl="0" fontAlgn="base">
        <a:spcBef>
          <a:spcPct val="0"/>
        </a:spcBef>
        <a:spcAft>
          <a:spcPct val="0"/>
        </a:spcAft>
        <a:defRPr sz="4100">
          <a:solidFill>
            <a:schemeClr val="tx2"/>
          </a:solidFill>
          <a:latin typeface="Arial" pitchFamily="34" charset="0"/>
        </a:defRPr>
      </a:lvl6pPr>
      <a:lvl7pPr marL="914400" algn="ctr" defTabSz="852488" rtl="0" fontAlgn="base">
        <a:spcBef>
          <a:spcPct val="0"/>
        </a:spcBef>
        <a:spcAft>
          <a:spcPct val="0"/>
        </a:spcAft>
        <a:defRPr sz="4100">
          <a:solidFill>
            <a:schemeClr val="tx2"/>
          </a:solidFill>
          <a:latin typeface="Arial" pitchFamily="34" charset="0"/>
        </a:defRPr>
      </a:lvl7pPr>
      <a:lvl8pPr marL="1371600" algn="ctr" defTabSz="852488" rtl="0" fontAlgn="base">
        <a:spcBef>
          <a:spcPct val="0"/>
        </a:spcBef>
        <a:spcAft>
          <a:spcPct val="0"/>
        </a:spcAft>
        <a:defRPr sz="4100">
          <a:solidFill>
            <a:schemeClr val="tx2"/>
          </a:solidFill>
          <a:latin typeface="Arial" pitchFamily="34" charset="0"/>
        </a:defRPr>
      </a:lvl8pPr>
      <a:lvl9pPr marL="1828800" algn="ctr" defTabSz="852488" rtl="0" fontAlgn="base">
        <a:spcBef>
          <a:spcPct val="0"/>
        </a:spcBef>
        <a:spcAft>
          <a:spcPct val="0"/>
        </a:spcAft>
        <a:defRPr sz="4100">
          <a:solidFill>
            <a:schemeClr val="tx2"/>
          </a:solidFill>
          <a:latin typeface="Arial" pitchFamily="34" charset="0"/>
        </a:defRPr>
      </a:lvl9pPr>
    </p:titleStyle>
    <p:bodyStyle>
      <a:lvl1pPr marL="320675" indent="-320675" algn="l" defTabSz="852488" rtl="0" eaLnBrk="0" fontAlgn="base" hangingPunct="0">
        <a:spcBef>
          <a:spcPct val="20000"/>
        </a:spcBef>
        <a:spcAft>
          <a:spcPct val="0"/>
        </a:spcAft>
        <a:buClr>
          <a:schemeClr val="folHlink"/>
        </a:buClr>
        <a:buSzPct val="60000"/>
        <a:buFont typeface="Wingdings" panose="05000000000000000000" pitchFamily="2" charset="2"/>
        <a:buChar char="n"/>
        <a:defRPr sz="2800">
          <a:solidFill>
            <a:schemeClr val="tx1"/>
          </a:solidFill>
          <a:latin typeface="+mn-lt"/>
          <a:ea typeface="+mn-ea"/>
          <a:cs typeface="+mn-cs"/>
        </a:defRPr>
      </a:lvl1pPr>
      <a:lvl2pPr marL="693738" indent="-268288" algn="l" defTabSz="852488" rtl="0" eaLnBrk="0" fontAlgn="base" hangingPunct="0">
        <a:spcBef>
          <a:spcPct val="20000"/>
        </a:spcBef>
        <a:spcAft>
          <a:spcPct val="0"/>
        </a:spcAft>
        <a:buClr>
          <a:schemeClr val="hlink"/>
        </a:buClr>
        <a:buSzPct val="55000"/>
        <a:buFont typeface="Wingdings" panose="05000000000000000000" pitchFamily="2" charset="2"/>
        <a:buChar char="n"/>
        <a:defRPr sz="2400">
          <a:solidFill>
            <a:schemeClr val="tx1"/>
          </a:solidFill>
          <a:latin typeface="+mn-lt"/>
        </a:defRPr>
      </a:lvl2pPr>
      <a:lvl3pPr marL="1068388" indent="-215900" algn="l" defTabSz="852488" rtl="0" eaLnBrk="0" fontAlgn="base" hangingPunct="0">
        <a:spcBef>
          <a:spcPct val="20000"/>
        </a:spcBef>
        <a:spcAft>
          <a:spcPct val="0"/>
        </a:spcAft>
        <a:buClr>
          <a:schemeClr val="accent2"/>
        </a:buClr>
        <a:buSzPct val="50000"/>
        <a:buFont typeface="Wingdings" panose="05000000000000000000" pitchFamily="2" charset="2"/>
        <a:buChar char="n"/>
        <a:defRPr sz="2400">
          <a:solidFill>
            <a:schemeClr val="tx1"/>
          </a:solidFill>
          <a:latin typeface="+mn-lt"/>
        </a:defRPr>
      </a:lvl3pPr>
      <a:lvl4pPr marL="1493838" indent="-212725" algn="l" defTabSz="852488" rtl="0" eaLnBrk="0" fontAlgn="base" hangingPunct="0">
        <a:spcBef>
          <a:spcPct val="20000"/>
        </a:spcBef>
        <a:spcAft>
          <a:spcPct val="0"/>
        </a:spcAft>
        <a:buClr>
          <a:schemeClr val="folHlink"/>
        </a:buClr>
        <a:buSzPct val="55000"/>
        <a:buFont typeface="Wingdings" panose="05000000000000000000" pitchFamily="2" charset="2"/>
        <a:buChar char="n"/>
        <a:defRPr sz="2000">
          <a:solidFill>
            <a:schemeClr val="tx1"/>
          </a:solidFill>
          <a:latin typeface="+mn-lt"/>
        </a:defRPr>
      </a:lvl4pPr>
      <a:lvl5pPr marL="1919288" indent="-212725" algn="l" defTabSz="852488" rtl="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mn-lt"/>
        </a:defRPr>
      </a:lvl5pPr>
      <a:lvl6pPr marL="2376488" indent="-212725" algn="l" defTabSz="852488" rtl="0" fontAlgn="base">
        <a:spcBef>
          <a:spcPct val="20000"/>
        </a:spcBef>
        <a:spcAft>
          <a:spcPct val="0"/>
        </a:spcAft>
        <a:buClr>
          <a:srgbClr val="FD2B4E"/>
        </a:buClr>
        <a:buSzPct val="50000"/>
        <a:buFont typeface="Wingdings" pitchFamily="2" charset="2"/>
        <a:buChar char="n"/>
        <a:defRPr sz="2000">
          <a:solidFill>
            <a:schemeClr val="tx1"/>
          </a:solidFill>
          <a:latin typeface="+mn-lt"/>
        </a:defRPr>
      </a:lvl6pPr>
      <a:lvl7pPr marL="2833688" indent="-212725" algn="l" defTabSz="852488" rtl="0" fontAlgn="base">
        <a:spcBef>
          <a:spcPct val="20000"/>
        </a:spcBef>
        <a:spcAft>
          <a:spcPct val="0"/>
        </a:spcAft>
        <a:buClr>
          <a:srgbClr val="FD2B4E"/>
        </a:buClr>
        <a:buSzPct val="50000"/>
        <a:buFont typeface="Wingdings" pitchFamily="2" charset="2"/>
        <a:buChar char="n"/>
        <a:defRPr sz="2000">
          <a:solidFill>
            <a:schemeClr val="tx1"/>
          </a:solidFill>
          <a:latin typeface="+mn-lt"/>
        </a:defRPr>
      </a:lvl7pPr>
      <a:lvl8pPr marL="3290888" indent="-212725" algn="l" defTabSz="852488" rtl="0" fontAlgn="base">
        <a:spcBef>
          <a:spcPct val="20000"/>
        </a:spcBef>
        <a:spcAft>
          <a:spcPct val="0"/>
        </a:spcAft>
        <a:buClr>
          <a:srgbClr val="FD2B4E"/>
        </a:buClr>
        <a:buSzPct val="50000"/>
        <a:buFont typeface="Wingdings" pitchFamily="2" charset="2"/>
        <a:buChar char="n"/>
        <a:defRPr sz="2000">
          <a:solidFill>
            <a:schemeClr val="tx1"/>
          </a:solidFill>
          <a:latin typeface="+mn-lt"/>
        </a:defRPr>
      </a:lvl8pPr>
      <a:lvl9pPr marL="3748088" indent="-212725" algn="l" defTabSz="852488" rtl="0" fontAlgn="base">
        <a:spcBef>
          <a:spcPct val="20000"/>
        </a:spcBef>
        <a:spcAft>
          <a:spcPct val="0"/>
        </a:spcAft>
        <a:buClr>
          <a:srgbClr val="FD2B4E"/>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oleObject" Target="../embeddings/oleObject1.bin"/><Relationship Id="rId7" Type="http://schemas.openxmlformats.org/officeDocument/2006/relationships/image" Target="../media/image3.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image" Target="../media/image2.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9.w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0.w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1.wmf"/></Relationships>
</file>

<file path=ppt/slides/_rels/slide32.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oleObject" Target="../embeddings/oleObject7.bin"/><Relationship Id="rId7"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3.wmf"/><Relationship Id="rId5" Type="http://schemas.openxmlformats.org/officeDocument/2006/relationships/oleObject" Target="../embeddings/oleObject8.bin"/><Relationship Id="rId10" Type="http://schemas.openxmlformats.org/officeDocument/2006/relationships/image" Target="../media/image15.wmf"/><Relationship Id="rId4" Type="http://schemas.openxmlformats.org/officeDocument/2006/relationships/image" Target="../media/image12.wmf"/><Relationship Id="rId9" Type="http://schemas.openxmlformats.org/officeDocument/2006/relationships/oleObject" Target="../embeddings/oleObject10.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6.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7.emf"/></Relationships>
</file>

<file path=ppt/slides/_rels/slide3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19.emf"/><Relationship Id="rId4" Type="http://schemas.openxmlformats.org/officeDocument/2006/relationships/oleObject" Target="../embeddings/oleObject13.bin"/></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20.emf"/><Relationship Id="rId4" Type="http://schemas.openxmlformats.org/officeDocument/2006/relationships/oleObject" Target="../embeddings/oleObject14.bin"/></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21.wmf"/><Relationship Id="rId4" Type="http://schemas.openxmlformats.org/officeDocument/2006/relationships/oleObject" Target="../embeddings/oleObject15.bin"/></Relationships>
</file>

<file path=ppt/slides/_rels/slide5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image" Target="../media/image23.em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24.wm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26.wmf"/><Relationship Id="rId5" Type="http://schemas.openxmlformats.org/officeDocument/2006/relationships/oleObject" Target="../embeddings/oleObject19.bin"/><Relationship Id="rId4" Type="http://schemas.openxmlformats.org/officeDocument/2006/relationships/image" Target="../media/image25.emf"/></Relationships>
</file>

<file path=ppt/slides/_rels/slide70.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27.emf"/></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28.em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34.wmf"/></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4"/>
          <p:cNvSpPr>
            <a:spLocks noGrp="1" noChangeArrowheads="1"/>
          </p:cNvSpPr>
          <p:nvPr>
            <p:ph type="ftr" sz="quarter" idx="4294967295"/>
          </p:nvPr>
        </p:nvSpPr>
        <p:spPr>
          <a:xfrm>
            <a:off x="152400" y="6400800"/>
            <a:ext cx="4648200" cy="3238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16387" name="Rectangle 5"/>
          <p:cNvSpPr>
            <a:spLocks noGrp="1" noChangeArrowheads="1"/>
          </p:cNvSpPr>
          <p:nvPr>
            <p:ph type="sldNum" sz="quarter" idx="4294967295"/>
          </p:nvPr>
        </p:nvSpPr>
        <p:spPr>
          <a:xfrm>
            <a:off x="6858000" y="6400800"/>
            <a:ext cx="2133600" cy="3206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4A88BAED-0591-40DD-A141-960673229C88}" type="slidenum">
              <a:rPr lang="en-US" altLang="en-US" sz="1000" smtClean="0"/>
              <a:pPr>
                <a:spcBef>
                  <a:spcPct val="0"/>
                </a:spcBef>
                <a:buClrTx/>
                <a:buSzTx/>
                <a:buFontTx/>
                <a:buNone/>
              </a:pPr>
              <a:t>1</a:t>
            </a:fld>
            <a:endParaRPr lang="en-US" altLang="en-US" sz="1000"/>
          </a:p>
        </p:txBody>
      </p:sp>
      <p:sp>
        <p:nvSpPr>
          <p:cNvPr id="16388" name="Rectangle 5"/>
          <p:cNvSpPr>
            <a:spLocks noChangeArrowheads="1"/>
          </p:cNvSpPr>
          <p:nvPr/>
        </p:nvSpPr>
        <p:spPr bwMode="auto">
          <a:xfrm>
            <a:off x="990600" y="533400"/>
            <a:ext cx="7658100" cy="198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nchor="b"/>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4100">
              <a:solidFill>
                <a:schemeClr val="folHlink"/>
              </a:solidFill>
            </a:endParaRPr>
          </a:p>
        </p:txBody>
      </p:sp>
      <p:sp>
        <p:nvSpPr>
          <p:cNvPr id="16389" name="Rectangle 7"/>
          <p:cNvSpPr>
            <a:spLocks noGrp="1" noChangeArrowheads="1"/>
          </p:cNvSpPr>
          <p:nvPr>
            <p:ph type="ctrTitle"/>
          </p:nvPr>
        </p:nvSpPr>
        <p:spPr>
          <a:xfrm>
            <a:off x="914400" y="3124200"/>
            <a:ext cx="7772400" cy="1752600"/>
          </a:xfrm>
          <a:noFill/>
        </p:spPr>
        <p:txBody>
          <a:bodyPr/>
          <a:lstStyle/>
          <a:p>
            <a:pPr eaLnBrk="1" hangingPunct="1">
              <a:spcBef>
                <a:spcPct val="20000"/>
              </a:spcBef>
              <a:buClr>
                <a:schemeClr val="folHlink"/>
              </a:buClr>
              <a:buSzPct val="60000"/>
              <a:buFont typeface="Wingdings" panose="05000000000000000000" pitchFamily="2" charset="2"/>
              <a:buNone/>
            </a:pPr>
            <a:br>
              <a:rPr lang="en-US" altLang="en-US" sz="3600">
                <a:solidFill>
                  <a:schemeClr val="tx1"/>
                </a:solidFill>
              </a:rPr>
            </a:br>
            <a:r>
              <a:rPr lang="en-US" altLang="en-US" sz="3600">
                <a:solidFill>
                  <a:schemeClr val="tx1"/>
                </a:solidFill>
              </a:rPr>
              <a:t>Introduction to </a:t>
            </a:r>
            <a:br>
              <a:rPr lang="en-US" altLang="en-US" sz="3600">
                <a:solidFill>
                  <a:schemeClr val="tx1"/>
                </a:solidFill>
              </a:rPr>
            </a:br>
            <a:r>
              <a:rPr lang="en-US" altLang="en-US" sz="3600">
                <a:solidFill>
                  <a:schemeClr val="tx1"/>
                </a:solidFill>
              </a:rPr>
              <a:t>Hypothesis Testing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itle 1"/>
          <p:cNvSpPr>
            <a:spLocks noGrp="1"/>
          </p:cNvSpPr>
          <p:nvPr>
            <p:ph type="title"/>
          </p:nvPr>
        </p:nvSpPr>
        <p:spPr>
          <a:xfrm>
            <a:off x="990600" y="685800"/>
            <a:ext cx="7793038" cy="762000"/>
          </a:xfrm>
        </p:spPr>
        <p:txBody>
          <a:bodyPr/>
          <a:lstStyle/>
          <a:p>
            <a:r>
              <a:rPr lang="en-US" altLang="en-US"/>
              <a:t>Trying to find Statistical Significance</a:t>
            </a:r>
          </a:p>
        </p:txBody>
      </p:sp>
      <p:sp>
        <p:nvSpPr>
          <p:cNvPr id="17411" name="Content Placeholder 2"/>
          <p:cNvSpPr>
            <a:spLocks noGrp="1"/>
          </p:cNvSpPr>
          <p:nvPr>
            <p:ph idx="1"/>
          </p:nvPr>
        </p:nvSpPr>
        <p:spPr/>
        <p:txBody>
          <a:bodyPr/>
          <a:lstStyle/>
          <a:p>
            <a:r>
              <a:rPr lang="en-US" altLang="en-US"/>
              <a:t>Sir Ronald Fisher – 1926</a:t>
            </a:r>
          </a:p>
          <a:p>
            <a:r>
              <a:rPr lang="en-US" altLang="en-US"/>
              <a:t>Criterion for accepting statistical conclusion</a:t>
            </a:r>
          </a:p>
          <a:p>
            <a:r>
              <a:rPr lang="en-US" altLang="en-US"/>
              <a:t>How much evidence is enough to abandon “how we always done it?”</a:t>
            </a:r>
          </a:p>
        </p:txBody>
      </p:sp>
      <p:sp>
        <p:nvSpPr>
          <p:cNvPr id="1741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1741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43952DCD-9302-406D-B547-F137B15B525E}" type="slidenum">
              <a:rPr lang="en-US" altLang="en-US" sz="1000" smtClean="0"/>
              <a:pPr>
                <a:spcBef>
                  <a:spcPct val="0"/>
                </a:spcBef>
                <a:buClrTx/>
                <a:buSzTx/>
                <a:buFontTx/>
                <a:buNone/>
              </a:pPr>
              <a:t>2</a:t>
            </a:fld>
            <a:endParaRPr lang="en-US" altLang="en-US" sz="1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a:t>Why Test?</a:t>
            </a:r>
          </a:p>
        </p:txBody>
      </p:sp>
      <p:sp>
        <p:nvSpPr>
          <p:cNvPr id="18435" name="Content Placeholder 2"/>
          <p:cNvSpPr>
            <a:spLocks noGrp="1"/>
          </p:cNvSpPr>
          <p:nvPr>
            <p:ph idx="1"/>
          </p:nvPr>
        </p:nvSpPr>
        <p:spPr/>
        <p:txBody>
          <a:bodyPr/>
          <a:lstStyle/>
          <a:p>
            <a:r>
              <a:rPr lang="en-US" altLang="en-US"/>
              <a:t>Gather evidence</a:t>
            </a:r>
          </a:p>
          <a:p>
            <a:r>
              <a:rPr lang="en-US" altLang="en-US"/>
              <a:t>Test status quo</a:t>
            </a:r>
          </a:p>
          <a:p>
            <a:r>
              <a:rPr lang="en-US" altLang="en-US"/>
              <a:t>Conservatism – place upper probability in favor of novel theory</a:t>
            </a:r>
          </a:p>
        </p:txBody>
      </p:sp>
      <p:sp>
        <p:nvSpPr>
          <p:cNvPr id="1843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1843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DE00F2CA-6696-4A06-920C-8C7A2E6DB577}" type="slidenum">
              <a:rPr lang="en-US" altLang="en-US" sz="1000" smtClean="0"/>
              <a:pPr>
                <a:spcBef>
                  <a:spcPct val="0"/>
                </a:spcBef>
                <a:buClrTx/>
                <a:buSzTx/>
                <a:buFontTx/>
                <a:buNone/>
              </a:pPr>
              <a:t>3</a:t>
            </a:fld>
            <a:endParaRPr lang="en-US" altLang="en-US" sz="1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1945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9A465DDA-2DB6-4EE3-A8A3-1A946055AE19}" type="slidenum">
              <a:rPr lang="en-US" altLang="en-US" sz="1000" smtClean="0"/>
              <a:pPr>
                <a:spcBef>
                  <a:spcPct val="0"/>
                </a:spcBef>
                <a:buClrTx/>
                <a:buSzTx/>
                <a:buFontTx/>
                <a:buNone/>
              </a:pPr>
              <a:t>4</a:t>
            </a:fld>
            <a:endParaRPr lang="en-US" altLang="en-US" sz="1000"/>
          </a:p>
        </p:txBody>
      </p:sp>
      <p:sp>
        <p:nvSpPr>
          <p:cNvPr id="19460" name="Rectangle 3"/>
          <p:cNvSpPr>
            <a:spLocks noGrp="1" noChangeArrowheads="1"/>
          </p:cNvSpPr>
          <p:nvPr>
            <p:ph type="title"/>
          </p:nvPr>
        </p:nvSpPr>
        <p:spPr/>
        <p:txBody>
          <a:bodyPr/>
          <a:lstStyle/>
          <a:p>
            <a:pPr eaLnBrk="1" hangingPunct="1"/>
            <a:r>
              <a:rPr lang="en-US" altLang="en-US"/>
              <a:t>What is a Hypothesis?</a:t>
            </a:r>
          </a:p>
        </p:txBody>
      </p:sp>
      <p:sp>
        <p:nvSpPr>
          <p:cNvPr id="19461" name="Rectangle 4"/>
          <p:cNvSpPr>
            <a:spLocks noGrp="1" noChangeArrowheads="1"/>
          </p:cNvSpPr>
          <p:nvPr>
            <p:ph type="body" idx="1"/>
          </p:nvPr>
        </p:nvSpPr>
        <p:spPr>
          <a:xfrm>
            <a:off x="762000" y="1752600"/>
            <a:ext cx="8077200" cy="4419600"/>
          </a:xfrm>
        </p:spPr>
        <p:txBody>
          <a:bodyPr/>
          <a:lstStyle/>
          <a:p>
            <a:pPr eaLnBrk="1" hangingPunct="1">
              <a:lnSpc>
                <a:spcPct val="70000"/>
              </a:lnSpc>
            </a:pPr>
            <a:r>
              <a:rPr lang="en-US" altLang="en-US" sz="3100"/>
              <a:t>A hypothesis is a claim </a:t>
            </a:r>
          </a:p>
          <a:p>
            <a:pPr eaLnBrk="1" hangingPunct="1">
              <a:lnSpc>
                <a:spcPct val="70000"/>
              </a:lnSpc>
              <a:buFont typeface="Wingdings" panose="05000000000000000000" pitchFamily="2" charset="2"/>
              <a:buNone/>
            </a:pPr>
            <a:r>
              <a:rPr lang="en-US" altLang="en-US" sz="3100"/>
              <a:t>	(assumption) about a </a:t>
            </a:r>
          </a:p>
          <a:p>
            <a:pPr eaLnBrk="1" hangingPunct="1">
              <a:lnSpc>
                <a:spcPct val="70000"/>
              </a:lnSpc>
              <a:buFont typeface="Wingdings" panose="05000000000000000000" pitchFamily="2" charset="2"/>
              <a:buNone/>
            </a:pPr>
            <a:r>
              <a:rPr lang="en-US" altLang="en-US" sz="3100"/>
              <a:t>	population parameter:</a:t>
            </a:r>
          </a:p>
          <a:p>
            <a:pPr eaLnBrk="1" hangingPunct="1">
              <a:lnSpc>
                <a:spcPct val="70000"/>
              </a:lnSpc>
              <a:buFont typeface="Wingdings" panose="05000000000000000000" pitchFamily="2" charset="2"/>
              <a:buNone/>
            </a:pPr>
            <a:endParaRPr lang="en-US" altLang="en-US" sz="2300"/>
          </a:p>
          <a:p>
            <a:pPr lvl="1" eaLnBrk="1" hangingPunct="1"/>
            <a:r>
              <a:rPr lang="en-US" altLang="en-US" sz="2700">
                <a:solidFill>
                  <a:schemeClr val="folHlink"/>
                </a:solidFill>
              </a:rPr>
              <a:t>population mean</a:t>
            </a:r>
          </a:p>
          <a:p>
            <a:pPr lvl="1" eaLnBrk="1" hangingPunct="1">
              <a:buFont typeface="Wingdings" panose="05000000000000000000" pitchFamily="2" charset="2"/>
              <a:buNone/>
            </a:pPr>
            <a:endParaRPr lang="en-US" altLang="en-US" sz="2700"/>
          </a:p>
          <a:p>
            <a:pPr lvl="1" eaLnBrk="1" hangingPunct="1"/>
            <a:endParaRPr lang="en-US" altLang="en-US" sz="2700"/>
          </a:p>
          <a:p>
            <a:pPr lvl="1" eaLnBrk="1" hangingPunct="1"/>
            <a:r>
              <a:rPr lang="en-US" altLang="en-US" sz="2700">
                <a:solidFill>
                  <a:schemeClr val="folHlink"/>
                </a:solidFill>
              </a:rPr>
              <a:t>population proportion</a:t>
            </a:r>
          </a:p>
          <a:p>
            <a:pPr lvl="1" eaLnBrk="1" hangingPunct="1">
              <a:buFont typeface="Wingdings" panose="05000000000000000000" pitchFamily="2" charset="2"/>
              <a:buNone/>
            </a:pPr>
            <a:endParaRPr lang="en-US" altLang="en-US"/>
          </a:p>
        </p:txBody>
      </p:sp>
      <p:sp>
        <p:nvSpPr>
          <p:cNvPr id="19462" name="Rectangle 5"/>
          <p:cNvSpPr>
            <a:spLocks noChangeArrowheads="1"/>
          </p:cNvSpPr>
          <p:nvPr/>
        </p:nvSpPr>
        <p:spPr bwMode="auto">
          <a:xfrm>
            <a:off x="1524000" y="3962400"/>
            <a:ext cx="6629400" cy="828675"/>
          </a:xfrm>
          <a:prstGeom prst="rect">
            <a:avLst/>
          </a:prstGeom>
          <a:solidFill>
            <a:srgbClr val="FFFFCC"/>
          </a:solidFill>
          <a:ln w="9525">
            <a:solidFill>
              <a:schemeClr val="tx1"/>
            </a:solidFill>
            <a:miter lim="800000"/>
            <a:headEnd/>
            <a:tailEnd/>
          </a:ln>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2400" b="1"/>
              <a:t>Example:  The mean monthly cell phone bill of this city is  </a:t>
            </a:r>
            <a:r>
              <a:rPr lang="en-US" altLang="en-US" sz="2400" b="1">
                <a:cs typeface="Arial" panose="020B0604020202020204" pitchFamily="34" charset="0"/>
                <a:sym typeface="Symbol" panose="05050102010706020507" pitchFamily="18" charset="2"/>
              </a:rPr>
              <a:t>µ</a:t>
            </a:r>
            <a:r>
              <a:rPr lang="en-US" altLang="en-US" sz="2400" b="1">
                <a:sym typeface="Symbol" panose="05050102010706020507" pitchFamily="18" charset="2"/>
              </a:rPr>
              <a:t> =</a:t>
            </a:r>
            <a:r>
              <a:rPr lang="en-US" altLang="en-US" sz="2400" b="1"/>
              <a:t> $123</a:t>
            </a:r>
          </a:p>
        </p:txBody>
      </p:sp>
      <p:sp>
        <p:nvSpPr>
          <p:cNvPr id="19463" name="Rectangle 77"/>
          <p:cNvSpPr>
            <a:spLocks noChangeArrowheads="1"/>
          </p:cNvSpPr>
          <p:nvPr/>
        </p:nvSpPr>
        <p:spPr bwMode="auto">
          <a:xfrm>
            <a:off x="1524000" y="5486400"/>
            <a:ext cx="6629400" cy="828675"/>
          </a:xfrm>
          <a:prstGeom prst="rect">
            <a:avLst/>
          </a:prstGeom>
          <a:solidFill>
            <a:srgbClr val="D1E4FF"/>
          </a:solidFill>
          <a:ln w="9525">
            <a:solidFill>
              <a:schemeClr val="tx1"/>
            </a:solidFill>
            <a:miter lim="800000"/>
            <a:headEnd/>
            <a:tailEnd/>
          </a:ln>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2400" b="1"/>
              <a:t>Example:  The proportion of adults in this city with cell phones is  </a:t>
            </a:r>
            <a:r>
              <a:rPr lang="el-GR" altLang="en-US" sz="2400" b="1">
                <a:cs typeface="Arial" panose="020B0604020202020204" pitchFamily="34" charset="0"/>
              </a:rPr>
              <a:t>π</a:t>
            </a:r>
            <a:r>
              <a:rPr lang="en-US" altLang="en-US" sz="2400" b="1"/>
              <a:t> = .68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2048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9DE0B347-A8D9-4C7B-8E87-27E798D71CEB}" type="slidenum">
              <a:rPr lang="en-US" altLang="en-US" sz="1000" smtClean="0"/>
              <a:pPr>
                <a:spcBef>
                  <a:spcPct val="0"/>
                </a:spcBef>
                <a:buClrTx/>
                <a:buSzTx/>
                <a:buFontTx/>
                <a:buNone/>
              </a:pPr>
              <a:t>5</a:t>
            </a:fld>
            <a:endParaRPr lang="en-US" altLang="en-US" sz="1000"/>
          </a:p>
        </p:txBody>
      </p:sp>
      <p:sp>
        <p:nvSpPr>
          <p:cNvPr id="20484" name="Rectangle 14"/>
          <p:cNvSpPr>
            <a:spLocks noChangeArrowheads="1"/>
          </p:cNvSpPr>
          <p:nvPr/>
        </p:nvSpPr>
        <p:spPr bwMode="auto">
          <a:xfrm>
            <a:off x="1143000" y="2743200"/>
            <a:ext cx="7239000" cy="1143000"/>
          </a:xfrm>
          <a:prstGeom prst="rect">
            <a:avLst/>
          </a:prstGeom>
          <a:solidFill>
            <a:srgbClr val="FFFFCC"/>
          </a:solidFill>
          <a:ln w="9525" algn="ctr">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20485" name="Line 9"/>
          <p:cNvSpPr>
            <a:spLocks noChangeShapeType="1"/>
          </p:cNvSpPr>
          <p:nvPr/>
        </p:nvSpPr>
        <p:spPr bwMode="auto">
          <a:xfrm flipV="1">
            <a:off x="5638800" y="5257800"/>
            <a:ext cx="1371600" cy="990600"/>
          </a:xfrm>
          <a:prstGeom prst="line">
            <a:avLst/>
          </a:prstGeom>
          <a:noFill/>
          <a:ln w="76200">
            <a:solidFill>
              <a:schemeClr val="hlink"/>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0486" name="Rectangle 2"/>
          <p:cNvSpPr>
            <a:spLocks noGrp="1" noChangeArrowheads="1"/>
          </p:cNvSpPr>
          <p:nvPr>
            <p:ph type="title"/>
          </p:nvPr>
        </p:nvSpPr>
        <p:spPr/>
        <p:txBody>
          <a:bodyPr/>
          <a:lstStyle/>
          <a:p>
            <a:pPr eaLnBrk="1" hangingPunct="1"/>
            <a:r>
              <a:rPr lang="en-US" altLang="en-US"/>
              <a:t>The Null Hypothesis, H</a:t>
            </a:r>
            <a:r>
              <a:rPr lang="en-US" altLang="en-US" baseline="-25000"/>
              <a:t>0</a:t>
            </a:r>
          </a:p>
        </p:txBody>
      </p:sp>
      <p:sp>
        <p:nvSpPr>
          <p:cNvPr id="20487" name="Rectangle 3"/>
          <p:cNvSpPr>
            <a:spLocks noGrp="1" noChangeArrowheads="1"/>
          </p:cNvSpPr>
          <p:nvPr>
            <p:ph type="body" idx="1"/>
          </p:nvPr>
        </p:nvSpPr>
        <p:spPr/>
        <p:txBody>
          <a:bodyPr/>
          <a:lstStyle/>
          <a:p>
            <a:pPr eaLnBrk="1" hangingPunct="1">
              <a:spcBef>
                <a:spcPct val="40000"/>
              </a:spcBef>
            </a:pPr>
            <a:r>
              <a:rPr lang="en-US" altLang="en-US" sz="3100"/>
              <a:t>States the assumption (numerical) to be tested</a:t>
            </a:r>
          </a:p>
          <a:p>
            <a:pPr lvl="1" eaLnBrk="1" hangingPunct="1">
              <a:lnSpc>
                <a:spcPct val="120000"/>
              </a:lnSpc>
              <a:spcBef>
                <a:spcPct val="40000"/>
              </a:spcBef>
              <a:buFont typeface="Wingdings" panose="05000000000000000000" pitchFamily="2" charset="2"/>
              <a:buNone/>
            </a:pPr>
            <a:r>
              <a:rPr lang="en-US" altLang="en-US" sz="2700">
                <a:solidFill>
                  <a:schemeClr val="folHlink"/>
                </a:solidFill>
              </a:rPr>
              <a:t>Example:</a:t>
            </a:r>
            <a:r>
              <a:rPr lang="en-US" altLang="en-US" sz="2700"/>
              <a:t>  The average number of TV sets in U.S. Homes is at least three  (                  )</a:t>
            </a:r>
            <a:endParaRPr lang="en-US" altLang="en-US" sz="2300"/>
          </a:p>
          <a:p>
            <a:pPr eaLnBrk="1" hangingPunct="1">
              <a:spcBef>
                <a:spcPct val="40000"/>
              </a:spcBef>
            </a:pPr>
            <a:r>
              <a:rPr lang="en-US" altLang="en-US" sz="3100"/>
              <a:t>Is always about a population parameter,         not about a sample statistic</a:t>
            </a:r>
            <a:r>
              <a:rPr lang="en-US" altLang="en-US" sz="2700"/>
              <a:t> </a:t>
            </a:r>
          </a:p>
        </p:txBody>
      </p:sp>
      <p:sp>
        <p:nvSpPr>
          <p:cNvPr id="20488" name="Oval 7"/>
          <p:cNvSpPr>
            <a:spLocks noChangeArrowheads="1"/>
          </p:cNvSpPr>
          <p:nvPr/>
        </p:nvSpPr>
        <p:spPr bwMode="auto">
          <a:xfrm>
            <a:off x="2057400" y="5029200"/>
            <a:ext cx="1981200" cy="1371600"/>
          </a:xfrm>
          <a:prstGeom prst="ellipse">
            <a:avLst/>
          </a:prstGeom>
          <a:noFill/>
          <a:ln w="76200">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20489" name="Oval 8"/>
          <p:cNvSpPr>
            <a:spLocks noChangeArrowheads="1"/>
          </p:cNvSpPr>
          <p:nvPr/>
        </p:nvSpPr>
        <p:spPr bwMode="auto">
          <a:xfrm>
            <a:off x="5257800" y="5029200"/>
            <a:ext cx="1981200" cy="1371600"/>
          </a:xfrm>
          <a:prstGeom prst="ellipse">
            <a:avLst/>
          </a:prstGeom>
          <a:noFill/>
          <a:ln w="76200">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graphicFrame>
        <p:nvGraphicFramePr>
          <p:cNvPr id="20490" name="Object 10"/>
          <p:cNvGraphicFramePr>
            <a:graphicFrameLocks noChangeAspect="1"/>
          </p:cNvGraphicFramePr>
          <p:nvPr/>
        </p:nvGraphicFramePr>
        <p:xfrm>
          <a:off x="6172200" y="3276600"/>
          <a:ext cx="1524000" cy="560388"/>
        </p:xfrm>
        <a:graphic>
          <a:graphicData uri="http://schemas.openxmlformats.org/presentationml/2006/ole">
            <mc:AlternateContent xmlns:mc="http://schemas.openxmlformats.org/markup-compatibility/2006">
              <mc:Choice xmlns:v="urn:schemas-microsoft-com:vml" Requires="v">
                <p:oleObj spid="_x0000_s20500" name="Equation" r:id="rId3" imgW="622030" imgH="228501" progId="Equation.3">
                  <p:embed/>
                </p:oleObj>
              </mc:Choice>
              <mc:Fallback>
                <p:oleObj name="Equation" r:id="rId3" imgW="622030" imgH="228501" progId="Equation.3">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3276600"/>
                        <a:ext cx="1524000" cy="560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491" name="Object 11"/>
          <p:cNvGraphicFramePr>
            <a:graphicFrameLocks noChangeAspect="1"/>
          </p:cNvGraphicFramePr>
          <p:nvPr/>
        </p:nvGraphicFramePr>
        <p:xfrm>
          <a:off x="2286000" y="5410200"/>
          <a:ext cx="1524000" cy="560388"/>
        </p:xfrm>
        <a:graphic>
          <a:graphicData uri="http://schemas.openxmlformats.org/presentationml/2006/ole">
            <mc:AlternateContent xmlns:mc="http://schemas.openxmlformats.org/markup-compatibility/2006">
              <mc:Choice xmlns:v="urn:schemas-microsoft-com:vml" Requires="v">
                <p:oleObj spid="_x0000_s20501" name="Equation" r:id="rId5" imgW="622030" imgH="228501" progId="Equation.3">
                  <p:embed/>
                </p:oleObj>
              </mc:Choice>
              <mc:Fallback>
                <p:oleObj name="Equation" r:id="rId5" imgW="622030" imgH="228501" progId="Equation.3">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5410200"/>
                        <a:ext cx="1524000" cy="560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492" name="Object 12"/>
          <p:cNvGraphicFramePr>
            <a:graphicFrameLocks noChangeAspect="1"/>
          </p:cNvGraphicFramePr>
          <p:nvPr/>
        </p:nvGraphicFramePr>
        <p:xfrm>
          <a:off x="5486400" y="5334000"/>
          <a:ext cx="1555750" cy="622300"/>
        </p:xfrm>
        <a:graphic>
          <a:graphicData uri="http://schemas.openxmlformats.org/presentationml/2006/ole">
            <mc:AlternateContent xmlns:mc="http://schemas.openxmlformats.org/markup-compatibility/2006">
              <mc:Choice xmlns:v="urn:schemas-microsoft-com:vml" Requires="v">
                <p:oleObj spid="_x0000_s20502" name="Equation" r:id="rId6" imgW="634725" imgH="253890" progId="Equation.3">
                  <p:embed/>
                </p:oleObj>
              </mc:Choice>
              <mc:Fallback>
                <p:oleObj name="Equation" r:id="rId6" imgW="634725" imgH="253890" progId="Equation.3">
                  <p:embed/>
                  <p:pic>
                    <p:nvPicPr>
                      <p:cNvPr id="0" name="Object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86400" y="5334000"/>
                        <a:ext cx="1555750" cy="62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20493" name="Picture 15" descr="HH00714_[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077200" y="4572000"/>
            <a:ext cx="9080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2150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50B84D47-2812-409B-BF15-FF8579DE86D3}" type="slidenum">
              <a:rPr lang="en-US" altLang="en-US" sz="1000" smtClean="0"/>
              <a:pPr>
                <a:spcBef>
                  <a:spcPct val="0"/>
                </a:spcBef>
                <a:buClrTx/>
                <a:buSzTx/>
                <a:buFontTx/>
                <a:buNone/>
              </a:pPr>
              <a:t>6</a:t>
            </a:fld>
            <a:endParaRPr lang="en-US" altLang="en-US" sz="1000"/>
          </a:p>
        </p:txBody>
      </p:sp>
      <p:sp>
        <p:nvSpPr>
          <p:cNvPr id="21508" name="Rectangle 2"/>
          <p:cNvSpPr>
            <a:spLocks noGrp="1" noChangeArrowheads="1"/>
          </p:cNvSpPr>
          <p:nvPr>
            <p:ph type="title"/>
          </p:nvPr>
        </p:nvSpPr>
        <p:spPr>
          <a:xfrm>
            <a:off x="990600" y="304800"/>
            <a:ext cx="7793038" cy="838200"/>
          </a:xfrm>
        </p:spPr>
        <p:txBody>
          <a:bodyPr/>
          <a:lstStyle/>
          <a:p>
            <a:pPr eaLnBrk="1" hangingPunct="1"/>
            <a:r>
              <a:rPr lang="en-US" altLang="en-US"/>
              <a:t>The Null Hypothesis, H</a:t>
            </a:r>
            <a:r>
              <a:rPr lang="en-US" altLang="en-US" baseline="-25000"/>
              <a:t>0</a:t>
            </a:r>
          </a:p>
        </p:txBody>
      </p:sp>
      <p:sp>
        <p:nvSpPr>
          <p:cNvPr id="21509" name="Rectangle 3"/>
          <p:cNvSpPr>
            <a:spLocks noGrp="1" noChangeArrowheads="1"/>
          </p:cNvSpPr>
          <p:nvPr>
            <p:ph type="body" idx="1"/>
          </p:nvPr>
        </p:nvSpPr>
        <p:spPr>
          <a:xfrm>
            <a:off x="762000" y="1752600"/>
            <a:ext cx="8077200" cy="4114800"/>
          </a:xfrm>
        </p:spPr>
        <p:txBody>
          <a:bodyPr/>
          <a:lstStyle/>
          <a:p>
            <a:pPr eaLnBrk="1" hangingPunct="1"/>
            <a:r>
              <a:rPr lang="en-US" altLang="en-US" sz="3100"/>
              <a:t>Begin with the assumption that the null hypothesis is true</a:t>
            </a:r>
          </a:p>
          <a:p>
            <a:pPr lvl="1" eaLnBrk="1" hangingPunct="1"/>
            <a:r>
              <a:rPr lang="en-US" altLang="en-US" sz="3100"/>
              <a:t>Similar to the notion of innocent until</a:t>
            </a:r>
            <a:br>
              <a:rPr lang="en-US" altLang="en-US" sz="3100"/>
            </a:br>
            <a:r>
              <a:rPr lang="en-US" altLang="en-US" sz="3100"/>
              <a:t> proven guilty</a:t>
            </a:r>
          </a:p>
          <a:p>
            <a:pPr eaLnBrk="1" hangingPunct="1"/>
            <a:r>
              <a:rPr lang="en-US" altLang="en-US" sz="3100"/>
              <a:t>Refers to the </a:t>
            </a:r>
            <a:r>
              <a:rPr lang="en-US" altLang="en-US" sz="3100">
                <a:solidFill>
                  <a:schemeClr val="folHlink"/>
                </a:solidFill>
              </a:rPr>
              <a:t>status quo</a:t>
            </a:r>
          </a:p>
          <a:p>
            <a:pPr eaLnBrk="1" hangingPunct="1"/>
            <a:r>
              <a:rPr lang="en-US" altLang="en-US" sz="3100"/>
              <a:t>Always contains “=” , “≤” or “</a:t>
            </a:r>
            <a:r>
              <a:rPr lang="en-US" altLang="en-US" sz="3100" b="1">
                <a:sym typeface="Symbol" panose="05050102010706020507" pitchFamily="18" charset="2"/>
              </a:rPr>
              <a:t></a:t>
            </a:r>
            <a:r>
              <a:rPr lang="en-US" altLang="en-US" sz="3100">
                <a:sym typeface="Symbol" panose="05050102010706020507" pitchFamily="18" charset="2"/>
              </a:rPr>
              <a:t>” </a:t>
            </a:r>
            <a:r>
              <a:rPr lang="en-US" altLang="en-US" sz="3100"/>
              <a:t>sign</a:t>
            </a:r>
          </a:p>
          <a:p>
            <a:pPr eaLnBrk="1" hangingPunct="1"/>
            <a:r>
              <a:rPr lang="en-US" altLang="en-US" sz="3100"/>
              <a:t>May or may not be rejected</a:t>
            </a:r>
          </a:p>
        </p:txBody>
      </p:sp>
      <p:sp>
        <p:nvSpPr>
          <p:cNvPr id="21510" name="Text Box 5"/>
          <p:cNvSpPr txBox="1">
            <a:spLocks noChangeArrowheads="1"/>
          </p:cNvSpPr>
          <p:nvPr/>
        </p:nvSpPr>
        <p:spPr bwMode="auto">
          <a:xfrm>
            <a:off x="7593013" y="1223963"/>
            <a:ext cx="145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i="1">
                <a:solidFill>
                  <a:schemeClr val="tx2"/>
                </a:solidFill>
              </a:rPr>
              <a:t>(continued)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2253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04F719B1-78A1-40D9-A7E5-DE868ED43E43}" type="slidenum">
              <a:rPr lang="en-US" altLang="en-US" sz="1000" smtClean="0"/>
              <a:pPr>
                <a:spcBef>
                  <a:spcPct val="0"/>
                </a:spcBef>
                <a:buClrTx/>
                <a:buSzTx/>
                <a:buFontTx/>
                <a:buNone/>
              </a:pPr>
              <a:t>7</a:t>
            </a:fld>
            <a:endParaRPr lang="en-US" altLang="en-US" sz="1000"/>
          </a:p>
        </p:txBody>
      </p:sp>
      <p:sp>
        <p:nvSpPr>
          <p:cNvPr id="22532" name="Rectangle 2"/>
          <p:cNvSpPr>
            <a:spLocks noGrp="1" noChangeArrowheads="1"/>
          </p:cNvSpPr>
          <p:nvPr>
            <p:ph type="title"/>
          </p:nvPr>
        </p:nvSpPr>
        <p:spPr>
          <a:xfrm>
            <a:off x="1122363" y="381000"/>
            <a:ext cx="7793037" cy="762000"/>
          </a:xfrm>
        </p:spPr>
        <p:txBody>
          <a:bodyPr/>
          <a:lstStyle/>
          <a:p>
            <a:pPr eaLnBrk="1" hangingPunct="1"/>
            <a:r>
              <a:rPr lang="en-US" altLang="en-US"/>
              <a:t>The Alternative Hypothesis, H</a:t>
            </a:r>
            <a:r>
              <a:rPr lang="en-US" altLang="en-US" baseline="-25000"/>
              <a:t>A</a:t>
            </a:r>
          </a:p>
        </p:txBody>
      </p:sp>
      <p:sp>
        <p:nvSpPr>
          <p:cNvPr id="22533" name="Rectangle 3"/>
          <p:cNvSpPr>
            <a:spLocks noGrp="1" noChangeArrowheads="1"/>
          </p:cNvSpPr>
          <p:nvPr>
            <p:ph type="body" idx="1"/>
          </p:nvPr>
        </p:nvSpPr>
        <p:spPr>
          <a:xfrm>
            <a:off x="1066800" y="1676400"/>
            <a:ext cx="7391400" cy="4532313"/>
          </a:xfrm>
        </p:spPr>
        <p:txBody>
          <a:bodyPr/>
          <a:lstStyle/>
          <a:p>
            <a:pPr eaLnBrk="1" hangingPunct="1"/>
            <a:r>
              <a:rPr lang="en-US" altLang="en-US"/>
              <a:t>Is the opposite of the null hypothesis</a:t>
            </a:r>
          </a:p>
          <a:p>
            <a:pPr lvl="1" eaLnBrk="1" hangingPunct="1"/>
            <a:r>
              <a:rPr lang="en-US" altLang="en-US"/>
              <a:t>e.g.: The average number of TV sets in U.S. homes is less than 3  ( H</a:t>
            </a:r>
            <a:r>
              <a:rPr lang="en-US" altLang="en-US" baseline="-25000"/>
              <a:t>A</a:t>
            </a:r>
            <a:r>
              <a:rPr lang="en-US" altLang="en-US"/>
              <a:t>: </a:t>
            </a:r>
            <a:r>
              <a:rPr lang="en-US" altLang="en-US">
                <a:cs typeface="Arial" panose="020B0604020202020204" pitchFamily="34" charset="0"/>
                <a:sym typeface="Symbol" panose="05050102010706020507" pitchFamily="18" charset="2"/>
              </a:rPr>
              <a:t>µ</a:t>
            </a:r>
            <a:r>
              <a:rPr lang="en-US" altLang="en-US">
                <a:sym typeface="Symbol" panose="05050102010706020507" pitchFamily="18" charset="2"/>
              </a:rPr>
              <a:t> &lt; 3 </a:t>
            </a:r>
            <a:r>
              <a:rPr lang="en-US" altLang="en-US"/>
              <a:t>)</a:t>
            </a:r>
          </a:p>
          <a:p>
            <a:pPr eaLnBrk="1" hangingPunct="1"/>
            <a:r>
              <a:rPr lang="en-US" altLang="en-US"/>
              <a:t>Challenges the status quo</a:t>
            </a:r>
          </a:p>
          <a:p>
            <a:pPr eaLnBrk="1" hangingPunct="1"/>
            <a:r>
              <a:rPr lang="en-US" altLang="en-US"/>
              <a:t>Never contains the </a:t>
            </a:r>
            <a:r>
              <a:rPr lang="en-US" altLang="en-US" sz="3100"/>
              <a:t>“=” , “≤” or “</a:t>
            </a:r>
            <a:r>
              <a:rPr lang="en-US" altLang="en-US" sz="3100" b="1">
                <a:sym typeface="Symbol" panose="05050102010706020507" pitchFamily="18" charset="2"/>
              </a:rPr>
              <a:t></a:t>
            </a:r>
            <a:r>
              <a:rPr lang="en-US" altLang="en-US" sz="3100">
                <a:sym typeface="Symbol" panose="05050102010706020507" pitchFamily="18" charset="2"/>
              </a:rPr>
              <a:t>” </a:t>
            </a:r>
            <a:r>
              <a:rPr lang="en-US" altLang="en-US"/>
              <a:t>sign</a:t>
            </a:r>
          </a:p>
          <a:p>
            <a:pPr eaLnBrk="1" hangingPunct="1"/>
            <a:r>
              <a:rPr lang="en-US" altLang="en-US"/>
              <a:t>May or may not be accepted</a:t>
            </a:r>
          </a:p>
          <a:p>
            <a:pPr eaLnBrk="1" hangingPunct="1"/>
            <a:r>
              <a:rPr lang="en-US" altLang="en-US"/>
              <a:t>Is generally the hypothesis that is believed (or needs to be supported) by the researcher – a </a:t>
            </a:r>
            <a:r>
              <a:rPr lang="en-US" altLang="en-US">
                <a:solidFill>
                  <a:schemeClr val="folHlink"/>
                </a:solidFill>
              </a:rPr>
              <a:t>research hypothesis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2355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518EBDE8-C879-4864-B431-4D4DFDDC334C}" type="slidenum">
              <a:rPr lang="en-US" altLang="en-US" sz="1000" smtClean="0"/>
              <a:pPr>
                <a:spcBef>
                  <a:spcPct val="0"/>
                </a:spcBef>
                <a:buClrTx/>
                <a:buSzTx/>
                <a:buFontTx/>
                <a:buNone/>
              </a:pPr>
              <a:t>8</a:t>
            </a:fld>
            <a:endParaRPr lang="en-US" altLang="en-US" sz="1000"/>
          </a:p>
        </p:txBody>
      </p:sp>
      <p:sp>
        <p:nvSpPr>
          <p:cNvPr id="23556" name="Rectangle 2"/>
          <p:cNvSpPr>
            <a:spLocks noGrp="1" noChangeArrowheads="1"/>
          </p:cNvSpPr>
          <p:nvPr>
            <p:ph type="title"/>
          </p:nvPr>
        </p:nvSpPr>
        <p:spPr>
          <a:xfrm>
            <a:off x="990600" y="304800"/>
            <a:ext cx="7793038" cy="838200"/>
          </a:xfrm>
        </p:spPr>
        <p:txBody>
          <a:bodyPr/>
          <a:lstStyle/>
          <a:p>
            <a:pPr eaLnBrk="1" hangingPunct="1"/>
            <a:r>
              <a:rPr lang="en-US" altLang="en-US"/>
              <a:t>Formulating Hypotheses</a:t>
            </a:r>
            <a:endParaRPr lang="en-US" altLang="en-US" baseline="-25000"/>
          </a:p>
        </p:txBody>
      </p:sp>
      <p:sp>
        <p:nvSpPr>
          <p:cNvPr id="23557" name="Rectangle 3"/>
          <p:cNvSpPr>
            <a:spLocks noGrp="1" noChangeArrowheads="1"/>
          </p:cNvSpPr>
          <p:nvPr>
            <p:ph type="body" idx="1"/>
          </p:nvPr>
        </p:nvSpPr>
        <p:spPr>
          <a:xfrm>
            <a:off x="762000" y="1752600"/>
            <a:ext cx="8077200" cy="4114800"/>
          </a:xfrm>
        </p:spPr>
        <p:txBody>
          <a:bodyPr/>
          <a:lstStyle/>
          <a:p>
            <a:pPr eaLnBrk="1" hangingPunct="1"/>
            <a:r>
              <a:rPr lang="en-US" altLang="en-US" sz="3100">
                <a:solidFill>
                  <a:schemeClr val="folHlink"/>
                </a:solidFill>
              </a:rPr>
              <a:t>Example 1</a:t>
            </a:r>
            <a:r>
              <a:rPr lang="en-US" altLang="en-US" sz="3100"/>
              <a:t>:  Ford motor company has worked to reduce road noise inside the cab of the redesigned F150 pickup truck.  It would like to report in its advertising that the truck is quieter.  The average of the prior design was 68 decibels at 60 mph.</a:t>
            </a:r>
          </a:p>
          <a:p>
            <a:pPr eaLnBrk="1" hangingPunct="1"/>
            <a:endParaRPr lang="en-US" altLang="en-US" sz="3100"/>
          </a:p>
          <a:p>
            <a:pPr eaLnBrk="1" hangingPunct="1"/>
            <a:r>
              <a:rPr lang="en-US" altLang="en-US" sz="3100"/>
              <a:t>What is the appropriate hypothesis test?</a:t>
            </a:r>
          </a:p>
        </p:txBody>
      </p:sp>
      <p:sp>
        <p:nvSpPr>
          <p:cNvPr id="23558" name="Line 6"/>
          <p:cNvSpPr>
            <a:spLocks noChangeShapeType="1"/>
          </p:cNvSpPr>
          <p:nvPr/>
        </p:nvSpPr>
        <p:spPr bwMode="auto">
          <a:xfrm>
            <a:off x="304800" y="5029200"/>
            <a:ext cx="8534400" cy="0"/>
          </a:xfrm>
          <a:prstGeom prst="line">
            <a:avLst/>
          </a:prstGeom>
          <a:noFill/>
          <a:ln w="19050">
            <a:solidFill>
              <a:srgbClr val="61F56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2457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73438B8C-B56B-4CA2-84CE-B75F547579A0}" type="slidenum">
              <a:rPr lang="en-US" altLang="en-US" sz="1000" smtClean="0"/>
              <a:pPr>
                <a:spcBef>
                  <a:spcPct val="0"/>
                </a:spcBef>
                <a:buClrTx/>
                <a:buSzTx/>
                <a:buFontTx/>
                <a:buNone/>
              </a:pPr>
              <a:t>9</a:t>
            </a:fld>
            <a:endParaRPr lang="en-US" altLang="en-US" sz="1000"/>
          </a:p>
        </p:txBody>
      </p:sp>
      <p:sp>
        <p:nvSpPr>
          <p:cNvPr id="24580" name="Rectangle 2"/>
          <p:cNvSpPr>
            <a:spLocks noGrp="1" noChangeArrowheads="1"/>
          </p:cNvSpPr>
          <p:nvPr>
            <p:ph type="title"/>
          </p:nvPr>
        </p:nvSpPr>
        <p:spPr>
          <a:xfrm>
            <a:off x="990600" y="304800"/>
            <a:ext cx="7793038" cy="838200"/>
          </a:xfrm>
        </p:spPr>
        <p:txBody>
          <a:bodyPr/>
          <a:lstStyle/>
          <a:p>
            <a:pPr eaLnBrk="1" hangingPunct="1"/>
            <a:r>
              <a:rPr lang="en-US" altLang="en-US"/>
              <a:t>Formulating Hypotheses</a:t>
            </a:r>
            <a:endParaRPr lang="en-US" altLang="en-US" baseline="-25000"/>
          </a:p>
        </p:txBody>
      </p:sp>
      <p:sp>
        <p:nvSpPr>
          <p:cNvPr id="24581" name="Rectangle 3"/>
          <p:cNvSpPr>
            <a:spLocks noGrp="1" noChangeArrowheads="1"/>
          </p:cNvSpPr>
          <p:nvPr>
            <p:ph type="body" idx="1"/>
          </p:nvPr>
        </p:nvSpPr>
        <p:spPr>
          <a:xfrm>
            <a:off x="533400" y="1870075"/>
            <a:ext cx="8077200" cy="4648200"/>
          </a:xfrm>
        </p:spPr>
        <p:txBody>
          <a:bodyPr/>
          <a:lstStyle/>
          <a:p>
            <a:pPr eaLnBrk="1" hangingPunct="1"/>
            <a:r>
              <a:rPr lang="en-US" altLang="en-US" sz="1800">
                <a:solidFill>
                  <a:schemeClr val="folHlink"/>
                </a:solidFill>
              </a:rPr>
              <a:t>Example 1</a:t>
            </a:r>
            <a:r>
              <a:rPr lang="en-US" altLang="en-US" sz="1800"/>
              <a:t>:  Ford motor company has worked to reduce road noise inside the cab of the redesigned F150 pickup truck.  It would like to report in its advertising that the truck is quieter.  The average of the prior design was 68 decibels at 60 mph.</a:t>
            </a:r>
          </a:p>
          <a:p>
            <a:pPr eaLnBrk="1" hangingPunct="1">
              <a:lnSpc>
                <a:spcPct val="90000"/>
              </a:lnSpc>
              <a:buFont typeface="Wingdings" panose="05000000000000000000" pitchFamily="2" charset="2"/>
              <a:buNone/>
            </a:pPr>
            <a:endParaRPr lang="en-US" altLang="en-US" sz="1800"/>
          </a:p>
          <a:p>
            <a:pPr eaLnBrk="1" hangingPunct="1">
              <a:lnSpc>
                <a:spcPct val="90000"/>
              </a:lnSpc>
            </a:pPr>
            <a:r>
              <a:rPr lang="en-US" altLang="en-US" sz="2400"/>
              <a:t>What is the appropriate test?</a:t>
            </a:r>
          </a:p>
          <a:p>
            <a:pPr eaLnBrk="1" hangingPunct="1">
              <a:lnSpc>
                <a:spcPct val="90000"/>
              </a:lnSpc>
            </a:pPr>
            <a:endParaRPr lang="en-US" altLang="en-US" sz="2400"/>
          </a:p>
          <a:p>
            <a:pPr eaLnBrk="1" hangingPunct="1">
              <a:lnSpc>
                <a:spcPct val="90000"/>
              </a:lnSpc>
              <a:buFont typeface="Wingdings" panose="05000000000000000000" pitchFamily="2" charset="2"/>
              <a:buNone/>
            </a:pPr>
            <a:r>
              <a:rPr lang="en-US" altLang="en-US" sz="2400"/>
              <a:t>	H</a:t>
            </a:r>
            <a:r>
              <a:rPr lang="en-US" altLang="en-US" sz="2400" baseline="-25000"/>
              <a:t>0</a:t>
            </a:r>
            <a:r>
              <a:rPr lang="en-US" altLang="en-US" sz="2400"/>
              <a:t>: </a:t>
            </a:r>
            <a:r>
              <a:rPr lang="en-US" altLang="en-US" sz="2400">
                <a:cs typeface="Arial" panose="020B0604020202020204" pitchFamily="34" charset="0"/>
              </a:rPr>
              <a:t>µ ≤ 68  (the truck is quieter) </a:t>
            </a:r>
            <a:r>
              <a:rPr lang="en-US" altLang="en-US" sz="2400">
                <a:solidFill>
                  <a:schemeClr val="folHlink"/>
                </a:solidFill>
                <a:cs typeface="Arial" panose="020B0604020202020204" pitchFamily="34" charset="0"/>
              </a:rPr>
              <a:t>status quo</a:t>
            </a:r>
          </a:p>
          <a:p>
            <a:pPr eaLnBrk="1" hangingPunct="1">
              <a:lnSpc>
                <a:spcPct val="90000"/>
              </a:lnSpc>
              <a:buFont typeface="Wingdings" panose="05000000000000000000" pitchFamily="2" charset="2"/>
              <a:buNone/>
            </a:pPr>
            <a:r>
              <a:rPr lang="en-US" altLang="en-US" sz="2400"/>
              <a:t>	H</a:t>
            </a:r>
            <a:r>
              <a:rPr lang="en-US" altLang="en-US" sz="2400" baseline="-25000"/>
              <a:t>A</a:t>
            </a:r>
            <a:r>
              <a:rPr lang="en-US" altLang="en-US" sz="2400"/>
              <a:t>: </a:t>
            </a:r>
            <a:r>
              <a:rPr lang="en-US" altLang="en-US" sz="2400">
                <a:cs typeface="Arial" panose="020B0604020202020204" pitchFamily="34" charset="0"/>
              </a:rPr>
              <a:t>µ &gt; 68  (the truck is not quieter) </a:t>
            </a:r>
            <a:r>
              <a:rPr lang="en-US" altLang="en-US" sz="2400">
                <a:solidFill>
                  <a:schemeClr val="folHlink"/>
                </a:solidFill>
                <a:cs typeface="Arial" panose="020B0604020202020204" pitchFamily="34" charset="0"/>
              </a:rPr>
              <a:t> </a:t>
            </a:r>
          </a:p>
          <a:p>
            <a:pPr eaLnBrk="1" hangingPunct="1">
              <a:lnSpc>
                <a:spcPct val="90000"/>
              </a:lnSpc>
              <a:buFont typeface="Wingdings" panose="05000000000000000000" pitchFamily="2" charset="2"/>
              <a:buNone/>
            </a:pPr>
            <a:endParaRPr lang="en-US" altLang="en-US" sz="2400">
              <a:cs typeface="Arial" panose="020B0604020202020204" pitchFamily="34" charset="0"/>
            </a:endParaRPr>
          </a:p>
          <a:p>
            <a:pPr eaLnBrk="1" hangingPunct="1">
              <a:lnSpc>
                <a:spcPct val="90000"/>
              </a:lnSpc>
            </a:pPr>
            <a:r>
              <a:rPr lang="en-US" altLang="en-US" sz="2400">
                <a:cs typeface="Arial" panose="020B0604020202020204" pitchFamily="34" charset="0"/>
              </a:rPr>
              <a:t>If the null hypothesis is accepted, Ford has sufficient evidence to support that the truck is now quieter.</a:t>
            </a:r>
            <a:endParaRPr lang="en-US" altLang="en-US" sz="2400">
              <a:solidFill>
                <a:schemeClr val="folHlink"/>
              </a:solidFill>
              <a:cs typeface="Arial" panose="020B0604020202020204" pitchFamily="34" charset="0"/>
            </a:endParaRPr>
          </a:p>
        </p:txBody>
      </p:sp>
      <p:sp>
        <p:nvSpPr>
          <p:cNvPr id="24582" name="Line 5"/>
          <p:cNvSpPr>
            <a:spLocks noChangeShapeType="1"/>
          </p:cNvSpPr>
          <p:nvPr/>
        </p:nvSpPr>
        <p:spPr bwMode="auto">
          <a:xfrm>
            <a:off x="304800" y="3048000"/>
            <a:ext cx="8534400" cy="0"/>
          </a:xfrm>
          <a:prstGeom prst="line">
            <a:avLst/>
          </a:prstGeom>
          <a:noFill/>
          <a:ln w="19050">
            <a:solidFill>
              <a:srgbClr val="61F56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2560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C8316A5B-0633-4ECF-8B4B-3B46ACE4FB14}" type="slidenum">
              <a:rPr lang="en-US" altLang="en-US" sz="1000" smtClean="0"/>
              <a:pPr>
                <a:spcBef>
                  <a:spcPct val="0"/>
                </a:spcBef>
                <a:buClrTx/>
                <a:buSzTx/>
                <a:buFontTx/>
                <a:buNone/>
              </a:pPr>
              <a:t>10</a:t>
            </a:fld>
            <a:endParaRPr lang="en-US" altLang="en-US" sz="1000"/>
          </a:p>
        </p:txBody>
      </p:sp>
      <p:sp>
        <p:nvSpPr>
          <p:cNvPr id="25604" name="Rectangle 2"/>
          <p:cNvSpPr>
            <a:spLocks noGrp="1" noChangeArrowheads="1"/>
          </p:cNvSpPr>
          <p:nvPr>
            <p:ph type="title"/>
          </p:nvPr>
        </p:nvSpPr>
        <p:spPr>
          <a:xfrm>
            <a:off x="990600" y="304800"/>
            <a:ext cx="7793038" cy="838200"/>
          </a:xfrm>
        </p:spPr>
        <p:txBody>
          <a:bodyPr/>
          <a:lstStyle/>
          <a:p>
            <a:pPr eaLnBrk="1" hangingPunct="1"/>
            <a:r>
              <a:rPr lang="en-US" altLang="en-US"/>
              <a:t>Formulating Hypotheses</a:t>
            </a:r>
            <a:endParaRPr lang="en-US" altLang="en-US" baseline="-25000"/>
          </a:p>
        </p:txBody>
      </p:sp>
      <p:sp>
        <p:nvSpPr>
          <p:cNvPr id="25605" name="Rectangle 3"/>
          <p:cNvSpPr>
            <a:spLocks noGrp="1" noChangeArrowheads="1"/>
          </p:cNvSpPr>
          <p:nvPr>
            <p:ph type="body" idx="1"/>
          </p:nvPr>
        </p:nvSpPr>
        <p:spPr>
          <a:xfrm>
            <a:off x="762000" y="1752600"/>
            <a:ext cx="8077200" cy="4114800"/>
          </a:xfrm>
        </p:spPr>
        <p:txBody>
          <a:bodyPr/>
          <a:lstStyle/>
          <a:p>
            <a:pPr eaLnBrk="1" hangingPunct="1"/>
            <a:r>
              <a:rPr lang="en-US" altLang="en-US" sz="3100">
                <a:solidFill>
                  <a:schemeClr val="folHlink"/>
                </a:solidFill>
              </a:rPr>
              <a:t>Example 2</a:t>
            </a:r>
            <a:r>
              <a:rPr lang="en-US" altLang="en-US" sz="3100"/>
              <a:t>:  The average annual income of buyers of Ford F150 pickup trucks is claimed to be $85,000 per year.  An industry analyst would like to test this claim.  </a:t>
            </a:r>
          </a:p>
          <a:p>
            <a:pPr eaLnBrk="1" hangingPunct="1"/>
            <a:endParaRPr lang="en-US" altLang="en-US" sz="3100"/>
          </a:p>
          <a:p>
            <a:pPr eaLnBrk="1" hangingPunct="1"/>
            <a:r>
              <a:rPr lang="en-US" altLang="en-US" sz="3100"/>
              <a:t>What is the appropriate hypothesis test?</a:t>
            </a:r>
          </a:p>
        </p:txBody>
      </p:sp>
      <p:sp>
        <p:nvSpPr>
          <p:cNvPr id="25606" name="Line 4"/>
          <p:cNvSpPr>
            <a:spLocks noChangeShapeType="1"/>
          </p:cNvSpPr>
          <p:nvPr/>
        </p:nvSpPr>
        <p:spPr bwMode="auto">
          <a:xfrm>
            <a:off x="304800" y="4495800"/>
            <a:ext cx="8534400" cy="0"/>
          </a:xfrm>
          <a:prstGeom prst="line">
            <a:avLst/>
          </a:prstGeom>
          <a:noFill/>
          <a:ln w="19050">
            <a:solidFill>
              <a:srgbClr val="61F56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2662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F703265C-C3CB-47A5-ABE3-83AF12F72FA6}" type="slidenum">
              <a:rPr lang="en-US" altLang="en-US" sz="1000" smtClean="0"/>
              <a:pPr>
                <a:spcBef>
                  <a:spcPct val="0"/>
                </a:spcBef>
                <a:buClrTx/>
                <a:buSzTx/>
                <a:buFontTx/>
                <a:buNone/>
              </a:pPr>
              <a:t>11</a:t>
            </a:fld>
            <a:endParaRPr lang="en-US" altLang="en-US" sz="1000"/>
          </a:p>
        </p:txBody>
      </p:sp>
      <p:sp>
        <p:nvSpPr>
          <p:cNvPr id="26628" name="Rectangle 3"/>
          <p:cNvSpPr>
            <a:spLocks noGrp="1" noChangeArrowheads="1"/>
          </p:cNvSpPr>
          <p:nvPr>
            <p:ph type="title"/>
          </p:nvPr>
        </p:nvSpPr>
        <p:spPr>
          <a:xfrm>
            <a:off x="990600" y="304800"/>
            <a:ext cx="7793038" cy="838200"/>
          </a:xfrm>
        </p:spPr>
        <p:txBody>
          <a:bodyPr/>
          <a:lstStyle/>
          <a:p>
            <a:pPr eaLnBrk="1" hangingPunct="1"/>
            <a:r>
              <a:rPr lang="en-US" altLang="en-US"/>
              <a:t>Formulating Hypotheses</a:t>
            </a:r>
            <a:endParaRPr lang="en-US" altLang="en-US" baseline="-25000"/>
          </a:p>
        </p:txBody>
      </p:sp>
      <p:sp>
        <p:nvSpPr>
          <p:cNvPr id="26629" name="Rectangle 4"/>
          <p:cNvSpPr>
            <a:spLocks noGrp="1" noChangeArrowheads="1"/>
          </p:cNvSpPr>
          <p:nvPr>
            <p:ph type="body" idx="1"/>
          </p:nvPr>
        </p:nvSpPr>
        <p:spPr>
          <a:xfrm>
            <a:off x="152400" y="1752600"/>
            <a:ext cx="8077200" cy="4648200"/>
          </a:xfrm>
        </p:spPr>
        <p:txBody>
          <a:bodyPr/>
          <a:lstStyle/>
          <a:p>
            <a:pPr eaLnBrk="1" hangingPunct="1">
              <a:lnSpc>
                <a:spcPct val="90000"/>
              </a:lnSpc>
              <a:spcBef>
                <a:spcPct val="0"/>
              </a:spcBef>
            </a:pPr>
            <a:r>
              <a:rPr lang="en-US" altLang="en-US" sz="2000">
                <a:solidFill>
                  <a:schemeClr val="folHlink"/>
                </a:solidFill>
              </a:rPr>
              <a:t>Example 2</a:t>
            </a:r>
            <a:r>
              <a:rPr lang="en-US" altLang="en-US" sz="2000"/>
              <a:t>: The average annual income of buyers of Ford F150 pickup trucks is claimed to be $65,000 per year.  An industry analyst would like to test this claim.</a:t>
            </a:r>
            <a:endParaRPr lang="en-US" altLang="en-US" sz="1900"/>
          </a:p>
          <a:p>
            <a:pPr eaLnBrk="1" hangingPunct="1">
              <a:lnSpc>
                <a:spcPct val="90000"/>
              </a:lnSpc>
              <a:buFont typeface="Wingdings" panose="05000000000000000000" pitchFamily="2" charset="2"/>
              <a:buNone/>
            </a:pPr>
            <a:endParaRPr lang="en-US" altLang="en-US" sz="1900"/>
          </a:p>
          <a:p>
            <a:pPr eaLnBrk="1" hangingPunct="1">
              <a:lnSpc>
                <a:spcPct val="90000"/>
              </a:lnSpc>
            </a:pPr>
            <a:r>
              <a:rPr lang="en-US" altLang="en-US"/>
              <a:t>What is the appropriate test?</a:t>
            </a:r>
          </a:p>
          <a:p>
            <a:pPr eaLnBrk="1" hangingPunct="1">
              <a:lnSpc>
                <a:spcPct val="90000"/>
              </a:lnSpc>
            </a:pPr>
            <a:endParaRPr lang="en-US" altLang="en-US"/>
          </a:p>
          <a:p>
            <a:pPr eaLnBrk="1" hangingPunct="1">
              <a:lnSpc>
                <a:spcPct val="90000"/>
              </a:lnSpc>
              <a:buFont typeface="Wingdings" panose="05000000000000000000" pitchFamily="2" charset="2"/>
              <a:buNone/>
            </a:pPr>
            <a:r>
              <a:rPr lang="en-US" altLang="en-US"/>
              <a:t>	</a:t>
            </a:r>
            <a:r>
              <a:rPr lang="en-US" altLang="en-US" sz="2400"/>
              <a:t>H</a:t>
            </a:r>
            <a:r>
              <a:rPr lang="en-US" altLang="en-US" sz="2400" baseline="-25000"/>
              <a:t>0</a:t>
            </a:r>
            <a:r>
              <a:rPr lang="en-US" altLang="en-US" sz="2400"/>
              <a:t>: </a:t>
            </a:r>
            <a:r>
              <a:rPr lang="en-US" altLang="en-US" sz="2400">
                <a:cs typeface="Arial" panose="020B0604020202020204" pitchFamily="34" charset="0"/>
              </a:rPr>
              <a:t>µ = 85,000  (income is as claimed) </a:t>
            </a:r>
            <a:r>
              <a:rPr lang="en-US" altLang="en-US" sz="2400">
                <a:solidFill>
                  <a:schemeClr val="folHlink"/>
                </a:solidFill>
                <a:cs typeface="Arial" panose="020B0604020202020204" pitchFamily="34" charset="0"/>
              </a:rPr>
              <a:t>status quo</a:t>
            </a:r>
          </a:p>
          <a:p>
            <a:pPr eaLnBrk="1" hangingPunct="1">
              <a:lnSpc>
                <a:spcPct val="90000"/>
              </a:lnSpc>
              <a:buFont typeface="Wingdings" panose="05000000000000000000" pitchFamily="2" charset="2"/>
              <a:buNone/>
            </a:pPr>
            <a:r>
              <a:rPr lang="en-US" altLang="en-US" sz="2400"/>
              <a:t>	H</a:t>
            </a:r>
            <a:r>
              <a:rPr lang="en-US" altLang="en-US" sz="2400" baseline="-25000"/>
              <a:t>A</a:t>
            </a:r>
            <a:r>
              <a:rPr lang="en-US" altLang="en-US" sz="2400"/>
              <a:t>: </a:t>
            </a:r>
            <a:r>
              <a:rPr lang="en-US" altLang="en-US" sz="2400">
                <a:cs typeface="Arial" panose="020B0604020202020204" pitchFamily="34" charset="0"/>
              </a:rPr>
              <a:t>µ ≠ 65,000  (income is different than claimed) </a:t>
            </a:r>
          </a:p>
          <a:p>
            <a:pPr eaLnBrk="1" hangingPunct="1">
              <a:lnSpc>
                <a:spcPct val="90000"/>
              </a:lnSpc>
              <a:buFont typeface="Wingdings" panose="05000000000000000000" pitchFamily="2" charset="2"/>
              <a:buNone/>
            </a:pPr>
            <a:endParaRPr lang="en-US" altLang="en-US">
              <a:cs typeface="Arial" panose="020B0604020202020204" pitchFamily="34" charset="0"/>
            </a:endParaRPr>
          </a:p>
          <a:p>
            <a:pPr eaLnBrk="1" hangingPunct="1">
              <a:lnSpc>
                <a:spcPct val="90000"/>
              </a:lnSpc>
            </a:pPr>
            <a:r>
              <a:rPr lang="en-US" altLang="en-US">
                <a:cs typeface="Arial" panose="020B0604020202020204" pitchFamily="34" charset="0"/>
              </a:rPr>
              <a:t>The analyst will believe the claim unless sufficient evidence is found to discredit it.</a:t>
            </a:r>
          </a:p>
        </p:txBody>
      </p:sp>
      <p:sp>
        <p:nvSpPr>
          <p:cNvPr id="26630" name="Line 5"/>
          <p:cNvSpPr>
            <a:spLocks noChangeShapeType="1"/>
          </p:cNvSpPr>
          <p:nvPr/>
        </p:nvSpPr>
        <p:spPr bwMode="auto">
          <a:xfrm>
            <a:off x="304800" y="2895600"/>
            <a:ext cx="8534400" cy="0"/>
          </a:xfrm>
          <a:prstGeom prst="line">
            <a:avLst/>
          </a:prstGeom>
          <a:noFill/>
          <a:ln w="19050">
            <a:solidFill>
              <a:srgbClr val="61F56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27651" name="Rectangle 2"/>
          <p:cNvSpPr>
            <a:spLocks noChangeArrowheads="1"/>
          </p:cNvSpPr>
          <p:nvPr/>
        </p:nvSpPr>
        <p:spPr bwMode="auto">
          <a:xfrm>
            <a:off x="457200" y="2438400"/>
            <a:ext cx="4267200" cy="457200"/>
          </a:xfrm>
          <a:prstGeom prst="rect">
            <a:avLst/>
          </a:prstGeom>
          <a:solidFill>
            <a:srgbClr val="FFFFCC"/>
          </a:solidFill>
          <a:ln w="9525" algn="ctr">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27652" name="AutoShape 4"/>
          <p:cNvSpPr>
            <a:spLocks noChangeArrowheads="1"/>
          </p:cNvSpPr>
          <p:nvPr/>
        </p:nvSpPr>
        <p:spPr bwMode="auto">
          <a:xfrm>
            <a:off x="6248400" y="4800600"/>
            <a:ext cx="2819400" cy="1524000"/>
          </a:xfrm>
          <a:prstGeom prst="roundRect">
            <a:avLst>
              <a:gd name="adj" fmla="val 16667"/>
            </a:avLst>
          </a:prstGeom>
          <a:solidFill>
            <a:srgbClr val="FFFF99"/>
          </a:solidFill>
          <a:ln w="50800">
            <a:solidFill>
              <a:srgbClr val="FF0000"/>
            </a:solidFill>
            <a:round/>
            <a:headEnd type="none" w="sm" len="sm"/>
            <a:tailEnd type="none" w="sm" len="sm"/>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27653" name="Rectangle 5"/>
          <p:cNvSpPr>
            <a:spLocks noChangeArrowheads="1"/>
          </p:cNvSpPr>
          <p:nvPr/>
        </p:nvSpPr>
        <p:spPr bwMode="auto">
          <a:xfrm>
            <a:off x="5638800" y="2974975"/>
            <a:ext cx="175260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2400" b="1">
                <a:solidFill>
                  <a:srgbClr val="FF3300"/>
                </a:solidFill>
              </a:rPr>
              <a:t>Population</a:t>
            </a:r>
          </a:p>
        </p:txBody>
      </p:sp>
      <p:sp>
        <p:nvSpPr>
          <p:cNvPr id="27654" name="Rectangle 6"/>
          <p:cNvSpPr>
            <a:spLocks noChangeArrowheads="1"/>
          </p:cNvSpPr>
          <p:nvPr/>
        </p:nvSpPr>
        <p:spPr bwMode="auto">
          <a:xfrm>
            <a:off x="0" y="1828800"/>
            <a:ext cx="568325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2400" b="1">
                <a:solidFill>
                  <a:srgbClr val="0000FF"/>
                </a:solidFill>
              </a:rPr>
              <a:t>Claim:</a:t>
            </a:r>
            <a:r>
              <a:rPr lang="en-US" altLang="en-US" sz="2400" b="1">
                <a:solidFill>
                  <a:srgbClr val="66FFFF"/>
                </a:solidFill>
              </a:rPr>
              <a:t> </a:t>
            </a:r>
            <a:r>
              <a:rPr lang="en-US" altLang="en-US" sz="2400" b="1">
                <a:solidFill>
                  <a:schemeClr val="bg2"/>
                </a:solidFill>
              </a:rPr>
              <a:t>the population mean age is 50.</a:t>
            </a:r>
          </a:p>
        </p:txBody>
      </p:sp>
      <p:sp>
        <p:nvSpPr>
          <p:cNvPr id="27655" name="Rectangle 7"/>
          <p:cNvSpPr>
            <a:spLocks noChangeArrowheads="1"/>
          </p:cNvSpPr>
          <p:nvPr/>
        </p:nvSpPr>
        <p:spPr bwMode="auto">
          <a:xfrm>
            <a:off x="457200" y="2441575"/>
            <a:ext cx="258445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2400" b="1">
                <a:solidFill>
                  <a:schemeClr val="bg2"/>
                </a:solidFill>
              </a:rPr>
              <a:t>Null Hypothesis:</a:t>
            </a:r>
          </a:p>
        </p:txBody>
      </p:sp>
      <p:sp>
        <p:nvSpPr>
          <p:cNvPr id="27656" name="Rectangle 8"/>
          <p:cNvSpPr>
            <a:spLocks noChangeArrowheads="1"/>
          </p:cNvSpPr>
          <p:nvPr/>
        </p:nvSpPr>
        <p:spPr bwMode="auto">
          <a:xfrm>
            <a:off x="6934200" y="5410200"/>
            <a:ext cx="138430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2400" b="1">
                <a:solidFill>
                  <a:srgbClr val="FF3300"/>
                </a:solidFill>
              </a:rPr>
              <a:t>REJECT</a:t>
            </a:r>
          </a:p>
        </p:txBody>
      </p:sp>
      <p:sp>
        <p:nvSpPr>
          <p:cNvPr id="27657" name="Rectangle 9"/>
          <p:cNvSpPr>
            <a:spLocks noChangeArrowheads="1"/>
          </p:cNvSpPr>
          <p:nvPr/>
        </p:nvSpPr>
        <p:spPr bwMode="auto">
          <a:xfrm>
            <a:off x="5497513" y="4748213"/>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27658" name="Rectangle 10"/>
          <p:cNvSpPr>
            <a:spLocks noChangeArrowheads="1"/>
          </p:cNvSpPr>
          <p:nvPr/>
        </p:nvSpPr>
        <p:spPr bwMode="auto">
          <a:xfrm>
            <a:off x="6140450" y="4697413"/>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27659" name="Rectangle 11"/>
          <p:cNvSpPr>
            <a:spLocks noChangeArrowheads="1"/>
          </p:cNvSpPr>
          <p:nvPr/>
        </p:nvSpPr>
        <p:spPr bwMode="auto">
          <a:xfrm>
            <a:off x="152400" y="4953000"/>
            <a:ext cx="3352800" cy="1193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2400" b="1"/>
              <a:t>Suppose the sample mean age is 20:  </a:t>
            </a:r>
          </a:p>
          <a:p>
            <a:pPr>
              <a:spcBef>
                <a:spcPct val="0"/>
              </a:spcBef>
              <a:buClrTx/>
              <a:buSzTx/>
              <a:buFontTx/>
              <a:buNone/>
            </a:pPr>
            <a:r>
              <a:rPr lang="en-US" altLang="en-US" sz="2400" b="1"/>
              <a:t>            </a:t>
            </a:r>
            <a:r>
              <a:rPr lang="en-US" altLang="en-US" sz="1000" b="1"/>
              <a:t> </a:t>
            </a:r>
            <a:r>
              <a:rPr lang="en-US" altLang="en-US" sz="2400" b="1">
                <a:solidFill>
                  <a:schemeClr val="folHlink"/>
                </a:solidFill>
              </a:rPr>
              <a:t>x = 20</a:t>
            </a:r>
          </a:p>
        </p:txBody>
      </p:sp>
      <p:sp>
        <p:nvSpPr>
          <p:cNvPr id="27660" name="Freeform 14"/>
          <p:cNvSpPr>
            <a:spLocks/>
          </p:cNvSpPr>
          <p:nvPr/>
        </p:nvSpPr>
        <p:spPr bwMode="auto">
          <a:xfrm>
            <a:off x="6904038" y="1997075"/>
            <a:ext cx="155575" cy="15875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3"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3" y="68"/>
                </a:lnTo>
                <a:lnTo>
                  <a:pt x="0" y="4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61" name="Freeform 26"/>
          <p:cNvSpPr>
            <a:spLocks/>
          </p:cNvSpPr>
          <p:nvPr/>
        </p:nvSpPr>
        <p:spPr bwMode="auto">
          <a:xfrm>
            <a:off x="7256463" y="2190750"/>
            <a:ext cx="363537" cy="709613"/>
          </a:xfrm>
          <a:custGeom>
            <a:avLst/>
            <a:gdLst>
              <a:gd name="T0" fmla="*/ 2147483646 w 229"/>
              <a:gd name="T1" fmla="*/ 2147483646 h 447"/>
              <a:gd name="T2" fmla="*/ 2147483646 w 229"/>
              <a:gd name="T3" fmla="*/ 2147483646 h 447"/>
              <a:gd name="T4" fmla="*/ 2147483646 w 229"/>
              <a:gd name="T5" fmla="*/ 2147483646 h 447"/>
              <a:gd name="T6" fmla="*/ 2147483646 w 229"/>
              <a:gd name="T7" fmla="*/ 2147483646 h 447"/>
              <a:gd name="T8" fmla="*/ 2147483646 w 229"/>
              <a:gd name="T9" fmla="*/ 2147483646 h 447"/>
              <a:gd name="T10" fmla="*/ 2147483646 w 229"/>
              <a:gd name="T11" fmla="*/ 2147483646 h 447"/>
              <a:gd name="T12" fmla="*/ 2147483646 w 229"/>
              <a:gd name="T13" fmla="*/ 2147483646 h 447"/>
              <a:gd name="T14" fmla="*/ 2147483646 w 229"/>
              <a:gd name="T15" fmla="*/ 2147483646 h 447"/>
              <a:gd name="T16" fmla="*/ 2147483646 w 229"/>
              <a:gd name="T17" fmla="*/ 2147483646 h 447"/>
              <a:gd name="T18" fmla="*/ 2147483646 w 229"/>
              <a:gd name="T19" fmla="*/ 2147483646 h 447"/>
              <a:gd name="T20" fmla="*/ 2147483646 w 229"/>
              <a:gd name="T21" fmla="*/ 2147483646 h 447"/>
              <a:gd name="T22" fmla="*/ 2147483646 w 229"/>
              <a:gd name="T23" fmla="*/ 2147483646 h 447"/>
              <a:gd name="T24" fmla="*/ 2147483646 w 229"/>
              <a:gd name="T25" fmla="*/ 2147483646 h 447"/>
              <a:gd name="T26" fmla="*/ 2147483646 w 229"/>
              <a:gd name="T27" fmla="*/ 2147483646 h 447"/>
              <a:gd name="T28" fmla="*/ 2147483646 w 229"/>
              <a:gd name="T29" fmla="*/ 2147483646 h 447"/>
              <a:gd name="T30" fmla="*/ 2147483646 w 229"/>
              <a:gd name="T31" fmla="*/ 2147483646 h 447"/>
              <a:gd name="T32" fmla="*/ 2147483646 w 229"/>
              <a:gd name="T33" fmla="*/ 2147483646 h 447"/>
              <a:gd name="T34" fmla="*/ 2147483646 w 229"/>
              <a:gd name="T35" fmla="*/ 2147483646 h 447"/>
              <a:gd name="T36" fmla="*/ 2147483646 w 229"/>
              <a:gd name="T37" fmla="*/ 2147483646 h 447"/>
              <a:gd name="T38" fmla="*/ 2147483646 w 229"/>
              <a:gd name="T39" fmla="*/ 2147483646 h 447"/>
              <a:gd name="T40" fmla="*/ 2147483646 w 229"/>
              <a:gd name="T41" fmla="*/ 2147483646 h 447"/>
              <a:gd name="T42" fmla="*/ 2147483646 w 229"/>
              <a:gd name="T43" fmla="*/ 2147483646 h 447"/>
              <a:gd name="T44" fmla="*/ 2147483646 w 229"/>
              <a:gd name="T45" fmla="*/ 2147483646 h 447"/>
              <a:gd name="T46" fmla="*/ 2147483646 w 229"/>
              <a:gd name="T47" fmla="*/ 2147483646 h 447"/>
              <a:gd name="T48" fmla="*/ 2147483646 w 229"/>
              <a:gd name="T49" fmla="*/ 0 h 447"/>
              <a:gd name="T50" fmla="*/ 2147483646 w 229"/>
              <a:gd name="T51" fmla="*/ 0 h 447"/>
              <a:gd name="T52" fmla="*/ 2147483646 w 229"/>
              <a:gd name="T53" fmla="*/ 2147483646 h 447"/>
              <a:gd name="T54" fmla="*/ 2147483646 w 229"/>
              <a:gd name="T55" fmla="*/ 2147483646 h 447"/>
              <a:gd name="T56" fmla="*/ 0 w 229"/>
              <a:gd name="T57" fmla="*/ 2147483646 h 447"/>
              <a:gd name="T58" fmla="*/ 0 w 229"/>
              <a:gd name="T59" fmla="*/ 2147483646 h 447"/>
              <a:gd name="T60" fmla="*/ 2147483646 w 229"/>
              <a:gd name="T61" fmla="*/ 2147483646 h 447"/>
              <a:gd name="T62" fmla="*/ 2147483646 w 229"/>
              <a:gd name="T63" fmla="*/ 2147483646 h 447"/>
              <a:gd name="T64" fmla="*/ 2147483646 w 229"/>
              <a:gd name="T65" fmla="*/ 2147483646 h 447"/>
              <a:gd name="T66" fmla="*/ 2147483646 w 229"/>
              <a:gd name="T67" fmla="*/ 2147483646 h 447"/>
              <a:gd name="T68" fmla="*/ 2147483646 w 229"/>
              <a:gd name="T69" fmla="*/ 2147483646 h 447"/>
              <a:gd name="T70" fmla="*/ 2147483646 w 229"/>
              <a:gd name="T71" fmla="*/ 2147483646 h 447"/>
              <a:gd name="T72" fmla="*/ 2147483646 w 229"/>
              <a:gd name="T73" fmla="*/ 2147483646 h 447"/>
              <a:gd name="T74" fmla="*/ 2147483646 w 229"/>
              <a:gd name="T75" fmla="*/ 2147483646 h 447"/>
              <a:gd name="T76" fmla="*/ 2147483646 w 229"/>
              <a:gd name="T77" fmla="*/ 2147483646 h 447"/>
              <a:gd name="T78" fmla="*/ 2147483646 w 229"/>
              <a:gd name="T79" fmla="*/ 2147483646 h 447"/>
              <a:gd name="T80" fmla="*/ 2147483646 w 229"/>
              <a:gd name="T81" fmla="*/ 2147483646 h 447"/>
              <a:gd name="T82" fmla="*/ 2147483646 w 229"/>
              <a:gd name="T83" fmla="*/ 2147483646 h 447"/>
              <a:gd name="T84" fmla="*/ 2147483646 w 229"/>
              <a:gd name="T85" fmla="*/ 2147483646 h 447"/>
              <a:gd name="T86" fmla="*/ 2147483646 w 229"/>
              <a:gd name="T87" fmla="*/ 2147483646 h 447"/>
              <a:gd name="T88" fmla="*/ 2147483646 w 229"/>
              <a:gd name="T89" fmla="*/ 2147483646 h 447"/>
              <a:gd name="T90" fmla="*/ 2147483646 w 229"/>
              <a:gd name="T91" fmla="*/ 2147483646 h 447"/>
              <a:gd name="T92" fmla="*/ 2147483646 w 229"/>
              <a:gd name="T93" fmla="*/ 2147483646 h 447"/>
              <a:gd name="T94" fmla="*/ 2147483646 w 229"/>
              <a:gd name="T95" fmla="*/ 2147483646 h 447"/>
              <a:gd name="T96" fmla="*/ 2147483646 w 229"/>
              <a:gd name="T97" fmla="*/ 2147483646 h 447"/>
              <a:gd name="T98" fmla="*/ 2147483646 w 229"/>
              <a:gd name="T99" fmla="*/ 2147483646 h 447"/>
              <a:gd name="T100" fmla="*/ 2147483646 w 229"/>
              <a:gd name="T101" fmla="*/ 2147483646 h 447"/>
              <a:gd name="T102" fmla="*/ 2147483646 w 229"/>
              <a:gd name="T103" fmla="*/ 2147483646 h 447"/>
              <a:gd name="T104" fmla="*/ 2147483646 w 229"/>
              <a:gd name="T105" fmla="*/ 2147483646 h 447"/>
              <a:gd name="T106" fmla="*/ 2147483646 w 229"/>
              <a:gd name="T107" fmla="*/ 2147483646 h 447"/>
              <a:gd name="T108" fmla="*/ 2147483646 w 229"/>
              <a:gd name="T109" fmla="*/ 2147483646 h 447"/>
              <a:gd name="T110" fmla="*/ 2147483646 w 229"/>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29"/>
              <a:gd name="T169" fmla="*/ 0 h 447"/>
              <a:gd name="T170" fmla="*/ 229 w 229"/>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29"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5" y="42"/>
                </a:lnTo>
                <a:lnTo>
                  <a:pt x="189" y="40"/>
                </a:lnTo>
                <a:lnTo>
                  <a:pt x="193" y="42"/>
                </a:lnTo>
                <a:lnTo>
                  <a:pt x="195" y="47"/>
                </a:lnTo>
                <a:lnTo>
                  <a:pt x="195" y="198"/>
                </a:lnTo>
                <a:lnTo>
                  <a:pt x="197" y="206"/>
                </a:lnTo>
                <a:lnTo>
                  <a:pt x="203" y="213"/>
                </a:lnTo>
                <a:lnTo>
                  <a:pt x="212" y="215"/>
                </a:lnTo>
                <a:lnTo>
                  <a:pt x="221" y="213"/>
                </a:lnTo>
                <a:lnTo>
                  <a:pt x="227" y="206"/>
                </a:lnTo>
                <a:lnTo>
                  <a:pt x="228" y="198"/>
                </a:lnTo>
                <a:lnTo>
                  <a:pt x="228"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62" name="Freeform 27"/>
          <p:cNvSpPr>
            <a:spLocks/>
          </p:cNvSpPr>
          <p:nvPr/>
        </p:nvSpPr>
        <p:spPr bwMode="auto">
          <a:xfrm>
            <a:off x="7361238" y="1997075"/>
            <a:ext cx="155575" cy="15875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3"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3" y="68"/>
                </a:lnTo>
                <a:lnTo>
                  <a:pt x="0" y="4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63" name="Freeform 29"/>
          <p:cNvSpPr>
            <a:spLocks/>
          </p:cNvSpPr>
          <p:nvPr/>
        </p:nvSpPr>
        <p:spPr bwMode="auto">
          <a:xfrm>
            <a:off x="8170863" y="2190750"/>
            <a:ext cx="363537" cy="709613"/>
          </a:xfrm>
          <a:custGeom>
            <a:avLst/>
            <a:gdLst>
              <a:gd name="T0" fmla="*/ 2147483646 w 229"/>
              <a:gd name="T1" fmla="*/ 2147483646 h 447"/>
              <a:gd name="T2" fmla="*/ 2147483646 w 229"/>
              <a:gd name="T3" fmla="*/ 2147483646 h 447"/>
              <a:gd name="T4" fmla="*/ 2147483646 w 229"/>
              <a:gd name="T5" fmla="*/ 2147483646 h 447"/>
              <a:gd name="T6" fmla="*/ 2147483646 w 229"/>
              <a:gd name="T7" fmla="*/ 2147483646 h 447"/>
              <a:gd name="T8" fmla="*/ 2147483646 w 229"/>
              <a:gd name="T9" fmla="*/ 2147483646 h 447"/>
              <a:gd name="T10" fmla="*/ 2147483646 w 229"/>
              <a:gd name="T11" fmla="*/ 2147483646 h 447"/>
              <a:gd name="T12" fmla="*/ 2147483646 w 229"/>
              <a:gd name="T13" fmla="*/ 2147483646 h 447"/>
              <a:gd name="T14" fmla="*/ 2147483646 w 229"/>
              <a:gd name="T15" fmla="*/ 2147483646 h 447"/>
              <a:gd name="T16" fmla="*/ 2147483646 w 229"/>
              <a:gd name="T17" fmla="*/ 2147483646 h 447"/>
              <a:gd name="T18" fmla="*/ 2147483646 w 229"/>
              <a:gd name="T19" fmla="*/ 2147483646 h 447"/>
              <a:gd name="T20" fmla="*/ 2147483646 w 229"/>
              <a:gd name="T21" fmla="*/ 2147483646 h 447"/>
              <a:gd name="T22" fmla="*/ 2147483646 w 229"/>
              <a:gd name="T23" fmla="*/ 2147483646 h 447"/>
              <a:gd name="T24" fmla="*/ 2147483646 w 229"/>
              <a:gd name="T25" fmla="*/ 2147483646 h 447"/>
              <a:gd name="T26" fmla="*/ 2147483646 w 229"/>
              <a:gd name="T27" fmla="*/ 2147483646 h 447"/>
              <a:gd name="T28" fmla="*/ 2147483646 w 229"/>
              <a:gd name="T29" fmla="*/ 2147483646 h 447"/>
              <a:gd name="T30" fmla="*/ 2147483646 w 229"/>
              <a:gd name="T31" fmla="*/ 2147483646 h 447"/>
              <a:gd name="T32" fmla="*/ 2147483646 w 229"/>
              <a:gd name="T33" fmla="*/ 2147483646 h 447"/>
              <a:gd name="T34" fmla="*/ 2147483646 w 229"/>
              <a:gd name="T35" fmla="*/ 2147483646 h 447"/>
              <a:gd name="T36" fmla="*/ 2147483646 w 229"/>
              <a:gd name="T37" fmla="*/ 2147483646 h 447"/>
              <a:gd name="T38" fmla="*/ 2147483646 w 229"/>
              <a:gd name="T39" fmla="*/ 2147483646 h 447"/>
              <a:gd name="T40" fmla="*/ 2147483646 w 229"/>
              <a:gd name="T41" fmla="*/ 2147483646 h 447"/>
              <a:gd name="T42" fmla="*/ 2147483646 w 229"/>
              <a:gd name="T43" fmla="*/ 2147483646 h 447"/>
              <a:gd name="T44" fmla="*/ 2147483646 w 229"/>
              <a:gd name="T45" fmla="*/ 2147483646 h 447"/>
              <a:gd name="T46" fmla="*/ 2147483646 w 229"/>
              <a:gd name="T47" fmla="*/ 2147483646 h 447"/>
              <a:gd name="T48" fmla="*/ 2147483646 w 229"/>
              <a:gd name="T49" fmla="*/ 0 h 447"/>
              <a:gd name="T50" fmla="*/ 2147483646 w 229"/>
              <a:gd name="T51" fmla="*/ 0 h 447"/>
              <a:gd name="T52" fmla="*/ 2147483646 w 229"/>
              <a:gd name="T53" fmla="*/ 2147483646 h 447"/>
              <a:gd name="T54" fmla="*/ 2147483646 w 229"/>
              <a:gd name="T55" fmla="*/ 2147483646 h 447"/>
              <a:gd name="T56" fmla="*/ 0 w 229"/>
              <a:gd name="T57" fmla="*/ 2147483646 h 447"/>
              <a:gd name="T58" fmla="*/ 0 w 229"/>
              <a:gd name="T59" fmla="*/ 2147483646 h 447"/>
              <a:gd name="T60" fmla="*/ 2147483646 w 229"/>
              <a:gd name="T61" fmla="*/ 2147483646 h 447"/>
              <a:gd name="T62" fmla="*/ 2147483646 w 229"/>
              <a:gd name="T63" fmla="*/ 2147483646 h 447"/>
              <a:gd name="T64" fmla="*/ 2147483646 w 229"/>
              <a:gd name="T65" fmla="*/ 2147483646 h 447"/>
              <a:gd name="T66" fmla="*/ 2147483646 w 229"/>
              <a:gd name="T67" fmla="*/ 2147483646 h 447"/>
              <a:gd name="T68" fmla="*/ 2147483646 w 229"/>
              <a:gd name="T69" fmla="*/ 2147483646 h 447"/>
              <a:gd name="T70" fmla="*/ 2147483646 w 229"/>
              <a:gd name="T71" fmla="*/ 2147483646 h 447"/>
              <a:gd name="T72" fmla="*/ 2147483646 w 229"/>
              <a:gd name="T73" fmla="*/ 2147483646 h 447"/>
              <a:gd name="T74" fmla="*/ 2147483646 w 229"/>
              <a:gd name="T75" fmla="*/ 2147483646 h 447"/>
              <a:gd name="T76" fmla="*/ 2147483646 w 229"/>
              <a:gd name="T77" fmla="*/ 2147483646 h 447"/>
              <a:gd name="T78" fmla="*/ 2147483646 w 229"/>
              <a:gd name="T79" fmla="*/ 2147483646 h 447"/>
              <a:gd name="T80" fmla="*/ 2147483646 w 229"/>
              <a:gd name="T81" fmla="*/ 2147483646 h 447"/>
              <a:gd name="T82" fmla="*/ 2147483646 w 229"/>
              <a:gd name="T83" fmla="*/ 2147483646 h 447"/>
              <a:gd name="T84" fmla="*/ 2147483646 w 229"/>
              <a:gd name="T85" fmla="*/ 2147483646 h 447"/>
              <a:gd name="T86" fmla="*/ 2147483646 w 229"/>
              <a:gd name="T87" fmla="*/ 2147483646 h 447"/>
              <a:gd name="T88" fmla="*/ 2147483646 w 229"/>
              <a:gd name="T89" fmla="*/ 2147483646 h 447"/>
              <a:gd name="T90" fmla="*/ 2147483646 w 229"/>
              <a:gd name="T91" fmla="*/ 2147483646 h 447"/>
              <a:gd name="T92" fmla="*/ 2147483646 w 229"/>
              <a:gd name="T93" fmla="*/ 2147483646 h 447"/>
              <a:gd name="T94" fmla="*/ 2147483646 w 229"/>
              <a:gd name="T95" fmla="*/ 2147483646 h 447"/>
              <a:gd name="T96" fmla="*/ 2147483646 w 229"/>
              <a:gd name="T97" fmla="*/ 2147483646 h 447"/>
              <a:gd name="T98" fmla="*/ 2147483646 w 229"/>
              <a:gd name="T99" fmla="*/ 2147483646 h 447"/>
              <a:gd name="T100" fmla="*/ 2147483646 w 229"/>
              <a:gd name="T101" fmla="*/ 2147483646 h 447"/>
              <a:gd name="T102" fmla="*/ 2147483646 w 229"/>
              <a:gd name="T103" fmla="*/ 2147483646 h 447"/>
              <a:gd name="T104" fmla="*/ 2147483646 w 229"/>
              <a:gd name="T105" fmla="*/ 2147483646 h 447"/>
              <a:gd name="T106" fmla="*/ 2147483646 w 229"/>
              <a:gd name="T107" fmla="*/ 2147483646 h 447"/>
              <a:gd name="T108" fmla="*/ 2147483646 w 229"/>
              <a:gd name="T109" fmla="*/ 2147483646 h 447"/>
              <a:gd name="T110" fmla="*/ 2147483646 w 229"/>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29"/>
              <a:gd name="T169" fmla="*/ 0 h 447"/>
              <a:gd name="T170" fmla="*/ 229 w 229"/>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29"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5" y="42"/>
                </a:lnTo>
                <a:lnTo>
                  <a:pt x="189" y="40"/>
                </a:lnTo>
                <a:lnTo>
                  <a:pt x="193" y="42"/>
                </a:lnTo>
                <a:lnTo>
                  <a:pt x="195" y="47"/>
                </a:lnTo>
                <a:lnTo>
                  <a:pt x="195" y="198"/>
                </a:lnTo>
                <a:lnTo>
                  <a:pt x="197" y="206"/>
                </a:lnTo>
                <a:lnTo>
                  <a:pt x="203" y="213"/>
                </a:lnTo>
                <a:lnTo>
                  <a:pt x="212" y="215"/>
                </a:lnTo>
                <a:lnTo>
                  <a:pt x="221" y="213"/>
                </a:lnTo>
                <a:lnTo>
                  <a:pt x="227" y="206"/>
                </a:lnTo>
                <a:lnTo>
                  <a:pt x="228" y="198"/>
                </a:lnTo>
                <a:lnTo>
                  <a:pt x="228"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64" name="Freeform 30"/>
          <p:cNvSpPr>
            <a:spLocks/>
          </p:cNvSpPr>
          <p:nvPr/>
        </p:nvSpPr>
        <p:spPr bwMode="auto">
          <a:xfrm>
            <a:off x="8275638" y="1997075"/>
            <a:ext cx="155575" cy="15875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3" y="31"/>
                </a:lnTo>
                <a:lnTo>
                  <a:pt x="12" y="18"/>
                </a:lnTo>
                <a:lnTo>
                  <a:pt x="24"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4" y="93"/>
                </a:lnTo>
                <a:lnTo>
                  <a:pt x="12" y="83"/>
                </a:lnTo>
                <a:lnTo>
                  <a:pt x="3" y="68"/>
                </a:lnTo>
                <a:lnTo>
                  <a:pt x="0" y="4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65" name="Rectangle 41"/>
          <p:cNvSpPr>
            <a:spLocks noChangeArrowheads="1"/>
          </p:cNvSpPr>
          <p:nvPr/>
        </p:nvSpPr>
        <p:spPr bwMode="auto">
          <a:xfrm>
            <a:off x="258763" y="4419600"/>
            <a:ext cx="1265237"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2400" b="1">
                <a:solidFill>
                  <a:srgbClr val="FF3300"/>
                </a:solidFill>
              </a:rPr>
              <a:t>Sample</a:t>
            </a:r>
          </a:p>
        </p:txBody>
      </p:sp>
      <p:sp>
        <p:nvSpPr>
          <p:cNvPr id="27666" name="Rectangle 42"/>
          <p:cNvSpPr>
            <a:spLocks noChangeArrowheads="1"/>
          </p:cNvSpPr>
          <p:nvPr/>
        </p:nvSpPr>
        <p:spPr bwMode="auto">
          <a:xfrm>
            <a:off x="6496050" y="5783263"/>
            <a:ext cx="248285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2400" b="1">
                <a:solidFill>
                  <a:schemeClr val="folHlink"/>
                </a:solidFill>
              </a:rPr>
              <a:t>Null Hypothesis</a:t>
            </a:r>
          </a:p>
        </p:txBody>
      </p:sp>
      <p:sp>
        <p:nvSpPr>
          <p:cNvPr id="27667" name="Line 43"/>
          <p:cNvSpPr>
            <a:spLocks noChangeShapeType="1"/>
          </p:cNvSpPr>
          <p:nvPr/>
        </p:nvSpPr>
        <p:spPr bwMode="auto">
          <a:xfrm>
            <a:off x="152400" y="4157663"/>
            <a:ext cx="273050"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7526">
                <a:solidFill>
                  <a:srgbClr val="000000"/>
                </a:solidFill>
                <a:round/>
                <a:headEnd/>
                <a:tailEnd/>
              </a14:hiddenLine>
            </a:ext>
          </a:extLst>
        </p:spPr>
        <p:txBody>
          <a:bodyPr/>
          <a:lstStyle/>
          <a:p>
            <a:endParaRPr lang="en-US"/>
          </a:p>
        </p:txBody>
      </p:sp>
      <p:sp>
        <p:nvSpPr>
          <p:cNvPr id="27668" name="Rectangle 44"/>
          <p:cNvSpPr>
            <a:spLocks noChangeArrowheads="1"/>
          </p:cNvSpPr>
          <p:nvPr/>
        </p:nvSpPr>
        <p:spPr bwMode="auto">
          <a:xfrm>
            <a:off x="3962400" y="4776788"/>
            <a:ext cx="1828800" cy="14716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3200">
                <a:solidFill>
                  <a:schemeClr val="bg2"/>
                </a:solidFill>
              </a:rPr>
              <a:t> Is </a:t>
            </a:r>
            <a:r>
              <a:rPr lang="en-US" altLang="en-US" sz="3200">
                <a:solidFill>
                  <a:schemeClr val="folHlink"/>
                </a:solidFill>
              </a:rPr>
              <a:t>x = 20</a:t>
            </a:r>
          </a:p>
          <a:p>
            <a:pPr>
              <a:spcBef>
                <a:spcPct val="0"/>
              </a:spcBef>
              <a:buClrTx/>
              <a:buSzTx/>
              <a:buFontTx/>
              <a:buNone/>
            </a:pPr>
            <a:r>
              <a:rPr lang="en-US" altLang="en-US" sz="3200">
                <a:solidFill>
                  <a:schemeClr val="bg2"/>
                </a:solidFill>
              </a:rPr>
              <a:t> likely if  </a:t>
            </a:r>
          </a:p>
          <a:p>
            <a:pPr>
              <a:spcBef>
                <a:spcPct val="0"/>
              </a:spcBef>
              <a:buClrTx/>
              <a:buSzTx/>
              <a:buFontTx/>
              <a:buNone/>
            </a:pPr>
            <a:r>
              <a:rPr lang="en-US" altLang="en-US" sz="3200">
                <a:solidFill>
                  <a:schemeClr val="bg2"/>
                </a:solidFill>
                <a:cs typeface="Arial" panose="020B0604020202020204" pitchFamily="34" charset="0"/>
                <a:sym typeface="Symbol" panose="05050102010706020507" pitchFamily="18" charset="2"/>
              </a:rPr>
              <a:t> µ</a:t>
            </a:r>
            <a:r>
              <a:rPr lang="en-US" altLang="en-US" sz="3200">
                <a:solidFill>
                  <a:schemeClr val="bg2"/>
                </a:solidFill>
                <a:sym typeface="Symbol" panose="05050102010706020507" pitchFamily="18" charset="2"/>
              </a:rPr>
              <a:t> = 50?</a:t>
            </a:r>
          </a:p>
        </p:txBody>
      </p:sp>
      <p:sp>
        <p:nvSpPr>
          <p:cNvPr id="27669" name="Rectangle 45"/>
          <p:cNvSpPr>
            <a:spLocks noChangeArrowheads="1"/>
          </p:cNvSpPr>
          <p:nvPr/>
        </p:nvSpPr>
        <p:spPr bwMode="auto">
          <a:xfrm>
            <a:off x="1371600" y="457200"/>
            <a:ext cx="72485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4100">
                <a:solidFill>
                  <a:schemeClr val="tx2"/>
                </a:solidFill>
              </a:rPr>
              <a:t>Hypothesis Testing Process</a:t>
            </a:r>
          </a:p>
        </p:txBody>
      </p:sp>
      <p:sp>
        <p:nvSpPr>
          <p:cNvPr id="27670" name="Rectangle 46"/>
          <p:cNvSpPr>
            <a:spLocks noChangeArrowheads="1"/>
          </p:cNvSpPr>
          <p:nvPr/>
        </p:nvSpPr>
        <p:spPr bwMode="auto">
          <a:xfrm>
            <a:off x="6705600" y="4876800"/>
            <a:ext cx="221932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2400" b="1"/>
              <a:t>If </a:t>
            </a:r>
            <a:r>
              <a:rPr lang="en-US" altLang="en-US" sz="2400" b="1" u="sng"/>
              <a:t>not</a:t>
            </a:r>
            <a:r>
              <a:rPr lang="en-US" altLang="en-US" sz="2400" b="1"/>
              <a:t> likely,</a:t>
            </a:r>
            <a:r>
              <a:rPr lang="en-US" altLang="en-US" sz="2400" b="1">
                <a:latin typeface="Times New Roman" panose="02020603050405020304" pitchFamily="18" charset="0"/>
              </a:rPr>
              <a:t> </a:t>
            </a:r>
          </a:p>
        </p:txBody>
      </p:sp>
      <p:sp>
        <p:nvSpPr>
          <p:cNvPr id="27671" name="Text Box 47"/>
          <p:cNvSpPr txBox="1">
            <a:spLocks noChangeArrowheads="1"/>
          </p:cNvSpPr>
          <p:nvPr/>
        </p:nvSpPr>
        <p:spPr bwMode="auto">
          <a:xfrm>
            <a:off x="228600" y="3581400"/>
            <a:ext cx="3657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2000">
                <a:solidFill>
                  <a:schemeClr val="folHlink"/>
                </a:solidFill>
              </a:rPr>
              <a:t>Now select a random sample:</a:t>
            </a:r>
          </a:p>
        </p:txBody>
      </p:sp>
      <p:sp>
        <p:nvSpPr>
          <p:cNvPr id="27672" name="Rectangle 52"/>
          <p:cNvSpPr>
            <a:spLocks noChangeArrowheads="1"/>
          </p:cNvSpPr>
          <p:nvPr/>
        </p:nvSpPr>
        <p:spPr bwMode="auto">
          <a:xfrm>
            <a:off x="3048000" y="2441575"/>
            <a:ext cx="164623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2400" b="1">
                <a:solidFill>
                  <a:schemeClr val="bg2"/>
                </a:solidFill>
              </a:rPr>
              <a:t> H</a:t>
            </a:r>
            <a:r>
              <a:rPr lang="en-US" altLang="en-US" sz="2400" b="1" baseline="-25000">
                <a:solidFill>
                  <a:schemeClr val="bg2"/>
                </a:solidFill>
              </a:rPr>
              <a:t>0</a:t>
            </a:r>
            <a:r>
              <a:rPr lang="en-US" altLang="en-US" sz="2400" b="1">
                <a:solidFill>
                  <a:schemeClr val="bg2"/>
                </a:solidFill>
              </a:rPr>
              <a:t>: </a:t>
            </a:r>
            <a:r>
              <a:rPr lang="en-US" altLang="en-US" sz="2400" b="1">
                <a:solidFill>
                  <a:schemeClr val="bg2"/>
                </a:solidFill>
                <a:cs typeface="Arial" panose="020B0604020202020204" pitchFamily="34" charset="0"/>
                <a:sym typeface="Symbol" panose="05050102010706020507" pitchFamily="18" charset="2"/>
              </a:rPr>
              <a:t>µ</a:t>
            </a:r>
            <a:r>
              <a:rPr lang="en-US" altLang="en-US" sz="2400" b="1">
                <a:solidFill>
                  <a:schemeClr val="bg2"/>
                </a:solidFill>
              </a:rPr>
              <a:t> = 50</a:t>
            </a:r>
          </a:p>
        </p:txBody>
      </p:sp>
      <p:sp>
        <p:nvSpPr>
          <p:cNvPr id="27673" name="Line 53"/>
          <p:cNvSpPr>
            <a:spLocks noChangeShapeType="1"/>
          </p:cNvSpPr>
          <p:nvPr/>
        </p:nvSpPr>
        <p:spPr bwMode="auto">
          <a:xfrm>
            <a:off x="4495800" y="4837113"/>
            <a:ext cx="228600" cy="0"/>
          </a:xfrm>
          <a:prstGeom prst="line">
            <a:avLst/>
          </a:prstGeom>
          <a:noFill/>
          <a:ln w="28575">
            <a:solidFill>
              <a:schemeClr val="folHlink"/>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7674" name="Line 54"/>
          <p:cNvSpPr>
            <a:spLocks noChangeShapeType="1"/>
          </p:cNvSpPr>
          <p:nvPr/>
        </p:nvSpPr>
        <p:spPr bwMode="auto">
          <a:xfrm>
            <a:off x="1295400" y="5826125"/>
            <a:ext cx="152400" cy="0"/>
          </a:xfrm>
          <a:prstGeom prst="line">
            <a:avLst/>
          </a:prstGeom>
          <a:noFill/>
          <a:ln w="19050">
            <a:solidFill>
              <a:schemeClr val="folHlink"/>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7675" name="AutoShape 55"/>
          <p:cNvSpPr>
            <a:spLocks noChangeArrowheads="1"/>
          </p:cNvSpPr>
          <p:nvPr/>
        </p:nvSpPr>
        <p:spPr bwMode="auto">
          <a:xfrm>
            <a:off x="3505200" y="5410200"/>
            <a:ext cx="457200" cy="228600"/>
          </a:xfrm>
          <a:prstGeom prst="rightArrow">
            <a:avLst>
              <a:gd name="adj1" fmla="val 50000"/>
              <a:gd name="adj2" fmla="val 50000"/>
            </a:avLst>
          </a:prstGeom>
          <a:solidFill>
            <a:schemeClr val="hlink"/>
          </a:solidFill>
          <a:ln w="19050" algn="ctr">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27676" name="AutoShape 56"/>
          <p:cNvSpPr>
            <a:spLocks noChangeArrowheads="1"/>
          </p:cNvSpPr>
          <p:nvPr/>
        </p:nvSpPr>
        <p:spPr bwMode="auto">
          <a:xfrm>
            <a:off x="5791200" y="5410200"/>
            <a:ext cx="457200" cy="228600"/>
          </a:xfrm>
          <a:prstGeom prst="rightArrow">
            <a:avLst>
              <a:gd name="adj1" fmla="val 50000"/>
              <a:gd name="adj2" fmla="val 50000"/>
            </a:avLst>
          </a:prstGeom>
          <a:solidFill>
            <a:schemeClr val="hlink"/>
          </a:solidFill>
          <a:ln w="19050" algn="ctr">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27677" name="Freeform 59"/>
          <p:cNvSpPr>
            <a:spLocks/>
          </p:cNvSpPr>
          <p:nvPr/>
        </p:nvSpPr>
        <p:spPr bwMode="auto">
          <a:xfrm>
            <a:off x="7239000" y="2136775"/>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A898"/>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78" name="Freeform 60"/>
          <p:cNvSpPr>
            <a:spLocks/>
          </p:cNvSpPr>
          <p:nvPr/>
        </p:nvSpPr>
        <p:spPr bwMode="auto">
          <a:xfrm>
            <a:off x="7315200" y="2060575"/>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A898"/>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79" name="Freeform 61"/>
          <p:cNvSpPr>
            <a:spLocks/>
          </p:cNvSpPr>
          <p:nvPr/>
        </p:nvSpPr>
        <p:spPr bwMode="auto">
          <a:xfrm>
            <a:off x="5715000" y="2670175"/>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A898"/>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80" name="Freeform 62"/>
          <p:cNvSpPr>
            <a:spLocks/>
          </p:cNvSpPr>
          <p:nvPr/>
        </p:nvSpPr>
        <p:spPr bwMode="auto">
          <a:xfrm>
            <a:off x="5791200" y="2593975"/>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A898"/>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81" name="Freeform 63"/>
          <p:cNvSpPr>
            <a:spLocks/>
          </p:cNvSpPr>
          <p:nvPr/>
        </p:nvSpPr>
        <p:spPr bwMode="auto">
          <a:xfrm>
            <a:off x="7239000" y="2670175"/>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A898"/>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82" name="Freeform 64"/>
          <p:cNvSpPr>
            <a:spLocks/>
          </p:cNvSpPr>
          <p:nvPr/>
        </p:nvSpPr>
        <p:spPr bwMode="auto">
          <a:xfrm>
            <a:off x="7315200" y="2593975"/>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A898"/>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83" name="Freeform 65"/>
          <p:cNvSpPr>
            <a:spLocks/>
          </p:cNvSpPr>
          <p:nvPr/>
        </p:nvSpPr>
        <p:spPr bwMode="auto">
          <a:xfrm>
            <a:off x="7848600" y="2670175"/>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A898"/>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84" name="Freeform 66"/>
          <p:cNvSpPr>
            <a:spLocks/>
          </p:cNvSpPr>
          <p:nvPr/>
        </p:nvSpPr>
        <p:spPr bwMode="auto">
          <a:xfrm>
            <a:off x="7924800" y="2593975"/>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A898"/>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85" name="Freeform 67"/>
          <p:cNvSpPr>
            <a:spLocks/>
          </p:cNvSpPr>
          <p:nvPr/>
        </p:nvSpPr>
        <p:spPr bwMode="auto">
          <a:xfrm>
            <a:off x="6324600" y="2136775"/>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00F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86" name="Freeform 68"/>
          <p:cNvSpPr>
            <a:spLocks/>
          </p:cNvSpPr>
          <p:nvPr/>
        </p:nvSpPr>
        <p:spPr bwMode="auto">
          <a:xfrm>
            <a:off x="6400800" y="2060575"/>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00F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87" name="Freeform 69"/>
          <p:cNvSpPr>
            <a:spLocks/>
          </p:cNvSpPr>
          <p:nvPr/>
        </p:nvSpPr>
        <p:spPr bwMode="auto">
          <a:xfrm>
            <a:off x="6629400" y="2136775"/>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00F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88" name="Freeform 70"/>
          <p:cNvSpPr>
            <a:spLocks/>
          </p:cNvSpPr>
          <p:nvPr/>
        </p:nvSpPr>
        <p:spPr bwMode="auto">
          <a:xfrm>
            <a:off x="6705600" y="2060575"/>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00F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89" name="Freeform 71"/>
          <p:cNvSpPr>
            <a:spLocks/>
          </p:cNvSpPr>
          <p:nvPr/>
        </p:nvSpPr>
        <p:spPr bwMode="auto">
          <a:xfrm>
            <a:off x="7543800" y="2670175"/>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00F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90" name="Freeform 72"/>
          <p:cNvSpPr>
            <a:spLocks/>
          </p:cNvSpPr>
          <p:nvPr/>
        </p:nvSpPr>
        <p:spPr bwMode="auto">
          <a:xfrm>
            <a:off x="7620000" y="2593975"/>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00F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91" name="Freeform 73"/>
          <p:cNvSpPr>
            <a:spLocks/>
          </p:cNvSpPr>
          <p:nvPr/>
        </p:nvSpPr>
        <p:spPr bwMode="auto">
          <a:xfrm>
            <a:off x="8153400" y="2670175"/>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00F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92" name="Freeform 74"/>
          <p:cNvSpPr>
            <a:spLocks/>
          </p:cNvSpPr>
          <p:nvPr/>
        </p:nvSpPr>
        <p:spPr bwMode="auto">
          <a:xfrm>
            <a:off x="8229600" y="2593975"/>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00F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93" name="Freeform 75"/>
          <p:cNvSpPr>
            <a:spLocks/>
          </p:cNvSpPr>
          <p:nvPr/>
        </p:nvSpPr>
        <p:spPr bwMode="auto">
          <a:xfrm>
            <a:off x="6019800" y="2670175"/>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00F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94" name="Freeform 76"/>
          <p:cNvSpPr>
            <a:spLocks/>
          </p:cNvSpPr>
          <p:nvPr/>
        </p:nvSpPr>
        <p:spPr bwMode="auto">
          <a:xfrm>
            <a:off x="6096000" y="2593975"/>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00F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95" name="Freeform 77"/>
          <p:cNvSpPr>
            <a:spLocks/>
          </p:cNvSpPr>
          <p:nvPr/>
        </p:nvSpPr>
        <p:spPr bwMode="auto">
          <a:xfrm>
            <a:off x="8763000" y="2136775"/>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00F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96" name="Freeform 78"/>
          <p:cNvSpPr>
            <a:spLocks/>
          </p:cNvSpPr>
          <p:nvPr/>
        </p:nvSpPr>
        <p:spPr bwMode="auto">
          <a:xfrm>
            <a:off x="8839200" y="2060575"/>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00F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97" name="Freeform 79"/>
          <p:cNvSpPr>
            <a:spLocks/>
          </p:cNvSpPr>
          <p:nvPr/>
        </p:nvSpPr>
        <p:spPr bwMode="auto">
          <a:xfrm>
            <a:off x="6934200" y="2136775"/>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8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98" name="Freeform 80"/>
          <p:cNvSpPr>
            <a:spLocks/>
          </p:cNvSpPr>
          <p:nvPr/>
        </p:nvSpPr>
        <p:spPr bwMode="auto">
          <a:xfrm>
            <a:off x="7010400" y="2060575"/>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8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699" name="Freeform 83"/>
          <p:cNvSpPr>
            <a:spLocks/>
          </p:cNvSpPr>
          <p:nvPr/>
        </p:nvSpPr>
        <p:spPr bwMode="auto">
          <a:xfrm>
            <a:off x="5715000" y="2136775"/>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8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00" name="Freeform 84"/>
          <p:cNvSpPr>
            <a:spLocks/>
          </p:cNvSpPr>
          <p:nvPr/>
        </p:nvSpPr>
        <p:spPr bwMode="auto">
          <a:xfrm>
            <a:off x="5791200" y="2060575"/>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8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01" name="Freeform 85"/>
          <p:cNvSpPr>
            <a:spLocks/>
          </p:cNvSpPr>
          <p:nvPr/>
        </p:nvSpPr>
        <p:spPr bwMode="auto">
          <a:xfrm>
            <a:off x="7543800" y="2136775"/>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8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02" name="Freeform 86"/>
          <p:cNvSpPr>
            <a:spLocks/>
          </p:cNvSpPr>
          <p:nvPr/>
        </p:nvSpPr>
        <p:spPr bwMode="auto">
          <a:xfrm>
            <a:off x="7620000" y="2060575"/>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8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03" name="Freeform 87"/>
          <p:cNvSpPr>
            <a:spLocks/>
          </p:cNvSpPr>
          <p:nvPr/>
        </p:nvSpPr>
        <p:spPr bwMode="auto">
          <a:xfrm>
            <a:off x="6934200" y="2670175"/>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8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04" name="Freeform 88"/>
          <p:cNvSpPr>
            <a:spLocks/>
          </p:cNvSpPr>
          <p:nvPr/>
        </p:nvSpPr>
        <p:spPr bwMode="auto">
          <a:xfrm>
            <a:off x="7010400" y="2593975"/>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8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05" name="Freeform 89"/>
          <p:cNvSpPr>
            <a:spLocks/>
          </p:cNvSpPr>
          <p:nvPr/>
        </p:nvSpPr>
        <p:spPr bwMode="auto">
          <a:xfrm>
            <a:off x="6629400" y="2670175"/>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8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06" name="Freeform 90"/>
          <p:cNvSpPr>
            <a:spLocks/>
          </p:cNvSpPr>
          <p:nvPr/>
        </p:nvSpPr>
        <p:spPr bwMode="auto">
          <a:xfrm>
            <a:off x="6705600" y="2593975"/>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8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07" name="Freeform 91"/>
          <p:cNvSpPr>
            <a:spLocks/>
          </p:cNvSpPr>
          <p:nvPr/>
        </p:nvSpPr>
        <p:spPr bwMode="auto">
          <a:xfrm>
            <a:off x="8458200" y="2670175"/>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8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08" name="Freeform 92"/>
          <p:cNvSpPr>
            <a:spLocks/>
          </p:cNvSpPr>
          <p:nvPr/>
        </p:nvSpPr>
        <p:spPr bwMode="auto">
          <a:xfrm>
            <a:off x="8534400" y="2593975"/>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8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09" name="Freeform 93"/>
          <p:cNvSpPr>
            <a:spLocks/>
          </p:cNvSpPr>
          <p:nvPr/>
        </p:nvSpPr>
        <p:spPr bwMode="auto">
          <a:xfrm>
            <a:off x="6019800" y="2136775"/>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10" name="Freeform 94"/>
          <p:cNvSpPr>
            <a:spLocks/>
          </p:cNvSpPr>
          <p:nvPr/>
        </p:nvSpPr>
        <p:spPr bwMode="auto">
          <a:xfrm>
            <a:off x="6096000" y="2060575"/>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11" name="Freeform 95"/>
          <p:cNvSpPr>
            <a:spLocks/>
          </p:cNvSpPr>
          <p:nvPr/>
        </p:nvSpPr>
        <p:spPr bwMode="auto">
          <a:xfrm>
            <a:off x="7848600" y="2136775"/>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12" name="Freeform 96"/>
          <p:cNvSpPr>
            <a:spLocks/>
          </p:cNvSpPr>
          <p:nvPr/>
        </p:nvSpPr>
        <p:spPr bwMode="auto">
          <a:xfrm>
            <a:off x="7924800" y="2060575"/>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13" name="Freeform 97"/>
          <p:cNvSpPr>
            <a:spLocks/>
          </p:cNvSpPr>
          <p:nvPr/>
        </p:nvSpPr>
        <p:spPr bwMode="auto">
          <a:xfrm>
            <a:off x="8153400" y="2136775"/>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14" name="Freeform 98"/>
          <p:cNvSpPr>
            <a:spLocks/>
          </p:cNvSpPr>
          <p:nvPr/>
        </p:nvSpPr>
        <p:spPr bwMode="auto">
          <a:xfrm>
            <a:off x="8229600" y="2060575"/>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15" name="Freeform 99"/>
          <p:cNvSpPr>
            <a:spLocks/>
          </p:cNvSpPr>
          <p:nvPr/>
        </p:nvSpPr>
        <p:spPr bwMode="auto">
          <a:xfrm>
            <a:off x="8458200" y="2136775"/>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16" name="Freeform 100"/>
          <p:cNvSpPr>
            <a:spLocks/>
          </p:cNvSpPr>
          <p:nvPr/>
        </p:nvSpPr>
        <p:spPr bwMode="auto">
          <a:xfrm>
            <a:off x="8534400" y="2060575"/>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17" name="Freeform 101"/>
          <p:cNvSpPr>
            <a:spLocks/>
          </p:cNvSpPr>
          <p:nvPr/>
        </p:nvSpPr>
        <p:spPr bwMode="auto">
          <a:xfrm>
            <a:off x="8763000" y="2670175"/>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18" name="Freeform 102"/>
          <p:cNvSpPr>
            <a:spLocks/>
          </p:cNvSpPr>
          <p:nvPr/>
        </p:nvSpPr>
        <p:spPr bwMode="auto">
          <a:xfrm>
            <a:off x="8839200" y="2593975"/>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19" name="Freeform 103"/>
          <p:cNvSpPr>
            <a:spLocks/>
          </p:cNvSpPr>
          <p:nvPr/>
        </p:nvSpPr>
        <p:spPr bwMode="auto">
          <a:xfrm>
            <a:off x="6324600" y="2670175"/>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20" name="Freeform 104"/>
          <p:cNvSpPr>
            <a:spLocks/>
          </p:cNvSpPr>
          <p:nvPr/>
        </p:nvSpPr>
        <p:spPr bwMode="auto">
          <a:xfrm>
            <a:off x="6400800" y="2593975"/>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21" name="Freeform 106"/>
          <p:cNvSpPr>
            <a:spLocks/>
          </p:cNvSpPr>
          <p:nvPr/>
        </p:nvSpPr>
        <p:spPr bwMode="auto">
          <a:xfrm>
            <a:off x="381000" y="4114800"/>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00F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22" name="Freeform 107"/>
          <p:cNvSpPr>
            <a:spLocks/>
          </p:cNvSpPr>
          <p:nvPr/>
        </p:nvSpPr>
        <p:spPr bwMode="auto">
          <a:xfrm>
            <a:off x="457200" y="4038600"/>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00F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23" name="Freeform 108"/>
          <p:cNvSpPr>
            <a:spLocks/>
          </p:cNvSpPr>
          <p:nvPr/>
        </p:nvSpPr>
        <p:spPr bwMode="auto">
          <a:xfrm>
            <a:off x="685800" y="4114800"/>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A898"/>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24" name="Freeform 109"/>
          <p:cNvSpPr>
            <a:spLocks/>
          </p:cNvSpPr>
          <p:nvPr/>
        </p:nvSpPr>
        <p:spPr bwMode="auto">
          <a:xfrm>
            <a:off x="762000" y="4038600"/>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A898"/>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25" name="Freeform 110"/>
          <p:cNvSpPr>
            <a:spLocks/>
          </p:cNvSpPr>
          <p:nvPr/>
        </p:nvSpPr>
        <p:spPr bwMode="auto">
          <a:xfrm>
            <a:off x="990600" y="4114800"/>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A898"/>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26" name="Freeform 111"/>
          <p:cNvSpPr>
            <a:spLocks/>
          </p:cNvSpPr>
          <p:nvPr/>
        </p:nvSpPr>
        <p:spPr bwMode="auto">
          <a:xfrm>
            <a:off x="1066800" y="4038600"/>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A898"/>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27" name="Freeform 112"/>
          <p:cNvSpPr>
            <a:spLocks/>
          </p:cNvSpPr>
          <p:nvPr/>
        </p:nvSpPr>
        <p:spPr bwMode="auto">
          <a:xfrm>
            <a:off x="1295400" y="4114800"/>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28" name="Freeform 113"/>
          <p:cNvSpPr>
            <a:spLocks/>
          </p:cNvSpPr>
          <p:nvPr/>
        </p:nvSpPr>
        <p:spPr bwMode="auto">
          <a:xfrm>
            <a:off x="1371600" y="4038600"/>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29" name="Freeform 114"/>
          <p:cNvSpPr>
            <a:spLocks/>
          </p:cNvSpPr>
          <p:nvPr/>
        </p:nvSpPr>
        <p:spPr bwMode="auto">
          <a:xfrm>
            <a:off x="1600200" y="4114800"/>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00F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30" name="Freeform 115"/>
          <p:cNvSpPr>
            <a:spLocks/>
          </p:cNvSpPr>
          <p:nvPr/>
        </p:nvSpPr>
        <p:spPr bwMode="auto">
          <a:xfrm>
            <a:off x="1676400" y="4038600"/>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00FF"/>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31" name="Freeform 116"/>
          <p:cNvSpPr>
            <a:spLocks/>
          </p:cNvSpPr>
          <p:nvPr/>
        </p:nvSpPr>
        <p:spPr bwMode="auto">
          <a:xfrm>
            <a:off x="1905000" y="4114800"/>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8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32" name="Freeform 117"/>
          <p:cNvSpPr>
            <a:spLocks/>
          </p:cNvSpPr>
          <p:nvPr/>
        </p:nvSpPr>
        <p:spPr bwMode="auto">
          <a:xfrm>
            <a:off x="1981200" y="4038600"/>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8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33" name="Freeform 118"/>
          <p:cNvSpPr>
            <a:spLocks/>
          </p:cNvSpPr>
          <p:nvPr/>
        </p:nvSpPr>
        <p:spPr bwMode="auto">
          <a:xfrm>
            <a:off x="2209800" y="4114800"/>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34" name="Freeform 119"/>
          <p:cNvSpPr>
            <a:spLocks/>
          </p:cNvSpPr>
          <p:nvPr/>
        </p:nvSpPr>
        <p:spPr bwMode="auto">
          <a:xfrm>
            <a:off x="2286000" y="4038600"/>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35" name="Freeform 120"/>
          <p:cNvSpPr>
            <a:spLocks/>
          </p:cNvSpPr>
          <p:nvPr/>
        </p:nvSpPr>
        <p:spPr bwMode="auto">
          <a:xfrm>
            <a:off x="2514600" y="4114800"/>
            <a:ext cx="228600" cy="381000"/>
          </a:xfrm>
          <a:custGeom>
            <a:avLst/>
            <a:gdLst>
              <a:gd name="T0" fmla="*/ 2147483646 w 230"/>
              <a:gd name="T1" fmla="*/ 2147483646 h 447"/>
              <a:gd name="T2" fmla="*/ 2147483646 w 230"/>
              <a:gd name="T3" fmla="*/ 2147483646 h 447"/>
              <a:gd name="T4" fmla="*/ 2147483646 w 230"/>
              <a:gd name="T5" fmla="*/ 2147483646 h 447"/>
              <a:gd name="T6" fmla="*/ 2147483646 w 230"/>
              <a:gd name="T7" fmla="*/ 2147483646 h 447"/>
              <a:gd name="T8" fmla="*/ 2147483646 w 230"/>
              <a:gd name="T9" fmla="*/ 2147483646 h 447"/>
              <a:gd name="T10" fmla="*/ 2147483646 w 230"/>
              <a:gd name="T11" fmla="*/ 2147483646 h 447"/>
              <a:gd name="T12" fmla="*/ 2147483646 w 230"/>
              <a:gd name="T13" fmla="*/ 2147483646 h 447"/>
              <a:gd name="T14" fmla="*/ 2147483646 w 230"/>
              <a:gd name="T15" fmla="*/ 2147483646 h 447"/>
              <a:gd name="T16" fmla="*/ 2147483646 w 230"/>
              <a:gd name="T17" fmla="*/ 2147483646 h 447"/>
              <a:gd name="T18" fmla="*/ 2147483646 w 230"/>
              <a:gd name="T19" fmla="*/ 2147483646 h 447"/>
              <a:gd name="T20" fmla="*/ 2147483646 w 230"/>
              <a:gd name="T21" fmla="*/ 2147483646 h 447"/>
              <a:gd name="T22" fmla="*/ 2147483646 w 230"/>
              <a:gd name="T23" fmla="*/ 2147483646 h 447"/>
              <a:gd name="T24" fmla="*/ 2147483646 w 230"/>
              <a:gd name="T25" fmla="*/ 2147483646 h 447"/>
              <a:gd name="T26" fmla="*/ 2147483646 w 230"/>
              <a:gd name="T27" fmla="*/ 2147483646 h 447"/>
              <a:gd name="T28" fmla="*/ 2147483646 w 230"/>
              <a:gd name="T29" fmla="*/ 2147483646 h 447"/>
              <a:gd name="T30" fmla="*/ 2147483646 w 230"/>
              <a:gd name="T31" fmla="*/ 2147483646 h 447"/>
              <a:gd name="T32" fmla="*/ 2147483646 w 230"/>
              <a:gd name="T33" fmla="*/ 2147483646 h 447"/>
              <a:gd name="T34" fmla="*/ 2147483646 w 230"/>
              <a:gd name="T35" fmla="*/ 2147483646 h 447"/>
              <a:gd name="T36" fmla="*/ 2147483646 w 230"/>
              <a:gd name="T37" fmla="*/ 2147483646 h 447"/>
              <a:gd name="T38" fmla="*/ 2147483646 w 230"/>
              <a:gd name="T39" fmla="*/ 2147483646 h 447"/>
              <a:gd name="T40" fmla="*/ 2147483646 w 230"/>
              <a:gd name="T41" fmla="*/ 2147483646 h 447"/>
              <a:gd name="T42" fmla="*/ 2147483646 w 230"/>
              <a:gd name="T43" fmla="*/ 2147483646 h 447"/>
              <a:gd name="T44" fmla="*/ 2147483646 w 230"/>
              <a:gd name="T45" fmla="*/ 2147483646 h 447"/>
              <a:gd name="T46" fmla="*/ 2147483646 w 230"/>
              <a:gd name="T47" fmla="*/ 2147483646 h 447"/>
              <a:gd name="T48" fmla="*/ 2147483646 w 230"/>
              <a:gd name="T49" fmla="*/ 0 h 447"/>
              <a:gd name="T50" fmla="*/ 2147483646 w 230"/>
              <a:gd name="T51" fmla="*/ 0 h 447"/>
              <a:gd name="T52" fmla="*/ 2147483646 w 230"/>
              <a:gd name="T53" fmla="*/ 2147483646 h 447"/>
              <a:gd name="T54" fmla="*/ 2147483646 w 230"/>
              <a:gd name="T55" fmla="*/ 2147483646 h 447"/>
              <a:gd name="T56" fmla="*/ 0 w 230"/>
              <a:gd name="T57" fmla="*/ 2147483646 h 447"/>
              <a:gd name="T58" fmla="*/ 0 w 230"/>
              <a:gd name="T59" fmla="*/ 2147483646 h 447"/>
              <a:gd name="T60" fmla="*/ 2147483646 w 230"/>
              <a:gd name="T61" fmla="*/ 2147483646 h 447"/>
              <a:gd name="T62" fmla="*/ 2147483646 w 230"/>
              <a:gd name="T63" fmla="*/ 2147483646 h 447"/>
              <a:gd name="T64" fmla="*/ 2147483646 w 230"/>
              <a:gd name="T65" fmla="*/ 2147483646 h 447"/>
              <a:gd name="T66" fmla="*/ 2147483646 w 230"/>
              <a:gd name="T67" fmla="*/ 2147483646 h 447"/>
              <a:gd name="T68" fmla="*/ 2147483646 w 230"/>
              <a:gd name="T69" fmla="*/ 2147483646 h 447"/>
              <a:gd name="T70" fmla="*/ 2147483646 w 230"/>
              <a:gd name="T71" fmla="*/ 2147483646 h 447"/>
              <a:gd name="T72" fmla="*/ 2147483646 w 230"/>
              <a:gd name="T73" fmla="*/ 2147483646 h 447"/>
              <a:gd name="T74" fmla="*/ 2147483646 w 230"/>
              <a:gd name="T75" fmla="*/ 2147483646 h 447"/>
              <a:gd name="T76" fmla="*/ 2147483646 w 230"/>
              <a:gd name="T77" fmla="*/ 2147483646 h 447"/>
              <a:gd name="T78" fmla="*/ 2147483646 w 230"/>
              <a:gd name="T79" fmla="*/ 2147483646 h 447"/>
              <a:gd name="T80" fmla="*/ 2147483646 w 230"/>
              <a:gd name="T81" fmla="*/ 2147483646 h 447"/>
              <a:gd name="T82" fmla="*/ 2147483646 w 230"/>
              <a:gd name="T83" fmla="*/ 2147483646 h 447"/>
              <a:gd name="T84" fmla="*/ 2147483646 w 230"/>
              <a:gd name="T85" fmla="*/ 2147483646 h 447"/>
              <a:gd name="T86" fmla="*/ 2147483646 w 230"/>
              <a:gd name="T87" fmla="*/ 2147483646 h 447"/>
              <a:gd name="T88" fmla="*/ 2147483646 w 230"/>
              <a:gd name="T89" fmla="*/ 2147483646 h 447"/>
              <a:gd name="T90" fmla="*/ 2147483646 w 230"/>
              <a:gd name="T91" fmla="*/ 2147483646 h 447"/>
              <a:gd name="T92" fmla="*/ 2147483646 w 230"/>
              <a:gd name="T93" fmla="*/ 2147483646 h 447"/>
              <a:gd name="T94" fmla="*/ 2147483646 w 230"/>
              <a:gd name="T95" fmla="*/ 2147483646 h 447"/>
              <a:gd name="T96" fmla="*/ 2147483646 w 230"/>
              <a:gd name="T97" fmla="*/ 2147483646 h 447"/>
              <a:gd name="T98" fmla="*/ 2147483646 w 230"/>
              <a:gd name="T99" fmla="*/ 2147483646 h 447"/>
              <a:gd name="T100" fmla="*/ 2147483646 w 230"/>
              <a:gd name="T101" fmla="*/ 2147483646 h 447"/>
              <a:gd name="T102" fmla="*/ 2147483646 w 230"/>
              <a:gd name="T103" fmla="*/ 2147483646 h 447"/>
              <a:gd name="T104" fmla="*/ 2147483646 w 230"/>
              <a:gd name="T105" fmla="*/ 2147483646 h 447"/>
              <a:gd name="T106" fmla="*/ 2147483646 w 230"/>
              <a:gd name="T107" fmla="*/ 2147483646 h 447"/>
              <a:gd name="T108" fmla="*/ 2147483646 w 230"/>
              <a:gd name="T109" fmla="*/ 2147483646 h 447"/>
              <a:gd name="T110" fmla="*/ 2147483646 w 230"/>
              <a:gd name="T111" fmla="*/ 2147483646 h 4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0"/>
              <a:gd name="T169" fmla="*/ 0 h 447"/>
              <a:gd name="T170" fmla="*/ 230 w 230"/>
              <a:gd name="T171" fmla="*/ 447 h 4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0" h="447">
                <a:moveTo>
                  <a:pt x="127" y="418"/>
                </a:moveTo>
                <a:lnTo>
                  <a:pt x="130" y="430"/>
                </a:lnTo>
                <a:lnTo>
                  <a:pt x="139" y="442"/>
                </a:lnTo>
                <a:lnTo>
                  <a:pt x="153" y="446"/>
                </a:lnTo>
                <a:lnTo>
                  <a:pt x="158" y="446"/>
                </a:lnTo>
                <a:lnTo>
                  <a:pt x="171" y="442"/>
                </a:lnTo>
                <a:lnTo>
                  <a:pt x="181" y="430"/>
                </a:lnTo>
                <a:lnTo>
                  <a:pt x="184" y="418"/>
                </a:lnTo>
                <a:lnTo>
                  <a:pt x="184" y="210"/>
                </a:lnTo>
                <a:lnTo>
                  <a:pt x="184" y="47"/>
                </a:lnTo>
                <a:lnTo>
                  <a:pt x="186" y="42"/>
                </a:lnTo>
                <a:lnTo>
                  <a:pt x="189" y="40"/>
                </a:lnTo>
                <a:lnTo>
                  <a:pt x="193" y="42"/>
                </a:lnTo>
                <a:lnTo>
                  <a:pt x="195" y="47"/>
                </a:lnTo>
                <a:lnTo>
                  <a:pt x="195" y="198"/>
                </a:lnTo>
                <a:lnTo>
                  <a:pt x="197" y="206"/>
                </a:lnTo>
                <a:lnTo>
                  <a:pt x="203" y="213"/>
                </a:lnTo>
                <a:lnTo>
                  <a:pt x="212" y="215"/>
                </a:lnTo>
                <a:lnTo>
                  <a:pt x="221" y="213"/>
                </a:lnTo>
                <a:lnTo>
                  <a:pt x="227" y="206"/>
                </a:lnTo>
                <a:lnTo>
                  <a:pt x="229" y="198"/>
                </a:lnTo>
                <a:lnTo>
                  <a:pt x="229" y="20"/>
                </a:lnTo>
                <a:lnTo>
                  <a:pt x="227" y="10"/>
                </a:lnTo>
                <a:lnTo>
                  <a:pt x="221" y="2"/>
                </a:lnTo>
                <a:lnTo>
                  <a:pt x="212" y="0"/>
                </a:lnTo>
                <a:lnTo>
                  <a:pt x="17" y="0"/>
                </a:lnTo>
                <a:lnTo>
                  <a:pt x="8" y="2"/>
                </a:lnTo>
                <a:lnTo>
                  <a:pt x="2" y="10"/>
                </a:lnTo>
                <a:lnTo>
                  <a:pt x="0" y="20"/>
                </a:lnTo>
                <a:lnTo>
                  <a:pt x="0" y="198"/>
                </a:lnTo>
                <a:lnTo>
                  <a:pt x="2" y="206"/>
                </a:lnTo>
                <a:lnTo>
                  <a:pt x="8" y="213"/>
                </a:lnTo>
                <a:lnTo>
                  <a:pt x="17" y="215"/>
                </a:lnTo>
                <a:lnTo>
                  <a:pt x="26" y="213"/>
                </a:lnTo>
                <a:lnTo>
                  <a:pt x="32" y="206"/>
                </a:lnTo>
                <a:lnTo>
                  <a:pt x="34" y="198"/>
                </a:lnTo>
                <a:lnTo>
                  <a:pt x="34" y="47"/>
                </a:lnTo>
                <a:lnTo>
                  <a:pt x="36" y="42"/>
                </a:lnTo>
                <a:lnTo>
                  <a:pt x="42" y="40"/>
                </a:lnTo>
                <a:lnTo>
                  <a:pt x="44" y="42"/>
                </a:lnTo>
                <a:lnTo>
                  <a:pt x="46" y="47"/>
                </a:lnTo>
                <a:lnTo>
                  <a:pt x="46" y="210"/>
                </a:lnTo>
                <a:lnTo>
                  <a:pt x="46" y="418"/>
                </a:lnTo>
                <a:lnTo>
                  <a:pt x="48" y="430"/>
                </a:lnTo>
                <a:lnTo>
                  <a:pt x="58" y="442"/>
                </a:lnTo>
                <a:lnTo>
                  <a:pt x="71" y="446"/>
                </a:lnTo>
                <a:lnTo>
                  <a:pt x="78" y="446"/>
                </a:lnTo>
                <a:lnTo>
                  <a:pt x="91" y="442"/>
                </a:lnTo>
                <a:lnTo>
                  <a:pt x="100" y="430"/>
                </a:lnTo>
                <a:lnTo>
                  <a:pt x="104" y="418"/>
                </a:lnTo>
                <a:lnTo>
                  <a:pt x="104" y="221"/>
                </a:lnTo>
                <a:lnTo>
                  <a:pt x="106" y="213"/>
                </a:lnTo>
                <a:lnTo>
                  <a:pt x="115" y="210"/>
                </a:lnTo>
                <a:lnTo>
                  <a:pt x="123" y="213"/>
                </a:lnTo>
                <a:lnTo>
                  <a:pt x="127" y="221"/>
                </a:lnTo>
                <a:lnTo>
                  <a:pt x="127" y="418"/>
                </a:lnTo>
              </a:path>
            </a:pathLst>
          </a:custGeom>
          <a:solidFill>
            <a:srgbClr val="0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7736" name="Freeform 121"/>
          <p:cNvSpPr>
            <a:spLocks/>
          </p:cNvSpPr>
          <p:nvPr/>
        </p:nvSpPr>
        <p:spPr bwMode="auto">
          <a:xfrm>
            <a:off x="2590800" y="4038600"/>
            <a:ext cx="76200" cy="76200"/>
          </a:xfrm>
          <a:custGeom>
            <a:avLst/>
            <a:gdLst>
              <a:gd name="T0" fmla="*/ 0 w 98"/>
              <a:gd name="T1" fmla="*/ 2147483646 h 100"/>
              <a:gd name="T2" fmla="*/ 2147483646 w 98"/>
              <a:gd name="T3" fmla="*/ 2147483646 h 100"/>
              <a:gd name="T4" fmla="*/ 2147483646 w 98"/>
              <a:gd name="T5" fmla="*/ 2147483646 h 100"/>
              <a:gd name="T6" fmla="*/ 2147483646 w 98"/>
              <a:gd name="T7" fmla="*/ 2147483646 h 100"/>
              <a:gd name="T8" fmla="*/ 2147483646 w 98"/>
              <a:gd name="T9" fmla="*/ 0 h 100"/>
              <a:gd name="T10" fmla="*/ 2147483646 w 98"/>
              <a:gd name="T11" fmla="*/ 0 h 100"/>
              <a:gd name="T12" fmla="*/ 2147483646 w 98"/>
              <a:gd name="T13" fmla="*/ 2147483646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2147483646 w 98"/>
              <a:gd name="T23" fmla="*/ 2147483646 h 100"/>
              <a:gd name="T24" fmla="*/ 2147483646 w 98"/>
              <a:gd name="T25" fmla="*/ 2147483646 h 100"/>
              <a:gd name="T26" fmla="*/ 2147483646 w 98"/>
              <a:gd name="T27" fmla="*/ 2147483646 h 100"/>
              <a:gd name="T28" fmla="*/ 2147483646 w 98"/>
              <a:gd name="T29" fmla="*/ 2147483646 h 100"/>
              <a:gd name="T30" fmla="*/ 2147483646 w 98"/>
              <a:gd name="T31" fmla="*/ 2147483646 h 100"/>
              <a:gd name="T32" fmla="*/ 2147483646 w 98"/>
              <a:gd name="T33" fmla="*/ 2147483646 h 100"/>
              <a:gd name="T34" fmla="*/ 2147483646 w 98"/>
              <a:gd name="T35" fmla="*/ 2147483646 h 100"/>
              <a:gd name="T36" fmla="*/ 0 w 98"/>
              <a:gd name="T37" fmla="*/ 2147483646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8"/>
              <a:gd name="T58" fmla="*/ 0 h 100"/>
              <a:gd name="T59" fmla="*/ 98 w 98"/>
              <a:gd name="T60" fmla="*/ 100 h 1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8" h="100">
                <a:moveTo>
                  <a:pt x="0" y="49"/>
                </a:moveTo>
                <a:lnTo>
                  <a:pt x="4" y="31"/>
                </a:lnTo>
                <a:lnTo>
                  <a:pt x="12" y="18"/>
                </a:lnTo>
                <a:lnTo>
                  <a:pt x="25" y="6"/>
                </a:lnTo>
                <a:lnTo>
                  <a:pt x="41" y="0"/>
                </a:lnTo>
                <a:lnTo>
                  <a:pt x="56" y="0"/>
                </a:lnTo>
                <a:lnTo>
                  <a:pt x="72" y="6"/>
                </a:lnTo>
                <a:lnTo>
                  <a:pt x="87" y="18"/>
                </a:lnTo>
                <a:lnTo>
                  <a:pt x="93" y="31"/>
                </a:lnTo>
                <a:lnTo>
                  <a:pt x="97" y="49"/>
                </a:lnTo>
                <a:lnTo>
                  <a:pt x="93" y="68"/>
                </a:lnTo>
                <a:lnTo>
                  <a:pt x="87" y="83"/>
                </a:lnTo>
                <a:lnTo>
                  <a:pt x="72" y="93"/>
                </a:lnTo>
                <a:lnTo>
                  <a:pt x="56" y="99"/>
                </a:lnTo>
                <a:lnTo>
                  <a:pt x="41" y="99"/>
                </a:lnTo>
                <a:lnTo>
                  <a:pt x="25" y="93"/>
                </a:lnTo>
                <a:lnTo>
                  <a:pt x="12" y="83"/>
                </a:lnTo>
                <a:lnTo>
                  <a:pt x="4" y="68"/>
                </a:lnTo>
                <a:lnTo>
                  <a:pt x="0" y="49"/>
                </a:lnTo>
              </a:path>
            </a:pathLst>
          </a:custGeom>
          <a:solidFill>
            <a:srgbClr val="000080"/>
          </a:solidFill>
          <a:ln>
            <a:noFill/>
          </a:ln>
          <a:extLst>
            <a:ext uri="{91240B29-F687-4F45-9708-019B960494DF}">
              <a14:hiddenLine xmlns:a14="http://schemas.microsoft.com/office/drawing/2010/main" w="9525" cap="rnd">
                <a:solidFill>
                  <a:srgbClr val="000000"/>
                </a:solidFill>
                <a:round/>
                <a:headEnd type="none" w="sm" len="sm"/>
                <a:tailEnd type="none" w="sm" len="sm"/>
              </a14:hiddenLine>
            </a:ext>
          </a:extLst>
        </p:spPr>
        <p:txBody>
          <a:bodyPr/>
          <a:lstStyle/>
          <a:p>
            <a:endParaRPr lang="en-US"/>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2969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C32EE334-A1F4-4A40-AC65-7482CDDB938C}" type="slidenum">
              <a:rPr lang="en-US" altLang="en-US" sz="1000" smtClean="0"/>
              <a:pPr>
                <a:spcBef>
                  <a:spcPct val="0"/>
                </a:spcBef>
                <a:buClrTx/>
                <a:buSzTx/>
                <a:buFontTx/>
                <a:buNone/>
              </a:pPr>
              <a:t>13</a:t>
            </a:fld>
            <a:endParaRPr lang="en-US" altLang="en-US" sz="1000"/>
          </a:p>
        </p:txBody>
      </p:sp>
      <p:sp>
        <p:nvSpPr>
          <p:cNvPr id="29700" name="Line 21"/>
          <p:cNvSpPr>
            <a:spLocks noChangeShapeType="1"/>
          </p:cNvSpPr>
          <p:nvPr/>
        </p:nvSpPr>
        <p:spPr bwMode="auto">
          <a:xfrm flipH="1" flipV="1">
            <a:off x="2209800" y="4724400"/>
            <a:ext cx="0" cy="304800"/>
          </a:xfrm>
          <a:prstGeom prst="line">
            <a:avLst/>
          </a:prstGeom>
          <a:noFill/>
          <a:ln w="50800">
            <a:solidFill>
              <a:schemeClr val="hlink"/>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9701" name="Line 29"/>
          <p:cNvSpPr>
            <a:spLocks noChangeShapeType="1"/>
          </p:cNvSpPr>
          <p:nvPr/>
        </p:nvSpPr>
        <p:spPr bwMode="auto">
          <a:xfrm flipV="1">
            <a:off x="4876800" y="5181600"/>
            <a:ext cx="0" cy="533400"/>
          </a:xfrm>
          <a:prstGeom prst="line">
            <a:avLst/>
          </a:prstGeom>
          <a:noFill/>
          <a:ln w="50800">
            <a:solidFill>
              <a:schemeClr val="hlink"/>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9702" name="Text Box 2"/>
          <p:cNvSpPr txBox="1">
            <a:spLocks noChangeArrowheads="1"/>
          </p:cNvSpPr>
          <p:nvPr/>
        </p:nvSpPr>
        <p:spPr bwMode="auto">
          <a:xfrm>
            <a:off x="2590800" y="1600200"/>
            <a:ext cx="4343400" cy="519113"/>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n-US"/>
              <a:t>Sampling Distribution of x</a:t>
            </a:r>
          </a:p>
        </p:txBody>
      </p:sp>
      <p:sp>
        <p:nvSpPr>
          <p:cNvPr id="29703" name="Rectangle 3"/>
          <p:cNvSpPr>
            <a:spLocks noChangeArrowheads="1"/>
          </p:cNvSpPr>
          <p:nvPr/>
        </p:nvSpPr>
        <p:spPr bwMode="auto">
          <a:xfrm>
            <a:off x="4038600" y="4343400"/>
            <a:ext cx="1524000" cy="754063"/>
          </a:xfrm>
          <a:prstGeom prst="rect">
            <a:avLst/>
          </a:prstGeom>
          <a:solidFill>
            <a:srgbClr val="C9C9F1"/>
          </a:solidFill>
          <a:ln w="9525">
            <a:solidFill>
              <a:schemeClr val="tx1"/>
            </a:solidFill>
            <a:miter lim="800000"/>
            <a:headEnd/>
            <a:tailEnd/>
          </a:ln>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0"/>
              </a:spcBef>
              <a:buClrTx/>
              <a:buSzTx/>
              <a:buFontTx/>
              <a:buNone/>
            </a:pPr>
            <a:r>
              <a:rPr lang="en-US" altLang="en-US" sz="2500" b="1"/>
              <a:t> </a:t>
            </a:r>
            <a:r>
              <a:rPr lang="el-GR" altLang="en-US" sz="2000" b="1">
                <a:cs typeface="Arial" panose="020B0604020202020204" pitchFamily="34" charset="0"/>
                <a:sym typeface="Symbol" panose="05050102010706020507" pitchFamily="18" charset="2"/>
              </a:rPr>
              <a:t>μ</a:t>
            </a:r>
            <a:r>
              <a:rPr lang="en-US" altLang="en-US" sz="2000" b="1">
                <a:sym typeface="Symbol" panose="05050102010706020507" pitchFamily="18" charset="2"/>
              </a:rPr>
              <a:t> </a:t>
            </a:r>
            <a:r>
              <a:rPr lang="en-US" altLang="en-US" sz="2000" b="1"/>
              <a:t>= 50</a:t>
            </a:r>
          </a:p>
          <a:p>
            <a:pPr algn="ctr">
              <a:spcBef>
                <a:spcPct val="0"/>
              </a:spcBef>
              <a:buClrTx/>
              <a:buSzTx/>
              <a:buFontTx/>
              <a:buNone/>
            </a:pPr>
            <a:r>
              <a:rPr lang="en-US" altLang="en-US" sz="1800" b="1"/>
              <a:t>If</a:t>
            </a:r>
            <a:r>
              <a:rPr lang="en-US" altLang="en-US" sz="1800" b="1" i="1"/>
              <a:t> H</a:t>
            </a:r>
            <a:r>
              <a:rPr lang="en-US" altLang="en-US" sz="1800" b="1" baseline="-25000"/>
              <a:t>0</a:t>
            </a:r>
            <a:r>
              <a:rPr lang="en-US" altLang="en-US" sz="1800" b="1"/>
              <a:t> is true</a:t>
            </a:r>
            <a:endParaRPr lang="en-US" altLang="en-US" sz="2000" b="1"/>
          </a:p>
        </p:txBody>
      </p:sp>
      <p:sp>
        <p:nvSpPr>
          <p:cNvPr id="29704" name="Rectangle 4"/>
          <p:cNvSpPr>
            <a:spLocks noChangeArrowheads="1"/>
          </p:cNvSpPr>
          <p:nvPr/>
        </p:nvSpPr>
        <p:spPr bwMode="auto">
          <a:xfrm>
            <a:off x="152400" y="4953000"/>
            <a:ext cx="2590800" cy="1558925"/>
          </a:xfrm>
          <a:prstGeom prst="rect">
            <a:avLst/>
          </a:prstGeom>
          <a:solidFill>
            <a:srgbClr val="E1FFFF"/>
          </a:solidFill>
          <a:ln w="9525">
            <a:solidFill>
              <a:schemeClr val="tx1"/>
            </a:solidFill>
            <a:miter lim="800000"/>
            <a:headEnd/>
            <a:tailEnd/>
          </a:ln>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2400"/>
              <a:t>If it is unlikely that we would get a sample mean of this value ...</a:t>
            </a:r>
          </a:p>
        </p:txBody>
      </p:sp>
      <p:sp>
        <p:nvSpPr>
          <p:cNvPr id="29705" name="Rectangle 5"/>
          <p:cNvSpPr>
            <a:spLocks noChangeArrowheads="1"/>
          </p:cNvSpPr>
          <p:nvPr/>
        </p:nvSpPr>
        <p:spPr bwMode="auto">
          <a:xfrm>
            <a:off x="6705600" y="4800600"/>
            <a:ext cx="2286000" cy="1558925"/>
          </a:xfrm>
          <a:prstGeom prst="rect">
            <a:avLst/>
          </a:prstGeom>
          <a:solidFill>
            <a:srgbClr val="E1FFFF"/>
          </a:solidFill>
          <a:ln w="9525">
            <a:solidFill>
              <a:schemeClr val="tx1"/>
            </a:solidFill>
            <a:miter lim="800000"/>
            <a:headEnd/>
            <a:tailEnd/>
          </a:ln>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2400"/>
              <a:t>... then we reject the null hypothesis that </a:t>
            </a:r>
            <a:r>
              <a:rPr lang="el-GR" altLang="en-US" sz="2400">
                <a:cs typeface="Arial" panose="020B0604020202020204" pitchFamily="34" charset="0"/>
                <a:sym typeface="Symbol" panose="05050102010706020507" pitchFamily="18" charset="2"/>
              </a:rPr>
              <a:t>μ</a:t>
            </a:r>
            <a:r>
              <a:rPr lang="en-US" altLang="en-US" sz="2400"/>
              <a:t> = 50.</a:t>
            </a:r>
          </a:p>
        </p:txBody>
      </p:sp>
      <p:sp>
        <p:nvSpPr>
          <p:cNvPr id="29706" name="Rectangle 6"/>
          <p:cNvSpPr>
            <a:spLocks noGrp="1" noChangeArrowheads="1"/>
          </p:cNvSpPr>
          <p:nvPr>
            <p:ph type="title"/>
          </p:nvPr>
        </p:nvSpPr>
        <p:spPr/>
        <p:txBody>
          <a:bodyPr/>
          <a:lstStyle/>
          <a:p>
            <a:pPr eaLnBrk="1" hangingPunct="1"/>
            <a:r>
              <a:rPr lang="en-US" altLang="en-US"/>
              <a:t>Reason for Rejecting H</a:t>
            </a:r>
            <a:r>
              <a:rPr lang="en-US" altLang="en-US" baseline="-25000"/>
              <a:t>0</a:t>
            </a:r>
          </a:p>
        </p:txBody>
      </p:sp>
      <p:sp>
        <p:nvSpPr>
          <p:cNvPr id="29707" name="Freeform 7"/>
          <p:cNvSpPr>
            <a:spLocks/>
          </p:cNvSpPr>
          <p:nvPr/>
        </p:nvSpPr>
        <p:spPr bwMode="auto">
          <a:xfrm>
            <a:off x="4724400" y="2362200"/>
            <a:ext cx="2667000" cy="1763713"/>
          </a:xfrm>
          <a:custGeom>
            <a:avLst/>
            <a:gdLst>
              <a:gd name="T0" fmla="*/ 2147483646 w 2002"/>
              <a:gd name="T1" fmla="*/ 2147483646 h 1927"/>
              <a:gd name="T2" fmla="*/ 2147483646 w 2002"/>
              <a:gd name="T3" fmla="*/ 2147483646 h 1927"/>
              <a:gd name="T4" fmla="*/ 2147483646 w 2002"/>
              <a:gd name="T5" fmla="*/ 2147483646 h 1927"/>
              <a:gd name="T6" fmla="*/ 2147483646 w 2002"/>
              <a:gd name="T7" fmla="*/ 2147483646 h 1927"/>
              <a:gd name="T8" fmla="*/ 2147483646 w 2002"/>
              <a:gd name="T9" fmla="*/ 2147483646 h 1927"/>
              <a:gd name="T10" fmla="*/ 2147483646 w 2002"/>
              <a:gd name="T11" fmla="*/ 2147483646 h 1927"/>
              <a:gd name="T12" fmla="*/ 2147483646 w 2002"/>
              <a:gd name="T13" fmla="*/ 2147483646 h 1927"/>
              <a:gd name="T14" fmla="*/ 2147483646 w 2002"/>
              <a:gd name="T15" fmla="*/ 2147483646 h 1927"/>
              <a:gd name="T16" fmla="*/ 2147483646 w 2002"/>
              <a:gd name="T17" fmla="*/ 2147483646 h 1927"/>
              <a:gd name="T18" fmla="*/ 2147483646 w 2002"/>
              <a:gd name="T19" fmla="*/ 2147483646 h 1927"/>
              <a:gd name="T20" fmla="*/ 2147483646 w 2002"/>
              <a:gd name="T21" fmla="*/ 2147483646 h 1927"/>
              <a:gd name="T22" fmla="*/ 2147483646 w 2002"/>
              <a:gd name="T23" fmla="*/ 2147483646 h 1927"/>
              <a:gd name="T24" fmla="*/ 2147483646 w 2002"/>
              <a:gd name="T25" fmla="*/ 2147483646 h 1927"/>
              <a:gd name="T26" fmla="*/ 2147483646 w 2002"/>
              <a:gd name="T27" fmla="*/ 2147483646 h 1927"/>
              <a:gd name="T28" fmla="*/ 2147483646 w 2002"/>
              <a:gd name="T29" fmla="*/ 2147483646 h 1927"/>
              <a:gd name="T30" fmla="*/ 0 w 2002"/>
              <a:gd name="T31" fmla="*/ 0 h 19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02"/>
              <a:gd name="T49" fmla="*/ 0 h 1927"/>
              <a:gd name="T50" fmla="*/ 2002 w 2002"/>
              <a:gd name="T51" fmla="*/ 1927 h 19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02" h="1927">
                <a:moveTo>
                  <a:pt x="2001" y="1926"/>
                </a:moveTo>
                <a:lnTo>
                  <a:pt x="1790" y="1902"/>
                </a:lnTo>
                <a:lnTo>
                  <a:pt x="1686" y="1881"/>
                </a:lnTo>
                <a:lnTo>
                  <a:pt x="1579" y="1849"/>
                </a:lnTo>
                <a:lnTo>
                  <a:pt x="1475" y="1806"/>
                </a:lnTo>
                <a:lnTo>
                  <a:pt x="1369" y="1747"/>
                </a:lnTo>
                <a:lnTo>
                  <a:pt x="1265" y="1667"/>
                </a:lnTo>
                <a:lnTo>
                  <a:pt x="1054" y="1443"/>
                </a:lnTo>
                <a:lnTo>
                  <a:pt x="843" y="1128"/>
                </a:lnTo>
                <a:lnTo>
                  <a:pt x="632" y="752"/>
                </a:lnTo>
                <a:lnTo>
                  <a:pt x="528" y="560"/>
                </a:lnTo>
                <a:lnTo>
                  <a:pt x="422" y="379"/>
                </a:lnTo>
                <a:lnTo>
                  <a:pt x="318" y="224"/>
                </a:lnTo>
                <a:lnTo>
                  <a:pt x="211" y="104"/>
                </a:lnTo>
                <a:lnTo>
                  <a:pt x="107" y="27"/>
                </a:lnTo>
                <a:lnTo>
                  <a:pt x="0" y="0"/>
                </a:lnTo>
              </a:path>
            </a:pathLst>
          </a:custGeom>
          <a:noFill/>
          <a:ln w="508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08" name="Freeform 8"/>
          <p:cNvSpPr>
            <a:spLocks/>
          </p:cNvSpPr>
          <p:nvPr/>
        </p:nvSpPr>
        <p:spPr bwMode="auto">
          <a:xfrm>
            <a:off x="1981200" y="2362200"/>
            <a:ext cx="2719388" cy="1763713"/>
          </a:xfrm>
          <a:custGeom>
            <a:avLst/>
            <a:gdLst>
              <a:gd name="T0" fmla="*/ 0 w 2001"/>
              <a:gd name="T1" fmla="*/ 2147483646 h 1927"/>
              <a:gd name="T2" fmla="*/ 2147483646 w 2001"/>
              <a:gd name="T3" fmla="*/ 2147483646 h 1927"/>
              <a:gd name="T4" fmla="*/ 2147483646 w 2001"/>
              <a:gd name="T5" fmla="*/ 2147483646 h 1927"/>
              <a:gd name="T6" fmla="*/ 2147483646 w 2001"/>
              <a:gd name="T7" fmla="*/ 2147483646 h 1927"/>
              <a:gd name="T8" fmla="*/ 2147483646 w 2001"/>
              <a:gd name="T9" fmla="*/ 2147483646 h 1927"/>
              <a:gd name="T10" fmla="*/ 2147483646 w 2001"/>
              <a:gd name="T11" fmla="*/ 2147483646 h 1927"/>
              <a:gd name="T12" fmla="*/ 2147483646 w 2001"/>
              <a:gd name="T13" fmla="*/ 2147483646 h 1927"/>
              <a:gd name="T14" fmla="*/ 2147483646 w 2001"/>
              <a:gd name="T15" fmla="*/ 2147483646 h 1927"/>
              <a:gd name="T16" fmla="*/ 2147483646 w 2001"/>
              <a:gd name="T17" fmla="*/ 2147483646 h 1927"/>
              <a:gd name="T18" fmla="*/ 2147483646 w 2001"/>
              <a:gd name="T19" fmla="*/ 2147483646 h 1927"/>
              <a:gd name="T20" fmla="*/ 2147483646 w 2001"/>
              <a:gd name="T21" fmla="*/ 2147483646 h 1927"/>
              <a:gd name="T22" fmla="*/ 2147483646 w 2001"/>
              <a:gd name="T23" fmla="*/ 2147483646 h 1927"/>
              <a:gd name="T24" fmla="*/ 2147483646 w 2001"/>
              <a:gd name="T25" fmla="*/ 2147483646 h 1927"/>
              <a:gd name="T26" fmla="*/ 2147483646 w 2001"/>
              <a:gd name="T27" fmla="*/ 2147483646 h 1927"/>
              <a:gd name="T28" fmla="*/ 2147483646 w 2001"/>
              <a:gd name="T29" fmla="*/ 2147483646 h 1927"/>
              <a:gd name="T30" fmla="*/ 2147483646 w 2001"/>
              <a:gd name="T31" fmla="*/ 0 h 19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01"/>
              <a:gd name="T49" fmla="*/ 0 h 1927"/>
              <a:gd name="T50" fmla="*/ 2001 w 2001"/>
              <a:gd name="T51" fmla="*/ 1927 h 19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01" h="1927">
                <a:moveTo>
                  <a:pt x="0" y="1926"/>
                </a:moveTo>
                <a:lnTo>
                  <a:pt x="211" y="1902"/>
                </a:lnTo>
                <a:lnTo>
                  <a:pt x="317" y="1881"/>
                </a:lnTo>
                <a:lnTo>
                  <a:pt x="421" y="1849"/>
                </a:lnTo>
                <a:lnTo>
                  <a:pt x="525" y="1806"/>
                </a:lnTo>
                <a:lnTo>
                  <a:pt x="632" y="1747"/>
                </a:lnTo>
                <a:lnTo>
                  <a:pt x="736" y="1667"/>
                </a:lnTo>
                <a:lnTo>
                  <a:pt x="950" y="1443"/>
                </a:lnTo>
                <a:lnTo>
                  <a:pt x="1158" y="1128"/>
                </a:lnTo>
                <a:lnTo>
                  <a:pt x="1368" y="752"/>
                </a:lnTo>
                <a:lnTo>
                  <a:pt x="1475" y="560"/>
                </a:lnTo>
                <a:lnTo>
                  <a:pt x="1579" y="379"/>
                </a:lnTo>
                <a:lnTo>
                  <a:pt x="1686" y="224"/>
                </a:lnTo>
                <a:lnTo>
                  <a:pt x="1790" y="104"/>
                </a:lnTo>
                <a:lnTo>
                  <a:pt x="1896" y="27"/>
                </a:lnTo>
                <a:lnTo>
                  <a:pt x="2000" y="0"/>
                </a:lnTo>
              </a:path>
            </a:pathLst>
          </a:custGeom>
          <a:noFill/>
          <a:ln w="508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09" name="Freeform 9"/>
          <p:cNvSpPr>
            <a:spLocks/>
          </p:cNvSpPr>
          <p:nvPr/>
        </p:nvSpPr>
        <p:spPr bwMode="auto">
          <a:xfrm>
            <a:off x="1752600" y="4267200"/>
            <a:ext cx="5943600" cy="3175"/>
          </a:xfrm>
          <a:custGeom>
            <a:avLst/>
            <a:gdLst>
              <a:gd name="T0" fmla="*/ 2147483646 w 3744"/>
              <a:gd name="T1" fmla="*/ 2147483646 h 2"/>
              <a:gd name="T2" fmla="*/ 0 w 3744"/>
              <a:gd name="T3" fmla="*/ 0 h 2"/>
              <a:gd name="T4" fmla="*/ 2147483646 w 3744"/>
              <a:gd name="T5" fmla="*/ 0 h 2"/>
              <a:gd name="T6" fmla="*/ 0 60000 65536"/>
              <a:gd name="T7" fmla="*/ 0 60000 65536"/>
              <a:gd name="T8" fmla="*/ 0 60000 65536"/>
              <a:gd name="T9" fmla="*/ 0 w 3744"/>
              <a:gd name="T10" fmla="*/ 0 h 2"/>
              <a:gd name="T11" fmla="*/ 3744 w 3744"/>
              <a:gd name="T12" fmla="*/ 2 h 2"/>
            </a:gdLst>
            <a:ahLst/>
            <a:cxnLst>
              <a:cxn ang="T6">
                <a:pos x="T0" y="T1"/>
              </a:cxn>
              <a:cxn ang="T7">
                <a:pos x="T2" y="T3"/>
              </a:cxn>
              <a:cxn ang="T8">
                <a:pos x="T4" y="T5"/>
              </a:cxn>
            </a:cxnLst>
            <a:rect l="T9" t="T10" r="T11" b="T12"/>
            <a:pathLst>
              <a:path w="3744" h="2">
                <a:moveTo>
                  <a:pt x="6" y="2"/>
                </a:moveTo>
                <a:lnTo>
                  <a:pt x="0" y="0"/>
                </a:lnTo>
                <a:lnTo>
                  <a:pt x="3744" y="0"/>
                </a:lnTo>
              </a:path>
            </a:pathLst>
          </a:custGeom>
          <a:noFill/>
          <a:ln w="508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10" name="Rectangle 23"/>
          <p:cNvSpPr>
            <a:spLocks noChangeArrowheads="1"/>
          </p:cNvSpPr>
          <p:nvPr/>
        </p:nvSpPr>
        <p:spPr bwMode="auto">
          <a:xfrm>
            <a:off x="1981200" y="4343400"/>
            <a:ext cx="533400" cy="403225"/>
          </a:xfrm>
          <a:prstGeom prst="rect">
            <a:avLst/>
          </a:prstGeom>
          <a:solidFill>
            <a:srgbClr val="E1FFFF"/>
          </a:solidFill>
          <a:ln w="9525">
            <a:solidFill>
              <a:schemeClr val="tx1"/>
            </a:solidFill>
            <a:miter lim="800000"/>
            <a:headEnd/>
            <a:tailEnd/>
          </a:ln>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2000" b="1"/>
              <a:t>20</a:t>
            </a:r>
          </a:p>
        </p:txBody>
      </p:sp>
      <p:sp>
        <p:nvSpPr>
          <p:cNvPr id="29711" name="Rectangle 26"/>
          <p:cNvSpPr>
            <a:spLocks noChangeArrowheads="1"/>
          </p:cNvSpPr>
          <p:nvPr/>
        </p:nvSpPr>
        <p:spPr bwMode="auto">
          <a:xfrm>
            <a:off x="3124200" y="5562600"/>
            <a:ext cx="3352800" cy="828675"/>
          </a:xfrm>
          <a:prstGeom prst="rect">
            <a:avLst/>
          </a:prstGeom>
          <a:solidFill>
            <a:srgbClr val="E1FFFF"/>
          </a:solidFill>
          <a:ln w="9525">
            <a:solidFill>
              <a:schemeClr val="tx1"/>
            </a:solidFill>
            <a:miter lim="800000"/>
            <a:headEnd/>
            <a:tailEnd/>
          </a:ln>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2400"/>
              <a:t>... if in fact this were</a:t>
            </a:r>
            <a:br>
              <a:rPr lang="en-US" altLang="en-US" sz="2400"/>
            </a:br>
            <a:r>
              <a:rPr lang="en-US" altLang="en-US" sz="2400"/>
              <a:t> the population mean…</a:t>
            </a:r>
          </a:p>
        </p:txBody>
      </p:sp>
      <p:sp>
        <p:nvSpPr>
          <p:cNvPr id="29712" name="Line 27"/>
          <p:cNvSpPr>
            <a:spLocks noChangeShapeType="1"/>
          </p:cNvSpPr>
          <p:nvPr/>
        </p:nvSpPr>
        <p:spPr bwMode="auto">
          <a:xfrm>
            <a:off x="5562600" y="1524000"/>
            <a:ext cx="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9713" name="Line 30"/>
          <p:cNvSpPr>
            <a:spLocks noChangeShapeType="1"/>
          </p:cNvSpPr>
          <p:nvPr/>
        </p:nvSpPr>
        <p:spPr bwMode="auto">
          <a:xfrm>
            <a:off x="4724400" y="2362200"/>
            <a:ext cx="0" cy="19050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9714" name="Line 31"/>
          <p:cNvSpPr>
            <a:spLocks noChangeShapeType="1"/>
          </p:cNvSpPr>
          <p:nvPr/>
        </p:nvSpPr>
        <p:spPr bwMode="auto">
          <a:xfrm flipV="1">
            <a:off x="6553200" y="1752600"/>
            <a:ext cx="152400" cy="0"/>
          </a:xfrm>
          <a:prstGeom prst="line">
            <a:avLst/>
          </a:prstGeom>
          <a:noFill/>
          <a:ln w="190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9715" name="Rectangle 32"/>
          <p:cNvSpPr>
            <a:spLocks noChangeArrowheads="1"/>
          </p:cNvSpPr>
          <p:nvPr/>
        </p:nvSpPr>
        <p:spPr bwMode="auto">
          <a:xfrm>
            <a:off x="7696200" y="4114800"/>
            <a:ext cx="5334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2000" b="1"/>
              <a:t>x</a:t>
            </a:r>
          </a:p>
        </p:txBody>
      </p:sp>
      <p:sp>
        <p:nvSpPr>
          <p:cNvPr id="29716" name="Line 33"/>
          <p:cNvSpPr>
            <a:spLocks noChangeShapeType="1"/>
          </p:cNvSpPr>
          <p:nvPr/>
        </p:nvSpPr>
        <p:spPr bwMode="auto">
          <a:xfrm>
            <a:off x="7772400" y="4191000"/>
            <a:ext cx="152400" cy="0"/>
          </a:xfrm>
          <a:prstGeom prst="line">
            <a:avLst/>
          </a:prstGeom>
          <a:noFill/>
          <a:ln w="190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3072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BACF5BC4-C35B-48F5-8832-23D85471E1EF}" type="slidenum">
              <a:rPr lang="en-US" altLang="en-US" sz="1000" smtClean="0"/>
              <a:pPr>
                <a:spcBef>
                  <a:spcPct val="0"/>
                </a:spcBef>
                <a:buClrTx/>
                <a:buSzTx/>
                <a:buFontTx/>
                <a:buNone/>
              </a:pPr>
              <a:t>14</a:t>
            </a:fld>
            <a:endParaRPr lang="en-US" altLang="en-US" sz="1000"/>
          </a:p>
        </p:txBody>
      </p:sp>
      <p:sp>
        <p:nvSpPr>
          <p:cNvPr id="30724" name="Rectangle 7"/>
          <p:cNvSpPr>
            <a:spLocks noChangeArrowheads="1"/>
          </p:cNvSpPr>
          <p:nvPr/>
        </p:nvSpPr>
        <p:spPr bwMode="auto">
          <a:xfrm>
            <a:off x="1447800" y="3810000"/>
            <a:ext cx="5715000" cy="609600"/>
          </a:xfrm>
          <a:prstGeom prst="rect">
            <a:avLst/>
          </a:prstGeom>
          <a:solidFill>
            <a:srgbClr val="FFFFCC"/>
          </a:solidFill>
          <a:ln w="9525" algn="ctr">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30725" name="Rectangle 2"/>
          <p:cNvSpPr>
            <a:spLocks noGrp="1" noChangeArrowheads="1"/>
          </p:cNvSpPr>
          <p:nvPr>
            <p:ph type="title"/>
          </p:nvPr>
        </p:nvSpPr>
        <p:spPr/>
        <p:txBody>
          <a:bodyPr/>
          <a:lstStyle/>
          <a:p>
            <a:pPr eaLnBrk="1" hangingPunct="1"/>
            <a:r>
              <a:rPr lang="en-US" altLang="en-US"/>
              <a:t>Errors in Making Decisions</a:t>
            </a:r>
          </a:p>
        </p:txBody>
      </p:sp>
      <p:sp>
        <p:nvSpPr>
          <p:cNvPr id="30726" name="Rectangle 3"/>
          <p:cNvSpPr>
            <a:spLocks noGrp="1" noChangeArrowheads="1"/>
          </p:cNvSpPr>
          <p:nvPr>
            <p:ph type="body" idx="1"/>
          </p:nvPr>
        </p:nvSpPr>
        <p:spPr>
          <a:xfrm>
            <a:off x="1066800" y="1716088"/>
            <a:ext cx="7848600" cy="4532312"/>
          </a:xfrm>
        </p:spPr>
        <p:txBody>
          <a:bodyPr/>
          <a:lstStyle/>
          <a:p>
            <a:pPr eaLnBrk="1" hangingPunct="1"/>
            <a:r>
              <a:rPr lang="en-US" altLang="en-US" b="1"/>
              <a:t>Type I Error</a:t>
            </a:r>
            <a:r>
              <a:rPr lang="en-US" altLang="en-US"/>
              <a:t> </a:t>
            </a:r>
          </a:p>
          <a:p>
            <a:pPr lvl="1" eaLnBrk="1" hangingPunct="1"/>
            <a:r>
              <a:rPr lang="en-US" altLang="en-US" sz="2800"/>
              <a:t>Reject a true null hypothesis</a:t>
            </a:r>
          </a:p>
          <a:p>
            <a:pPr lvl="1" eaLnBrk="1" hangingPunct="1"/>
            <a:r>
              <a:rPr lang="en-US" altLang="en-US" sz="2800"/>
              <a:t>Considered a serious type of error</a:t>
            </a:r>
          </a:p>
          <a:p>
            <a:pPr lvl="1" eaLnBrk="1" hangingPunct="1">
              <a:buFont typeface="Wingdings" panose="05000000000000000000" pitchFamily="2" charset="2"/>
              <a:buNone/>
            </a:pPr>
            <a:endParaRPr lang="en-US" altLang="en-US" sz="2800"/>
          </a:p>
          <a:p>
            <a:pPr lvl="1" eaLnBrk="1" hangingPunct="1">
              <a:buFont typeface="Wingdings" panose="05000000000000000000" pitchFamily="2" charset="2"/>
              <a:buNone/>
            </a:pPr>
            <a:r>
              <a:rPr lang="en-US" altLang="en-US" sz="2800"/>
              <a:t>The probability of Type I Error is </a:t>
            </a:r>
            <a:r>
              <a:rPr lang="en-US" altLang="en-US" sz="3200" b="1">
                <a:sym typeface="Symbol" panose="05050102010706020507" pitchFamily="18" charset="2"/>
              </a:rPr>
              <a:t></a:t>
            </a:r>
          </a:p>
          <a:p>
            <a:pPr lvl="2" eaLnBrk="1" hangingPunct="1">
              <a:lnSpc>
                <a:spcPct val="140000"/>
              </a:lnSpc>
            </a:pPr>
            <a:r>
              <a:rPr lang="en-US" altLang="en-US" sz="2800"/>
              <a:t>Called </a:t>
            </a:r>
            <a:r>
              <a:rPr lang="en-US" altLang="en-US" sz="2800">
                <a:solidFill>
                  <a:schemeClr val="folHlink"/>
                </a:solidFill>
              </a:rPr>
              <a:t>level of significance</a:t>
            </a:r>
            <a:r>
              <a:rPr lang="en-US" altLang="en-US" sz="2800"/>
              <a:t> of the test</a:t>
            </a:r>
          </a:p>
          <a:p>
            <a:pPr lvl="2" eaLnBrk="1" hangingPunct="1"/>
            <a:r>
              <a:rPr lang="en-US" altLang="en-US" sz="2800"/>
              <a:t>Set by researcher in advance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a:t>Type I Example</a:t>
            </a:r>
          </a:p>
        </p:txBody>
      </p:sp>
      <p:sp>
        <p:nvSpPr>
          <p:cNvPr id="31747" name="Content Placeholder 2"/>
          <p:cNvSpPr>
            <a:spLocks noGrp="1"/>
          </p:cNvSpPr>
          <p:nvPr>
            <p:ph idx="1"/>
          </p:nvPr>
        </p:nvSpPr>
        <p:spPr>
          <a:xfrm>
            <a:off x="685800" y="1752600"/>
            <a:ext cx="8077200" cy="4114800"/>
          </a:xfrm>
        </p:spPr>
        <p:txBody>
          <a:bodyPr/>
          <a:lstStyle/>
          <a:p>
            <a:r>
              <a:rPr lang="en-US" altLang="en-US"/>
              <a:t>H</a:t>
            </a:r>
            <a:r>
              <a:rPr lang="en-US" altLang="en-US" baseline="-25000"/>
              <a:t>o</a:t>
            </a:r>
            <a:r>
              <a:rPr lang="en-US" altLang="en-US"/>
              <a:t>: Patient is free of disease</a:t>
            </a:r>
          </a:p>
          <a:p>
            <a:r>
              <a:rPr lang="en-US" altLang="en-US"/>
              <a:t>H</a:t>
            </a:r>
            <a:r>
              <a:rPr lang="en-US" altLang="en-US" baseline="-25000"/>
              <a:t>A</a:t>
            </a:r>
            <a:r>
              <a:rPr lang="en-US" altLang="en-US"/>
              <a:t>: Patient has disease</a:t>
            </a:r>
          </a:p>
          <a:p>
            <a:r>
              <a:rPr lang="en-US" altLang="en-US"/>
              <a:t>Run tests: receive false positive</a:t>
            </a:r>
          </a:p>
        </p:txBody>
      </p:sp>
      <p:sp>
        <p:nvSpPr>
          <p:cNvPr id="3174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Walden © 2014</a:t>
            </a:r>
          </a:p>
        </p:txBody>
      </p:sp>
      <p:sp>
        <p:nvSpPr>
          <p:cNvPr id="3174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410973D9-8E3B-4182-8B7E-3433D7FC6698}" type="slidenum">
              <a:rPr lang="en-US" altLang="en-US" sz="1000" smtClean="0"/>
              <a:pPr>
                <a:spcBef>
                  <a:spcPct val="0"/>
                </a:spcBef>
                <a:buClrTx/>
                <a:buSzTx/>
                <a:buFontTx/>
                <a:buNone/>
              </a:pPr>
              <a:t>15</a:t>
            </a:fld>
            <a:endParaRPr lang="en-US" altLang="en-US" sz="1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3277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78B9FF46-0123-4EC6-975B-2852C62AE118}" type="slidenum">
              <a:rPr lang="en-US" altLang="en-US" sz="1000" smtClean="0"/>
              <a:pPr>
                <a:spcBef>
                  <a:spcPct val="0"/>
                </a:spcBef>
                <a:buClrTx/>
                <a:buSzTx/>
                <a:buFontTx/>
                <a:buNone/>
              </a:pPr>
              <a:t>16</a:t>
            </a:fld>
            <a:endParaRPr lang="en-US" altLang="en-US" sz="1000"/>
          </a:p>
        </p:txBody>
      </p:sp>
      <p:sp>
        <p:nvSpPr>
          <p:cNvPr id="32772" name="Rectangle 8"/>
          <p:cNvSpPr>
            <a:spLocks noChangeArrowheads="1"/>
          </p:cNvSpPr>
          <p:nvPr/>
        </p:nvSpPr>
        <p:spPr bwMode="auto">
          <a:xfrm>
            <a:off x="1524000" y="3429000"/>
            <a:ext cx="5791200" cy="685800"/>
          </a:xfrm>
          <a:prstGeom prst="rect">
            <a:avLst/>
          </a:prstGeom>
          <a:solidFill>
            <a:srgbClr val="FFFFCC"/>
          </a:solidFill>
          <a:ln w="9525" algn="ctr">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32773" name="Rectangle 2"/>
          <p:cNvSpPr>
            <a:spLocks noGrp="1" noChangeArrowheads="1"/>
          </p:cNvSpPr>
          <p:nvPr>
            <p:ph type="title"/>
          </p:nvPr>
        </p:nvSpPr>
        <p:spPr/>
        <p:txBody>
          <a:bodyPr/>
          <a:lstStyle/>
          <a:p>
            <a:pPr eaLnBrk="1" hangingPunct="1"/>
            <a:r>
              <a:rPr lang="en-US" altLang="en-US"/>
              <a:t>Errors in Making Decisions</a:t>
            </a:r>
          </a:p>
        </p:txBody>
      </p:sp>
      <p:sp>
        <p:nvSpPr>
          <p:cNvPr id="32774" name="Rectangle 3"/>
          <p:cNvSpPr>
            <a:spLocks noGrp="1" noChangeArrowheads="1"/>
          </p:cNvSpPr>
          <p:nvPr>
            <p:ph type="body" idx="1"/>
          </p:nvPr>
        </p:nvSpPr>
        <p:spPr>
          <a:xfrm>
            <a:off x="1066800" y="1981200"/>
            <a:ext cx="7467600" cy="4191000"/>
          </a:xfrm>
        </p:spPr>
        <p:txBody>
          <a:bodyPr/>
          <a:lstStyle/>
          <a:p>
            <a:pPr eaLnBrk="1" hangingPunct="1"/>
            <a:r>
              <a:rPr lang="en-US" altLang="en-US" b="1"/>
              <a:t>Type II Error</a:t>
            </a:r>
          </a:p>
          <a:p>
            <a:pPr lvl="1" eaLnBrk="1" hangingPunct="1"/>
            <a:r>
              <a:rPr lang="en-US" altLang="en-US" sz="2800"/>
              <a:t>Fail to reject a false null hypothesis</a:t>
            </a:r>
          </a:p>
          <a:p>
            <a:pPr lvl="1" eaLnBrk="1" hangingPunct="1">
              <a:buFont typeface="Wingdings" panose="05000000000000000000" pitchFamily="2" charset="2"/>
              <a:buNone/>
            </a:pPr>
            <a:endParaRPr lang="en-US" altLang="en-US" sz="2800"/>
          </a:p>
          <a:p>
            <a:pPr lvl="1" eaLnBrk="1" hangingPunct="1">
              <a:buFont typeface="Wingdings" panose="05000000000000000000" pitchFamily="2" charset="2"/>
              <a:buNone/>
            </a:pPr>
            <a:r>
              <a:rPr lang="en-US" altLang="en-US" sz="2800"/>
              <a:t>The probability of Type II Error is  </a:t>
            </a:r>
            <a:r>
              <a:rPr lang="el-GR" altLang="en-US" sz="2800">
                <a:cs typeface="Arial" panose="020B0604020202020204" pitchFamily="34" charset="0"/>
              </a:rPr>
              <a:t>β</a:t>
            </a:r>
            <a:endParaRPr lang="en-US" altLang="en-US" sz="2800">
              <a:cs typeface="Arial" panose="020B0604020202020204" pitchFamily="34" charset="0"/>
            </a:endParaRPr>
          </a:p>
          <a:p>
            <a:pPr lvl="1" eaLnBrk="1" hangingPunct="1">
              <a:buFont typeface="Wingdings" panose="05000000000000000000" pitchFamily="2" charset="2"/>
              <a:buNone/>
            </a:pPr>
            <a:endParaRPr lang="en-US" altLang="en-US" sz="2800">
              <a:cs typeface="Arial" panose="020B0604020202020204" pitchFamily="34" charset="0"/>
            </a:endParaRPr>
          </a:p>
          <a:p>
            <a:pPr lvl="1" eaLnBrk="1" hangingPunct="1"/>
            <a:r>
              <a:rPr lang="el-GR" altLang="en-US" sz="2800">
                <a:cs typeface="Arial" panose="020B0604020202020204" pitchFamily="34" charset="0"/>
              </a:rPr>
              <a:t>β</a:t>
            </a:r>
            <a:r>
              <a:rPr lang="en-US" altLang="en-US" sz="2800">
                <a:cs typeface="Arial" panose="020B0604020202020204" pitchFamily="34" charset="0"/>
              </a:rPr>
              <a:t> is a calculated value</a:t>
            </a:r>
            <a:endParaRPr lang="el-GR" altLang="en-US" sz="2800">
              <a:cs typeface="Arial" panose="020B0604020202020204" pitchFamily="34" charset="0"/>
            </a:endParaRPr>
          </a:p>
        </p:txBody>
      </p:sp>
      <p:sp>
        <p:nvSpPr>
          <p:cNvPr id="32775" name="Text Box 7"/>
          <p:cNvSpPr txBox="1">
            <a:spLocks noChangeArrowheads="1"/>
          </p:cNvSpPr>
          <p:nvPr/>
        </p:nvSpPr>
        <p:spPr bwMode="auto">
          <a:xfrm>
            <a:off x="7543800" y="1219200"/>
            <a:ext cx="14747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i="1">
                <a:solidFill>
                  <a:schemeClr val="tx2"/>
                </a:solidFill>
              </a:rPr>
              <a:t>(continued)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a:t>Type II Example</a:t>
            </a:r>
          </a:p>
        </p:txBody>
      </p:sp>
      <p:sp>
        <p:nvSpPr>
          <p:cNvPr id="33795" name="Content Placeholder 2"/>
          <p:cNvSpPr>
            <a:spLocks noGrp="1"/>
          </p:cNvSpPr>
          <p:nvPr>
            <p:ph idx="1"/>
          </p:nvPr>
        </p:nvSpPr>
        <p:spPr>
          <a:xfrm>
            <a:off x="685800" y="1752600"/>
            <a:ext cx="8077200" cy="4114800"/>
          </a:xfrm>
        </p:spPr>
        <p:txBody>
          <a:bodyPr/>
          <a:lstStyle/>
          <a:p>
            <a:r>
              <a:rPr lang="en-US" altLang="en-US"/>
              <a:t>H</a:t>
            </a:r>
            <a:r>
              <a:rPr lang="en-US" altLang="en-US" baseline="-25000"/>
              <a:t>o</a:t>
            </a:r>
            <a:r>
              <a:rPr lang="en-US" altLang="en-US"/>
              <a:t>: Patient is free of disease</a:t>
            </a:r>
          </a:p>
          <a:p>
            <a:r>
              <a:rPr lang="en-US" altLang="en-US"/>
              <a:t>H</a:t>
            </a:r>
            <a:r>
              <a:rPr lang="en-US" altLang="en-US" baseline="-25000"/>
              <a:t>A</a:t>
            </a:r>
            <a:r>
              <a:rPr lang="en-US" altLang="en-US"/>
              <a:t>: Patient has disease</a:t>
            </a:r>
          </a:p>
          <a:p>
            <a:r>
              <a:rPr lang="en-US" altLang="en-US"/>
              <a:t>Run tests: receive false negative</a:t>
            </a:r>
          </a:p>
        </p:txBody>
      </p:sp>
      <p:sp>
        <p:nvSpPr>
          <p:cNvPr id="3379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Walden © 2014</a:t>
            </a:r>
          </a:p>
        </p:txBody>
      </p:sp>
      <p:sp>
        <p:nvSpPr>
          <p:cNvPr id="3379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F83784D0-4C52-4B1F-99F6-CCE64759E5C0}" type="slidenum">
              <a:rPr lang="en-US" altLang="en-US" sz="1000" smtClean="0"/>
              <a:pPr>
                <a:spcBef>
                  <a:spcPct val="0"/>
                </a:spcBef>
                <a:buClrTx/>
                <a:buSzTx/>
                <a:buFontTx/>
                <a:buNone/>
              </a:pPr>
              <a:t>17</a:t>
            </a:fld>
            <a:endParaRPr lang="en-US" altLang="en-US" sz="10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3481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583D7BA7-4B8A-4106-A3D2-209DBD8B8D5A}" type="slidenum">
              <a:rPr lang="en-US" altLang="en-US" sz="1000" smtClean="0"/>
              <a:pPr>
                <a:spcBef>
                  <a:spcPct val="0"/>
                </a:spcBef>
                <a:buClrTx/>
                <a:buSzTx/>
                <a:buFontTx/>
                <a:buNone/>
              </a:pPr>
              <a:t>18</a:t>
            </a:fld>
            <a:endParaRPr lang="en-US" altLang="en-US" sz="1000"/>
          </a:p>
        </p:txBody>
      </p:sp>
      <p:sp>
        <p:nvSpPr>
          <p:cNvPr id="34820" name="Rectangle 4"/>
          <p:cNvSpPr>
            <a:spLocks noChangeArrowheads="1"/>
          </p:cNvSpPr>
          <p:nvPr/>
        </p:nvSpPr>
        <p:spPr bwMode="auto">
          <a:xfrm>
            <a:off x="4114800" y="2438400"/>
            <a:ext cx="4572000" cy="1066800"/>
          </a:xfrm>
          <a:prstGeom prst="rect">
            <a:avLst/>
          </a:prstGeom>
          <a:solidFill>
            <a:srgbClr val="FDE0B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34821" name="Rectangle 5"/>
          <p:cNvSpPr>
            <a:spLocks noChangeArrowheads="1"/>
          </p:cNvSpPr>
          <p:nvPr/>
        </p:nvSpPr>
        <p:spPr bwMode="auto">
          <a:xfrm>
            <a:off x="2590800" y="2971800"/>
            <a:ext cx="1539875" cy="274320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34822" name="Rectangle 6"/>
          <p:cNvSpPr>
            <a:spLocks noGrp="1" noChangeArrowheads="1"/>
          </p:cNvSpPr>
          <p:nvPr>
            <p:ph type="title"/>
          </p:nvPr>
        </p:nvSpPr>
        <p:spPr/>
        <p:txBody>
          <a:bodyPr/>
          <a:lstStyle/>
          <a:p>
            <a:pPr eaLnBrk="1" hangingPunct="1"/>
            <a:r>
              <a:rPr lang="en-US" altLang="en-US"/>
              <a:t>Outcomes and Probabilities</a:t>
            </a:r>
          </a:p>
        </p:txBody>
      </p:sp>
      <p:sp>
        <p:nvSpPr>
          <p:cNvPr id="34823" name="Rectangle 13"/>
          <p:cNvSpPr>
            <a:spLocks noChangeArrowheads="1"/>
          </p:cNvSpPr>
          <p:nvPr/>
        </p:nvSpPr>
        <p:spPr bwMode="auto">
          <a:xfrm>
            <a:off x="5029200" y="2514600"/>
            <a:ext cx="249872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2400" b="1">
                <a:solidFill>
                  <a:srgbClr val="008000"/>
                </a:solidFill>
              </a:rPr>
              <a:t>State of Nature</a:t>
            </a:r>
            <a:endParaRPr lang="en-US" altLang="en-US" sz="2400">
              <a:solidFill>
                <a:srgbClr val="008000"/>
              </a:solidFill>
            </a:endParaRPr>
          </a:p>
        </p:txBody>
      </p:sp>
      <p:sp>
        <p:nvSpPr>
          <p:cNvPr id="34824" name="Rectangle 22"/>
          <p:cNvSpPr>
            <a:spLocks noChangeArrowheads="1"/>
          </p:cNvSpPr>
          <p:nvPr/>
        </p:nvSpPr>
        <p:spPr bwMode="auto">
          <a:xfrm>
            <a:off x="2667000" y="3048000"/>
            <a:ext cx="14509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2400" b="1">
                <a:solidFill>
                  <a:srgbClr val="008000"/>
                </a:solidFill>
              </a:rPr>
              <a:t>Decision</a:t>
            </a:r>
          </a:p>
        </p:txBody>
      </p:sp>
      <p:sp>
        <p:nvSpPr>
          <p:cNvPr id="34825" name="Rectangle 37"/>
          <p:cNvSpPr>
            <a:spLocks noChangeArrowheads="1"/>
          </p:cNvSpPr>
          <p:nvPr/>
        </p:nvSpPr>
        <p:spPr bwMode="auto">
          <a:xfrm>
            <a:off x="2806700" y="3538538"/>
            <a:ext cx="113030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2400"/>
              <a:t>Do Not</a:t>
            </a:r>
          </a:p>
        </p:txBody>
      </p:sp>
      <p:sp>
        <p:nvSpPr>
          <p:cNvPr id="34826" name="Rectangle 39"/>
          <p:cNvSpPr>
            <a:spLocks noChangeArrowheads="1"/>
          </p:cNvSpPr>
          <p:nvPr/>
        </p:nvSpPr>
        <p:spPr bwMode="auto">
          <a:xfrm>
            <a:off x="2846388" y="3898900"/>
            <a:ext cx="104616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2400"/>
              <a:t>Reject</a:t>
            </a:r>
          </a:p>
        </p:txBody>
      </p:sp>
      <p:sp>
        <p:nvSpPr>
          <p:cNvPr id="34827" name="Rectangle 41"/>
          <p:cNvSpPr>
            <a:spLocks noChangeArrowheads="1"/>
          </p:cNvSpPr>
          <p:nvPr/>
        </p:nvSpPr>
        <p:spPr bwMode="auto">
          <a:xfrm>
            <a:off x="3138488" y="4259263"/>
            <a:ext cx="401637"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2400" b="1"/>
              <a:t>H</a:t>
            </a:r>
          </a:p>
        </p:txBody>
      </p:sp>
      <p:sp>
        <p:nvSpPr>
          <p:cNvPr id="34828" name="Rectangle 42"/>
          <p:cNvSpPr>
            <a:spLocks noChangeArrowheads="1"/>
          </p:cNvSpPr>
          <p:nvPr/>
        </p:nvSpPr>
        <p:spPr bwMode="auto">
          <a:xfrm>
            <a:off x="3359150" y="4395788"/>
            <a:ext cx="29368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600" b="1"/>
              <a:t>0</a:t>
            </a:r>
          </a:p>
        </p:txBody>
      </p:sp>
      <p:sp>
        <p:nvSpPr>
          <p:cNvPr id="34829" name="Rectangle 43"/>
          <p:cNvSpPr>
            <a:spLocks noChangeArrowheads="1"/>
          </p:cNvSpPr>
          <p:nvPr/>
        </p:nvSpPr>
        <p:spPr bwMode="auto">
          <a:xfrm>
            <a:off x="4495800" y="3733800"/>
            <a:ext cx="138430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2400" b="1">
                <a:solidFill>
                  <a:schemeClr val="folHlink"/>
                </a:solidFill>
              </a:rPr>
              <a:t>No error</a:t>
            </a:r>
          </a:p>
          <a:p>
            <a:pPr>
              <a:spcBef>
                <a:spcPct val="0"/>
              </a:spcBef>
              <a:buClrTx/>
              <a:buSzTx/>
              <a:buFontTx/>
              <a:buNone/>
            </a:pPr>
            <a:r>
              <a:rPr lang="en-US" altLang="en-US" sz="2400" b="1"/>
              <a:t> </a:t>
            </a:r>
            <a:r>
              <a:rPr lang="en-US" altLang="en-US" sz="2400" b="1">
                <a:solidFill>
                  <a:schemeClr val="hlink"/>
                </a:solidFill>
              </a:rPr>
              <a:t>(1 -    )</a:t>
            </a:r>
          </a:p>
        </p:txBody>
      </p:sp>
      <p:sp>
        <p:nvSpPr>
          <p:cNvPr id="34830" name="Rectangle 44"/>
          <p:cNvSpPr>
            <a:spLocks noChangeArrowheads="1"/>
          </p:cNvSpPr>
          <p:nvPr/>
        </p:nvSpPr>
        <p:spPr bwMode="auto">
          <a:xfrm>
            <a:off x="5105400" y="4114800"/>
            <a:ext cx="373063"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2400" b="1" i="1">
                <a:solidFill>
                  <a:schemeClr val="hlink"/>
                </a:solidFill>
                <a:latin typeface="Symbol" panose="05050102010706020507" pitchFamily="18" charset="2"/>
              </a:rPr>
              <a:t>a</a:t>
            </a:r>
            <a:endParaRPr lang="en-US" altLang="en-US" sz="2400" b="1">
              <a:solidFill>
                <a:schemeClr val="hlink"/>
              </a:solidFill>
              <a:latin typeface="Symbol" panose="05050102010706020507" pitchFamily="18" charset="2"/>
            </a:endParaRPr>
          </a:p>
        </p:txBody>
      </p:sp>
      <p:sp>
        <p:nvSpPr>
          <p:cNvPr id="34831" name="Rectangle 46"/>
          <p:cNvSpPr>
            <a:spLocks noChangeArrowheads="1"/>
          </p:cNvSpPr>
          <p:nvPr/>
        </p:nvSpPr>
        <p:spPr bwMode="auto">
          <a:xfrm>
            <a:off x="6324600" y="3733800"/>
            <a:ext cx="2058988"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0"/>
              </a:spcBef>
              <a:buClrTx/>
              <a:buSzTx/>
              <a:buFontTx/>
              <a:buNone/>
            </a:pPr>
            <a:r>
              <a:rPr lang="en-US" altLang="en-US" sz="2400" b="1">
                <a:solidFill>
                  <a:schemeClr val="folHlink"/>
                </a:solidFill>
              </a:rPr>
              <a:t>Type II Error</a:t>
            </a:r>
            <a:r>
              <a:rPr lang="en-US" altLang="en-US" sz="2400" b="1"/>
              <a:t> </a:t>
            </a:r>
          </a:p>
          <a:p>
            <a:pPr algn="ctr">
              <a:spcBef>
                <a:spcPct val="0"/>
              </a:spcBef>
              <a:buClrTx/>
              <a:buSzTx/>
              <a:buFontTx/>
              <a:buNone/>
            </a:pPr>
            <a:r>
              <a:rPr lang="en-US" altLang="en-US" sz="2400" b="1">
                <a:solidFill>
                  <a:schemeClr val="hlink"/>
                </a:solidFill>
              </a:rPr>
              <a:t>( </a:t>
            </a:r>
            <a:r>
              <a:rPr lang="el-GR" altLang="en-US" sz="2400" b="1">
                <a:solidFill>
                  <a:schemeClr val="hlink"/>
                </a:solidFill>
                <a:cs typeface="Arial" panose="020B0604020202020204" pitchFamily="34" charset="0"/>
                <a:sym typeface="Symbol" panose="05050102010706020507" pitchFamily="18" charset="2"/>
              </a:rPr>
              <a:t>β</a:t>
            </a:r>
            <a:r>
              <a:rPr lang="en-US" altLang="en-US" sz="2400" b="1">
                <a:solidFill>
                  <a:schemeClr val="hlink"/>
                </a:solidFill>
                <a:cs typeface="Arial" panose="020B0604020202020204" pitchFamily="34" charset="0"/>
                <a:sym typeface="Symbol" panose="05050102010706020507" pitchFamily="18" charset="2"/>
              </a:rPr>
              <a:t> )</a:t>
            </a:r>
            <a:endParaRPr lang="en-US" altLang="en-US" sz="2400" b="1">
              <a:solidFill>
                <a:schemeClr val="hlink"/>
              </a:solidFill>
            </a:endParaRPr>
          </a:p>
        </p:txBody>
      </p:sp>
      <p:sp>
        <p:nvSpPr>
          <p:cNvPr id="34832" name="Rectangle 55"/>
          <p:cNvSpPr>
            <a:spLocks noChangeArrowheads="1"/>
          </p:cNvSpPr>
          <p:nvPr/>
        </p:nvSpPr>
        <p:spPr bwMode="auto">
          <a:xfrm>
            <a:off x="2846388" y="4800600"/>
            <a:ext cx="104616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2400"/>
              <a:t>Reject</a:t>
            </a:r>
          </a:p>
        </p:txBody>
      </p:sp>
      <p:sp>
        <p:nvSpPr>
          <p:cNvPr id="34833" name="Rectangle 57"/>
          <p:cNvSpPr>
            <a:spLocks noChangeArrowheads="1"/>
          </p:cNvSpPr>
          <p:nvPr/>
        </p:nvSpPr>
        <p:spPr bwMode="auto">
          <a:xfrm>
            <a:off x="3138488" y="5160963"/>
            <a:ext cx="401637"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2400" b="1"/>
              <a:t>H</a:t>
            </a:r>
          </a:p>
        </p:txBody>
      </p:sp>
      <p:sp>
        <p:nvSpPr>
          <p:cNvPr id="34834" name="Rectangle 58"/>
          <p:cNvSpPr>
            <a:spLocks noChangeArrowheads="1"/>
          </p:cNvSpPr>
          <p:nvPr/>
        </p:nvSpPr>
        <p:spPr bwMode="auto">
          <a:xfrm>
            <a:off x="3359150" y="5295900"/>
            <a:ext cx="293688"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600" b="1"/>
              <a:t>0</a:t>
            </a:r>
          </a:p>
        </p:txBody>
      </p:sp>
      <p:sp>
        <p:nvSpPr>
          <p:cNvPr id="34835" name="Rectangle 60"/>
          <p:cNvSpPr>
            <a:spLocks noChangeArrowheads="1"/>
          </p:cNvSpPr>
          <p:nvPr/>
        </p:nvSpPr>
        <p:spPr bwMode="auto">
          <a:xfrm>
            <a:off x="4267200" y="4800600"/>
            <a:ext cx="1890713"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0"/>
              </a:spcBef>
              <a:buClrTx/>
              <a:buSzTx/>
              <a:buFontTx/>
              <a:buNone/>
            </a:pPr>
            <a:r>
              <a:rPr lang="en-US" altLang="en-US" sz="2400" b="1">
                <a:solidFill>
                  <a:schemeClr val="folHlink"/>
                </a:solidFill>
              </a:rPr>
              <a:t>Type I Error</a:t>
            </a:r>
          </a:p>
          <a:p>
            <a:pPr algn="ctr">
              <a:spcBef>
                <a:spcPct val="0"/>
              </a:spcBef>
              <a:buClrTx/>
              <a:buSzTx/>
              <a:buFontTx/>
              <a:buNone/>
            </a:pPr>
            <a:r>
              <a:rPr lang="en-US" altLang="en-US" sz="2400" b="1">
                <a:solidFill>
                  <a:schemeClr val="hlink"/>
                </a:solidFill>
              </a:rPr>
              <a:t>(    )</a:t>
            </a:r>
          </a:p>
        </p:txBody>
      </p:sp>
      <p:sp>
        <p:nvSpPr>
          <p:cNvPr id="34836" name="Rectangle 63"/>
          <p:cNvSpPr>
            <a:spLocks noChangeArrowheads="1"/>
          </p:cNvSpPr>
          <p:nvPr/>
        </p:nvSpPr>
        <p:spPr bwMode="auto">
          <a:xfrm>
            <a:off x="5029200" y="5181600"/>
            <a:ext cx="373063"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2400" b="1" i="1">
                <a:solidFill>
                  <a:schemeClr val="hlink"/>
                </a:solidFill>
                <a:latin typeface="Symbol" panose="05050102010706020507" pitchFamily="18" charset="2"/>
              </a:rPr>
              <a:t>a</a:t>
            </a:r>
            <a:endParaRPr lang="en-US" altLang="en-US" sz="2400" b="1">
              <a:solidFill>
                <a:schemeClr val="hlink"/>
              </a:solidFill>
              <a:latin typeface="Symbol" panose="05050102010706020507" pitchFamily="18" charset="2"/>
            </a:endParaRPr>
          </a:p>
        </p:txBody>
      </p:sp>
      <p:sp>
        <p:nvSpPr>
          <p:cNvPr id="34837" name="Rectangle 70"/>
          <p:cNvSpPr>
            <a:spLocks noChangeArrowheads="1"/>
          </p:cNvSpPr>
          <p:nvPr/>
        </p:nvSpPr>
        <p:spPr bwMode="auto">
          <a:xfrm>
            <a:off x="2590800" y="1752600"/>
            <a:ext cx="6096000" cy="473075"/>
          </a:xfrm>
          <a:prstGeom prst="rect">
            <a:avLst/>
          </a:prstGeom>
          <a:solidFill>
            <a:srgbClr val="FFFFCC"/>
          </a:solidFill>
          <a:ln w="19050">
            <a:solidFill>
              <a:schemeClr val="tx1"/>
            </a:solidFill>
            <a:miter lim="800000"/>
            <a:headEnd/>
            <a:tailEnd/>
          </a:ln>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0"/>
              </a:spcBef>
              <a:buClrTx/>
              <a:buSzTx/>
              <a:buFontTx/>
              <a:buNone/>
            </a:pPr>
            <a:r>
              <a:rPr lang="en-US" altLang="en-US" sz="2400" b="1"/>
              <a:t>Possible Hypothesis Test Outcomes</a:t>
            </a:r>
          </a:p>
        </p:txBody>
      </p:sp>
      <p:sp>
        <p:nvSpPr>
          <p:cNvPr id="34838" name="Line 77"/>
          <p:cNvSpPr>
            <a:spLocks noChangeShapeType="1"/>
          </p:cNvSpPr>
          <p:nvPr/>
        </p:nvSpPr>
        <p:spPr bwMode="auto">
          <a:xfrm>
            <a:off x="3429000" y="5721350"/>
            <a:ext cx="41910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4839" name="Line 82"/>
          <p:cNvSpPr>
            <a:spLocks noChangeShapeType="1"/>
          </p:cNvSpPr>
          <p:nvPr/>
        </p:nvSpPr>
        <p:spPr bwMode="auto">
          <a:xfrm>
            <a:off x="6219825" y="2978150"/>
            <a:ext cx="0" cy="2743200"/>
          </a:xfrm>
          <a:prstGeom prst="line">
            <a:avLst/>
          </a:prstGeom>
          <a:noFill/>
          <a:ln w="1905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4840" name="Rectangle 89"/>
          <p:cNvSpPr>
            <a:spLocks noChangeArrowheads="1"/>
          </p:cNvSpPr>
          <p:nvPr/>
        </p:nvSpPr>
        <p:spPr bwMode="auto">
          <a:xfrm>
            <a:off x="2590800" y="2438400"/>
            <a:ext cx="6096000" cy="32766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34841" name="Rectangle 92"/>
          <p:cNvSpPr>
            <a:spLocks noChangeArrowheads="1"/>
          </p:cNvSpPr>
          <p:nvPr/>
        </p:nvSpPr>
        <p:spPr bwMode="auto">
          <a:xfrm>
            <a:off x="6705600" y="3048000"/>
            <a:ext cx="142875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2400"/>
              <a:t> H</a:t>
            </a:r>
            <a:r>
              <a:rPr lang="en-US" altLang="en-US" sz="2400" baseline="-25000"/>
              <a:t>0</a:t>
            </a:r>
            <a:r>
              <a:rPr lang="en-US" altLang="en-US" sz="2400"/>
              <a:t> False</a:t>
            </a:r>
          </a:p>
        </p:txBody>
      </p:sp>
      <p:sp>
        <p:nvSpPr>
          <p:cNvPr id="34842" name="Rectangle 93"/>
          <p:cNvSpPr>
            <a:spLocks noChangeArrowheads="1"/>
          </p:cNvSpPr>
          <p:nvPr/>
        </p:nvSpPr>
        <p:spPr bwMode="auto">
          <a:xfrm>
            <a:off x="4495800" y="3048000"/>
            <a:ext cx="13096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2400"/>
              <a:t> H</a:t>
            </a:r>
            <a:r>
              <a:rPr lang="en-US" altLang="en-US" sz="2400" baseline="-25000"/>
              <a:t>0</a:t>
            </a:r>
            <a:r>
              <a:rPr lang="en-US" altLang="en-US" sz="2400"/>
              <a:t> True</a:t>
            </a:r>
          </a:p>
        </p:txBody>
      </p:sp>
      <p:sp>
        <p:nvSpPr>
          <p:cNvPr id="34843" name="Line 94"/>
          <p:cNvSpPr>
            <a:spLocks noChangeShapeType="1"/>
          </p:cNvSpPr>
          <p:nvPr/>
        </p:nvSpPr>
        <p:spPr bwMode="auto">
          <a:xfrm>
            <a:off x="2590800" y="2971800"/>
            <a:ext cx="60960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844" name="Line 95"/>
          <p:cNvSpPr>
            <a:spLocks noChangeShapeType="1"/>
          </p:cNvSpPr>
          <p:nvPr/>
        </p:nvSpPr>
        <p:spPr bwMode="auto">
          <a:xfrm>
            <a:off x="4114800" y="2438400"/>
            <a:ext cx="0" cy="3276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845" name="Line 96"/>
          <p:cNvSpPr>
            <a:spLocks noChangeShapeType="1"/>
          </p:cNvSpPr>
          <p:nvPr/>
        </p:nvSpPr>
        <p:spPr bwMode="auto">
          <a:xfrm>
            <a:off x="2590800" y="4724400"/>
            <a:ext cx="60960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846" name="Rectangle 97"/>
          <p:cNvSpPr>
            <a:spLocks noChangeArrowheads="1"/>
          </p:cNvSpPr>
          <p:nvPr/>
        </p:nvSpPr>
        <p:spPr bwMode="auto">
          <a:xfrm>
            <a:off x="304800" y="4038600"/>
            <a:ext cx="1966913" cy="1193800"/>
          </a:xfrm>
          <a:prstGeom prst="rect">
            <a:avLst/>
          </a:prstGeom>
          <a:solidFill>
            <a:srgbClr val="D4E8FC"/>
          </a:solidFill>
          <a:ln w="9525">
            <a:solidFill>
              <a:schemeClr val="tx1"/>
            </a:solidFill>
            <a:miter lim="800000"/>
            <a:headEnd/>
            <a:tailEnd/>
          </a:ln>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0"/>
              </a:spcBef>
              <a:buClrTx/>
              <a:buSzTx/>
              <a:buFontTx/>
              <a:buNone/>
            </a:pPr>
            <a:r>
              <a:rPr lang="en-US" altLang="en-US" sz="2400" b="1"/>
              <a:t>Key:</a:t>
            </a:r>
          </a:p>
          <a:p>
            <a:pPr algn="ctr">
              <a:spcBef>
                <a:spcPct val="0"/>
              </a:spcBef>
              <a:buClrTx/>
              <a:buSzTx/>
              <a:buFontTx/>
              <a:buNone/>
            </a:pPr>
            <a:r>
              <a:rPr lang="en-US" altLang="en-US" sz="2400" b="1">
                <a:solidFill>
                  <a:schemeClr val="folHlink"/>
                </a:solidFill>
              </a:rPr>
              <a:t>Outcome</a:t>
            </a:r>
          </a:p>
          <a:p>
            <a:pPr algn="ctr">
              <a:spcBef>
                <a:spcPct val="0"/>
              </a:spcBef>
              <a:buClrTx/>
              <a:buSzTx/>
              <a:buFontTx/>
              <a:buNone/>
            </a:pPr>
            <a:r>
              <a:rPr lang="en-US" altLang="en-US" sz="2400" b="1">
                <a:solidFill>
                  <a:schemeClr val="hlink"/>
                </a:solidFill>
              </a:rPr>
              <a:t>(Probability)</a:t>
            </a:r>
          </a:p>
        </p:txBody>
      </p:sp>
      <p:sp>
        <p:nvSpPr>
          <p:cNvPr id="34847" name="Line 98"/>
          <p:cNvSpPr>
            <a:spLocks noChangeShapeType="1"/>
          </p:cNvSpPr>
          <p:nvPr/>
        </p:nvSpPr>
        <p:spPr bwMode="auto">
          <a:xfrm>
            <a:off x="2590800" y="3505200"/>
            <a:ext cx="60960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848" name="Rectangle 99"/>
          <p:cNvSpPr>
            <a:spLocks noChangeArrowheads="1"/>
          </p:cNvSpPr>
          <p:nvPr/>
        </p:nvSpPr>
        <p:spPr bwMode="auto">
          <a:xfrm>
            <a:off x="6675438" y="4800600"/>
            <a:ext cx="1501775"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0"/>
              </a:spcBef>
              <a:buClrTx/>
              <a:buSzTx/>
              <a:buFontTx/>
              <a:buNone/>
            </a:pPr>
            <a:r>
              <a:rPr lang="en-US" altLang="en-US" sz="2400" b="1">
                <a:solidFill>
                  <a:schemeClr val="folHlink"/>
                </a:solidFill>
              </a:rPr>
              <a:t>No Error</a:t>
            </a:r>
            <a:r>
              <a:rPr lang="en-US" altLang="en-US" sz="2400" b="1"/>
              <a:t> </a:t>
            </a:r>
          </a:p>
          <a:p>
            <a:pPr algn="ctr">
              <a:spcBef>
                <a:spcPct val="0"/>
              </a:spcBef>
              <a:buClrTx/>
              <a:buSzTx/>
              <a:buFontTx/>
              <a:buNone/>
            </a:pPr>
            <a:r>
              <a:rPr lang="en-US" altLang="en-US" sz="2400" b="1">
                <a:solidFill>
                  <a:schemeClr val="hlink"/>
                </a:solidFill>
              </a:rPr>
              <a:t>( 1 - </a:t>
            </a:r>
            <a:r>
              <a:rPr lang="el-GR" altLang="en-US" sz="2400" b="1">
                <a:solidFill>
                  <a:schemeClr val="hlink"/>
                </a:solidFill>
                <a:cs typeface="Arial" panose="020B0604020202020204" pitchFamily="34" charset="0"/>
                <a:sym typeface="Symbol" panose="05050102010706020507" pitchFamily="18" charset="2"/>
              </a:rPr>
              <a:t>β</a:t>
            </a:r>
            <a:r>
              <a:rPr lang="en-US" altLang="en-US" sz="2400" b="1">
                <a:solidFill>
                  <a:schemeClr val="hlink"/>
                </a:solidFill>
                <a:cs typeface="Arial" panose="020B0604020202020204" pitchFamily="34" charset="0"/>
                <a:sym typeface="Symbol" panose="05050102010706020507" pitchFamily="18" charset="2"/>
              </a:rPr>
              <a:t> )</a:t>
            </a:r>
            <a:endParaRPr lang="en-US" altLang="en-US" sz="2400" b="1">
              <a:solidFill>
                <a:schemeClr val="hlink"/>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a:t>Shown another way</a:t>
            </a:r>
          </a:p>
        </p:txBody>
      </p:sp>
      <p:graphicFrame>
        <p:nvGraphicFramePr>
          <p:cNvPr id="6" name="Content Placeholder 5"/>
          <p:cNvGraphicFramePr>
            <a:graphicFrameLocks noGrp="1"/>
          </p:cNvGraphicFramePr>
          <p:nvPr>
            <p:ph idx="1"/>
          </p:nvPr>
        </p:nvGraphicFramePr>
        <p:xfrm>
          <a:off x="762000" y="1600200"/>
          <a:ext cx="8077200" cy="1381125"/>
        </p:xfrm>
        <a:graphic>
          <a:graphicData uri="http://schemas.openxmlformats.org/drawingml/2006/table">
            <a:tbl>
              <a:tblPr firstRow="1" bandRow="1">
                <a:tableStyleId>{5C22544A-7EE6-4342-B048-85BDC9FD1C3A}</a:tableStyleId>
              </a:tblPr>
              <a:tblGrid>
                <a:gridCol w="2692400">
                  <a:extLst>
                    <a:ext uri="{9D8B030D-6E8A-4147-A177-3AD203B41FA5}">
                      <a16:colId xmlns:a16="http://schemas.microsoft.com/office/drawing/2014/main" val="20000"/>
                    </a:ext>
                  </a:extLst>
                </a:gridCol>
                <a:gridCol w="2692400">
                  <a:extLst>
                    <a:ext uri="{9D8B030D-6E8A-4147-A177-3AD203B41FA5}">
                      <a16:colId xmlns:a16="http://schemas.microsoft.com/office/drawing/2014/main" val="20001"/>
                    </a:ext>
                  </a:extLst>
                </a:gridCol>
                <a:gridCol w="2692400">
                  <a:extLst>
                    <a:ext uri="{9D8B030D-6E8A-4147-A177-3AD203B41FA5}">
                      <a16:colId xmlns:a16="http://schemas.microsoft.com/office/drawing/2014/main" val="20002"/>
                    </a:ext>
                  </a:extLst>
                </a:gridCol>
              </a:tblGrid>
              <a:tr h="640010">
                <a:tc>
                  <a:txBody>
                    <a:bodyPr/>
                    <a:lstStyle/>
                    <a:p>
                      <a:r>
                        <a:rPr lang="en-US" sz="1800" dirty="0"/>
                        <a:t>Decision</a:t>
                      </a:r>
                    </a:p>
                  </a:txBody>
                  <a:tcPr marT="45686" marB="45686"/>
                </a:tc>
                <a:tc>
                  <a:txBody>
                    <a:bodyPr/>
                    <a:lstStyle/>
                    <a:p>
                      <a:r>
                        <a:rPr lang="en-US" sz="1800" dirty="0"/>
                        <a:t>Null hypothesis</a:t>
                      </a:r>
                      <a:r>
                        <a:rPr lang="en-US" sz="1800" baseline="0" dirty="0"/>
                        <a:t> is True</a:t>
                      </a:r>
                      <a:endParaRPr lang="en-US" sz="1800" dirty="0"/>
                    </a:p>
                  </a:txBody>
                  <a:tcPr marT="45686" marB="45686"/>
                </a:tc>
                <a:tc>
                  <a:txBody>
                    <a:bodyPr/>
                    <a:lstStyle/>
                    <a:p>
                      <a:r>
                        <a:rPr lang="en-US" sz="1800" dirty="0"/>
                        <a:t>Null hypothesis is False</a:t>
                      </a:r>
                    </a:p>
                  </a:txBody>
                  <a:tcPr marT="45686" marB="45686"/>
                </a:tc>
                <a:extLst>
                  <a:ext uri="{0D108BD9-81ED-4DB2-BD59-A6C34878D82A}">
                    <a16:rowId xmlns:a16="http://schemas.microsoft.com/office/drawing/2014/main" val="10000"/>
                  </a:ext>
                </a:extLst>
              </a:tr>
              <a:tr h="370558">
                <a:tc>
                  <a:txBody>
                    <a:bodyPr/>
                    <a:lstStyle/>
                    <a:p>
                      <a:r>
                        <a:rPr lang="en-US" sz="1800" dirty="0"/>
                        <a:t>Reject</a:t>
                      </a:r>
                      <a:r>
                        <a:rPr lang="en-US" sz="1800" baseline="0" dirty="0"/>
                        <a:t> null hypothesis</a:t>
                      </a:r>
                      <a:endParaRPr lang="en-US" sz="1800" dirty="0"/>
                    </a:p>
                  </a:txBody>
                  <a:tcPr marT="45686" marB="45686"/>
                </a:tc>
                <a:tc>
                  <a:txBody>
                    <a:bodyPr/>
                    <a:lstStyle/>
                    <a:p>
                      <a:r>
                        <a:rPr lang="en-US" sz="1800" dirty="0"/>
                        <a:t>Type I</a:t>
                      </a:r>
                    </a:p>
                  </a:txBody>
                  <a:tcPr marT="45686" marB="45686"/>
                </a:tc>
                <a:tc>
                  <a:txBody>
                    <a:bodyPr/>
                    <a:lstStyle/>
                    <a:p>
                      <a:r>
                        <a:rPr lang="en-US" sz="1800" dirty="0"/>
                        <a:t>Correct decision</a:t>
                      </a:r>
                    </a:p>
                  </a:txBody>
                  <a:tcPr marT="45686" marB="45686"/>
                </a:tc>
                <a:extLst>
                  <a:ext uri="{0D108BD9-81ED-4DB2-BD59-A6C34878D82A}">
                    <a16:rowId xmlns:a16="http://schemas.microsoft.com/office/drawing/2014/main" val="10001"/>
                  </a:ext>
                </a:extLst>
              </a:tr>
              <a:tr h="370558">
                <a:tc>
                  <a:txBody>
                    <a:bodyPr/>
                    <a:lstStyle/>
                    <a:p>
                      <a:r>
                        <a:rPr lang="en-US" sz="1800" dirty="0"/>
                        <a:t>Do</a:t>
                      </a:r>
                      <a:r>
                        <a:rPr lang="en-US" sz="1800" baseline="0" dirty="0"/>
                        <a:t> Not Reject</a:t>
                      </a:r>
                      <a:endParaRPr lang="en-US" sz="1800" dirty="0"/>
                    </a:p>
                  </a:txBody>
                  <a:tcPr marT="45686" marB="45686"/>
                </a:tc>
                <a:tc>
                  <a:txBody>
                    <a:bodyPr/>
                    <a:lstStyle/>
                    <a:p>
                      <a:r>
                        <a:rPr lang="en-US" sz="1800" dirty="0"/>
                        <a:t>Correct decision</a:t>
                      </a:r>
                    </a:p>
                  </a:txBody>
                  <a:tcPr marT="45686" marB="45686"/>
                </a:tc>
                <a:tc>
                  <a:txBody>
                    <a:bodyPr/>
                    <a:lstStyle/>
                    <a:p>
                      <a:r>
                        <a:rPr lang="en-US" sz="1800" dirty="0"/>
                        <a:t>Type II</a:t>
                      </a:r>
                    </a:p>
                  </a:txBody>
                  <a:tcPr marT="45686" marB="45686"/>
                </a:tc>
                <a:extLst>
                  <a:ext uri="{0D108BD9-81ED-4DB2-BD59-A6C34878D82A}">
                    <a16:rowId xmlns:a16="http://schemas.microsoft.com/office/drawing/2014/main" val="10002"/>
                  </a:ext>
                </a:extLst>
              </a:tr>
            </a:tbl>
          </a:graphicData>
        </a:graphic>
      </p:graphicFrame>
      <p:sp>
        <p:nvSpPr>
          <p:cNvPr id="35861"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Walden © 2014</a:t>
            </a:r>
          </a:p>
        </p:txBody>
      </p:sp>
      <p:sp>
        <p:nvSpPr>
          <p:cNvPr id="35862"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43E33B47-9EB3-4113-ADAE-142EF84921C9}" type="slidenum">
              <a:rPr lang="en-US" altLang="en-US" sz="1000" smtClean="0"/>
              <a:pPr>
                <a:spcBef>
                  <a:spcPct val="0"/>
                </a:spcBef>
                <a:buClrTx/>
                <a:buSzTx/>
                <a:buFontTx/>
                <a:buNone/>
              </a:pPr>
              <a:t>19</a:t>
            </a:fld>
            <a:endParaRPr lang="en-US" altLang="en-US" sz="1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3686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00403175-74DE-4811-98D7-5BDB604DC0E5}" type="slidenum">
              <a:rPr lang="en-US" altLang="en-US" sz="1000" smtClean="0"/>
              <a:pPr>
                <a:spcBef>
                  <a:spcPct val="0"/>
                </a:spcBef>
                <a:buClrTx/>
                <a:buSzTx/>
                <a:buFontTx/>
                <a:buNone/>
              </a:pPr>
              <a:t>20</a:t>
            </a:fld>
            <a:endParaRPr lang="en-US" altLang="en-US" sz="1000"/>
          </a:p>
        </p:txBody>
      </p:sp>
      <p:sp>
        <p:nvSpPr>
          <p:cNvPr id="36868" name="Rectangle 2"/>
          <p:cNvSpPr>
            <a:spLocks noGrp="1" noChangeArrowheads="1"/>
          </p:cNvSpPr>
          <p:nvPr>
            <p:ph type="title"/>
          </p:nvPr>
        </p:nvSpPr>
        <p:spPr/>
        <p:txBody>
          <a:bodyPr/>
          <a:lstStyle/>
          <a:p>
            <a:pPr eaLnBrk="1" hangingPunct="1"/>
            <a:r>
              <a:rPr lang="en-US" altLang="en-US"/>
              <a:t>Type I &amp; II Error Relationship</a:t>
            </a:r>
          </a:p>
        </p:txBody>
      </p:sp>
      <p:sp>
        <p:nvSpPr>
          <p:cNvPr id="36869" name="Text Box 17"/>
          <p:cNvSpPr txBox="1">
            <a:spLocks noChangeArrowheads="1"/>
          </p:cNvSpPr>
          <p:nvPr/>
        </p:nvSpPr>
        <p:spPr bwMode="auto">
          <a:xfrm>
            <a:off x="685800" y="2057400"/>
            <a:ext cx="7848600" cy="326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50000"/>
              </a:spcBef>
              <a:buSzPct val="120000"/>
              <a:buFont typeface="Wingdings" panose="05000000000000000000" pitchFamily="2" charset="2"/>
              <a:buChar char="§"/>
            </a:pPr>
            <a:r>
              <a:rPr lang="en-US" altLang="en-US" sz="2400"/>
              <a:t> </a:t>
            </a:r>
            <a:r>
              <a:rPr lang="en-US" altLang="en-US"/>
              <a:t>Type I and Type II errors cannot happen at</a:t>
            </a:r>
          </a:p>
          <a:p>
            <a:pPr eaLnBrk="1" hangingPunct="1">
              <a:lnSpc>
                <a:spcPct val="30000"/>
              </a:lnSpc>
              <a:spcBef>
                <a:spcPct val="50000"/>
              </a:spcBef>
              <a:buSzPct val="120000"/>
              <a:buFont typeface="Wingdings" panose="05000000000000000000" pitchFamily="2" charset="2"/>
              <a:buNone/>
            </a:pPr>
            <a:r>
              <a:rPr lang="en-US" altLang="en-US"/>
              <a:t>   the same time</a:t>
            </a:r>
          </a:p>
          <a:p>
            <a:pPr lvl="1" eaLnBrk="1" hangingPunct="1">
              <a:spcBef>
                <a:spcPct val="50000"/>
              </a:spcBef>
              <a:buSzPct val="70000"/>
              <a:buFont typeface="Wingdings" panose="05000000000000000000" pitchFamily="2" charset="2"/>
              <a:buChar char="§"/>
            </a:pPr>
            <a:r>
              <a:rPr lang="en-US" altLang="en-US" sz="2800"/>
              <a:t> Type I error can only occur if H</a:t>
            </a:r>
            <a:r>
              <a:rPr lang="en-US" altLang="en-US" sz="2800" baseline="-25000"/>
              <a:t>0</a:t>
            </a:r>
            <a:r>
              <a:rPr lang="en-US" altLang="en-US" sz="2800"/>
              <a:t> is </a:t>
            </a:r>
            <a:r>
              <a:rPr lang="en-US" altLang="en-US" sz="2800">
                <a:solidFill>
                  <a:schemeClr val="folHlink"/>
                </a:solidFill>
              </a:rPr>
              <a:t>true</a:t>
            </a:r>
          </a:p>
          <a:p>
            <a:pPr lvl="1" eaLnBrk="1" hangingPunct="1">
              <a:spcBef>
                <a:spcPct val="50000"/>
              </a:spcBef>
              <a:buSzPct val="70000"/>
              <a:buFont typeface="Wingdings" panose="05000000000000000000" pitchFamily="2" charset="2"/>
              <a:buChar char="§"/>
            </a:pPr>
            <a:r>
              <a:rPr lang="en-US" altLang="en-US" sz="2800"/>
              <a:t> Type II error can only occur if H</a:t>
            </a:r>
            <a:r>
              <a:rPr lang="en-US" altLang="en-US" sz="2800" baseline="-25000"/>
              <a:t>0</a:t>
            </a:r>
            <a:r>
              <a:rPr lang="en-US" altLang="en-US" sz="2800"/>
              <a:t> is </a:t>
            </a:r>
            <a:r>
              <a:rPr lang="en-US" altLang="en-US" sz="2800">
                <a:solidFill>
                  <a:schemeClr val="folHlink"/>
                </a:solidFill>
              </a:rPr>
              <a:t>false</a:t>
            </a:r>
          </a:p>
          <a:p>
            <a:pPr lvl="1" eaLnBrk="1" hangingPunct="1">
              <a:spcBef>
                <a:spcPct val="50000"/>
              </a:spcBef>
              <a:buSzPct val="70000"/>
              <a:buFont typeface="Wingdings" panose="05000000000000000000" pitchFamily="2" charset="2"/>
              <a:buNone/>
            </a:pPr>
            <a:endParaRPr lang="en-US" altLang="en-US"/>
          </a:p>
          <a:p>
            <a:pPr eaLnBrk="1" hangingPunct="1">
              <a:spcBef>
                <a:spcPct val="50000"/>
              </a:spcBef>
              <a:buSzPct val="120000"/>
              <a:buFont typeface="Wingdings" panose="05000000000000000000" pitchFamily="2" charset="2"/>
              <a:buNone/>
            </a:pPr>
            <a:r>
              <a:rPr lang="en-US" altLang="en-US" sz="2400"/>
              <a:t>  	</a:t>
            </a:r>
            <a:endParaRPr lang="en-US"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a:t>p-Value Approach</a:t>
            </a:r>
          </a:p>
        </p:txBody>
      </p:sp>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377" t="-593"/>
            </a:stretch>
          </a:blipFill>
          <a:extLst/>
        </p:spPr>
        <p:txBody>
          <a:bodyPr/>
          <a:lstStyle/>
          <a:p>
            <a:pPr>
              <a:defRPr/>
            </a:pPr>
            <a:r>
              <a:rPr lang="en-US">
                <a:noFill/>
              </a:rPr>
              <a:t> </a:t>
            </a:r>
          </a:p>
        </p:txBody>
      </p:sp>
      <p:sp>
        <p:nvSpPr>
          <p:cNvPr id="3789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Walden © 2014</a:t>
            </a:r>
          </a:p>
        </p:txBody>
      </p:sp>
      <p:sp>
        <p:nvSpPr>
          <p:cNvPr id="3789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1CCED80A-ACEC-443F-BBB2-CC7D661790FF}" type="slidenum">
              <a:rPr lang="en-US" altLang="en-US" sz="1000" smtClean="0"/>
              <a:pPr>
                <a:spcBef>
                  <a:spcPct val="0"/>
                </a:spcBef>
                <a:buClrTx/>
                <a:buSzTx/>
                <a:buFontTx/>
                <a:buNone/>
              </a:pPr>
              <a:t>21</a:t>
            </a:fld>
            <a:endParaRPr lang="en-US" altLang="en-US" sz="10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990600" y="533400"/>
            <a:ext cx="7793038" cy="762000"/>
          </a:xfrm>
        </p:spPr>
        <p:txBody>
          <a:bodyPr/>
          <a:lstStyle/>
          <a:p>
            <a:r>
              <a:rPr lang="en-US" altLang="en-US"/>
              <a:t>p-value approach to testing Hypothesis</a:t>
            </a:r>
          </a:p>
        </p:txBody>
      </p:sp>
      <p:sp>
        <p:nvSpPr>
          <p:cNvPr id="38915"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Walden © 2014</a:t>
            </a:r>
          </a:p>
        </p:txBody>
      </p:sp>
      <p:sp>
        <p:nvSpPr>
          <p:cNvPr id="38916"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697BEFFB-BCD6-44D5-8238-E95A81D6D47D}" type="slidenum">
              <a:rPr lang="en-US" altLang="en-US" sz="1000" smtClean="0"/>
              <a:pPr>
                <a:spcBef>
                  <a:spcPct val="0"/>
                </a:spcBef>
                <a:buClrTx/>
                <a:buSzTx/>
                <a:buFontTx/>
                <a:buNone/>
              </a:pPr>
              <a:t>22</a:t>
            </a:fld>
            <a:endParaRPr lang="en-US" altLang="en-US" sz="1000"/>
          </a:p>
        </p:txBody>
      </p:sp>
      <p:sp>
        <p:nvSpPr>
          <p:cNvPr id="7" name="Content Placeholder 6"/>
          <p:cNvSpPr>
            <a:spLocks noGrp="1" noRot="1" noChangeAspect="1" noMove="1" noResize="1" noEditPoints="1" noAdjustHandles="1" noChangeArrowheads="1" noChangeShapeType="1" noTextEdit="1"/>
          </p:cNvSpPr>
          <p:nvPr>
            <p:ph idx="1"/>
          </p:nvPr>
        </p:nvSpPr>
        <p:spPr>
          <a:blipFill rotWithShape="1">
            <a:blip r:embed="rId2"/>
            <a:stretch>
              <a:fillRect l="-377" t="-1630"/>
            </a:stretch>
          </a:blipFill>
          <a:extLst/>
        </p:spPr>
        <p:txBody>
          <a:bodyPr/>
          <a:lstStyle/>
          <a:p>
            <a:pPr>
              <a:defRPr/>
            </a:pPr>
            <a:r>
              <a:rPr lang="en-US">
                <a:noFill/>
              </a:rPr>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3993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97515987-5706-4F7C-9DF5-0941907089CA}" type="slidenum">
              <a:rPr lang="en-US" altLang="en-US" sz="1000" smtClean="0"/>
              <a:pPr>
                <a:spcBef>
                  <a:spcPct val="0"/>
                </a:spcBef>
                <a:buClrTx/>
                <a:buSzTx/>
                <a:buFontTx/>
                <a:buNone/>
              </a:pPr>
              <a:t>23</a:t>
            </a:fld>
            <a:endParaRPr lang="en-US" altLang="en-US" sz="1000"/>
          </a:p>
        </p:txBody>
      </p:sp>
      <p:sp>
        <p:nvSpPr>
          <p:cNvPr id="39940" name="Rectangle 2"/>
          <p:cNvSpPr>
            <a:spLocks noGrp="1" noChangeArrowheads="1"/>
          </p:cNvSpPr>
          <p:nvPr>
            <p:ph type="title"/>
          </p:nvPr>
        </p:nvSpPr>
        <p:spPr/>
        <p:txBody>
          <a:bodyPr/>
          <a:lstStyle/>
          <a:p>
            <a:pPr eaLnBrk="1" hangingPunct="1"/>
            <a:r>
              <a:rPr lang="en-US" altLang="en-US"/>
              <a:t>Level of Significance, </a:t>
            </a:r>
            <a:r>
              <a:rPr lang="en-US" altLang="en-US" b="1">
                <a:sym typeface="Symbol" panose="05050102010706020507" pitchFamily="18" charset="2"/>
              </a:rPr>
              <a:t></a:t>
            </a:r>
            <a:r>
              <a:rPr lang="en-US" altLang="en-US"/>
              <a:t>  </a:t>
            </a:r>
          </a:p>
        </p:txBody>
      </p:sp>
      <p:sp>
        <p:nvSpPr>
          <p:cNvPr id="39941" name="Rectangle 3"/>
          <p:cNvSpPr>
            <a:spLocks noGrp="1" noChangeArrowheads="1"/>
          </p:cNvSpPr>
          <p:nvPr>
            <p:ph type="body" idx="1"/>
          </p:nvPr>
        </p:nvSpPr>
        <p:spPr>
          <a:xfrm>
            <a:off x="762000" y="1752600"/>
            <a:ext cx="8077200" cy="4572000"/>
          </a:xfrm>
        </p:spPr>
        <p:txBody>
          <a:bodyPr/>
          <a:lstStyle/>
          <a:p>
            <a:pPr eaLnBrk="1" hangingPunct="1">
              <a:lnSpc>
                <a:spcPct val="105000"/>
              </a:lnSpc>
              <a:spcBef>
                <a:spcPct val="30000"/>
              </a:spcBef>
            </a:pPr>
            <a:r>
              <a:rPr lang="en-US" altLang="en-US" b="1"/>
              <a:t>Defines unlikely values of sample statistic if null hypothesis is true</a:t>
            </a:r>
          </a:p>
          <a:p>
            <a:pPr lvl="1" eaLnBrk="1" hangingPunct="1">
              <a:lnSpc>
                <a:spcPct val="105000"/>
              </a:lnSpc>
              <a:spcBef>
                <a:spcPct val="30000"/>
              </a:spcBef>
            </a:pPr>
            <a:r>
              <a:rPr lang="en-US" altLang="en-US" sz="2800"/>
              <a:t>Defines </a:t>
            </a:r>
            <a:r>
              <a:rPr lang="en-US" altLang="en-US" sz="2800">
                <a:solidFill>
                  <a:schemeClr val="folHlink"/>
                </a:solidFill>
              </a:rPr>
              <a:t>rejection region</a:t>
            </a:r>
            <a:r>
              <a:rPr lang="en-US" altLang="en-US" sz="2800"/>
              <a:t> of the sampling distribution</a:t>
            </a:r>
          </a:p>
          <a:p>
            <a:pPr eaLnBrk="1" hangingPunct="1">
              <a:lnSpc>
                <a:spcPct val="105000"/>
              </a:lnSpc>
              <a:spcBef>
                <a:spcPct val="30000"/>
              </a:spcBef>
            </a:pPr>
            <a:r>
              <a:rPr lang="en-US" altLang="en-US"/>
              <a:t>Is designated by  </a:t>
            </a:r>
            <a:r>
              <a:rPr lang="en-US" altLang="en-US" sz="3200" b="1">
                <a:solidFill>
                  <a:schemeClr val="folHlink"/>
                </a:solidFill>
                <a:sym typeface="Symbol" panose="05050102010706020507" pitchFamily="18" charset="2"/>
              </a:rPr>
              <a:t></a:t>
            </a:r>
            <a:r>
              <a:rPr lang="en-US" altLang="en-US">
                <a:sym typeface="Symbol" panose="05050102010706020507" pitchFamily="18" charset="2"/>
              </a:rPr>
              <a:t> </a:t>
            </a:r>
            <a:r>
              <a:rPr lang="en-US" altLang="en-US"/>
              <a:t>, (level of significance)</a:t>
            </a:r>
          </a:p>
          <a:p>
            <a:pPr lvl="1" eaLnBrk="1" hangingPunct="1">
              <a:lnSpc>
                <a:spcPct val="105000"/>
              </a:lnSpc>
              <a:spcBef>
                <a:spcPct val="30000"/>
              </a:spcBef>
            </a:pPr>
            <a:r>
              <a:rPr lang="en-US" altLang="en-US" sz="2800"/>
              <a:t>Typical values are .01, .05, or .10</a:t>
            </a:r>
          </a:p>
          <a:p>
            <a:pPr eaLnBrk="1" hangingPunct="1">
              <a:lnSpc>
                <a:spcPct val="105000"/>
              </a:lnSpc>
              <a:spcBef>
                <a:spcPct val="30000"/>
              </a:spcBef>
            </a:pPr>
            <a:r>
              <a:rPr lang="en-US" altLang="en-US"/>
              <a:t>Is selected by the researcher at the beginning</a:t>
            </a:r>
          </a:p>
          <a:p>
            <a:pPr eaLnBrk="1" hangingPunct="1">
              <a:lnSpc>
                <a:spcPct val="105000"/>
              </a:lnSpc>
              <a:spcBef>
                <a:spcPct val="30000"/>
              </a:spcBef>
            </a:pPr>
            <a:r>
              <a:rPr lang="en-US" altLang="en-US"/>
              <a:t>Provides the critical value(s) of the test</a:t>
            </a:r>
            <a:r>
              <a:rPr lang="en-US" altLang="en-US" sz="3200"/>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a:t>Example</a:t>
            </a:r>
          </a:p>
        </p:txBody>
      </p:sp>
      <p:sp>
        <p:nvSpPr>
          <p:cNvPr id="40963"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40964"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972EC06C-0AB0-4101-878C-01ED1794C95D}" type="slidenum">
              <a:rPr lang="en-US" altLang="en-US" sz="1000" smtClean="0"/>
              <a:pPr>
                <a:spcBef>
                  <a:spcPct val="0"/>
                </a:spcBef>
                <a:buClrTx/>
                <a:buSzTx/>
                <a:buFontTx/>
                <a:buNone/>
              </a:pPr>
              <a:t>24</a:t>
            </a:fld>
            <a:endParaRPr lang="en-US" altLang="en-US" sz="1000"/>
          </a:p>
        </p:txBody>
      </p:sp>
      <p:sp>
        <p:nvSpPr>
          <p:cNvPr id="2" name="Content Placeholder 1"/>
          <p:cNvSpPr>
            <a:spLocks noGrp="1" noRot="1" noChangeAspect="1" noMove="1" noResize="1" noEditPoints="1" noAdjustHandles="1" noChangeArrowheads="1" noChangeShapeType="1" noTextEdit="1"/>
          </p:cNvSpPr>
          <p:nvPr>
            <p:ph idx="1"/>
          </p:nvPr>
        </p:nvSpPr>
        <p:spPr>
          <a:blipFill rotWithShape="0">
            <a:blip r:embed="rId2"/>
            <a:stretch>
              <a:fillRect l="-377"/>
            </a:stretch>
          </a:blipFill>
          <a:extLst/>
        </p:spPr>
        <p:txBody>
          <a:bodyPr/>
          <a:lstStyle/>
          <a:p>
            <a:r>
              <a:rPr lang="en-US">
                <a:noFill/>
              </a:rPr>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a:t>Example (cont)</a:t>
            </a:r>
          </a:p>
        </p:txBody>
      </p:sp>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377" t="-1630" b="-16148"/>
            </a:stretch>
          </a:blipFill>
          <a:extLst/>
        </p:spPr>
        <p:txBody>
          <a:bodyPr/>
          <a:lstStyle/>
          <a:p>
            <a:r>
              <a:rPr lang="en-US">
                <a:noFill/>
              </a:rPr>
              <a:t> </a:t>
            </a:r>
          </a:p>
        </p:txBody>
      </p:sp>
      <p:sp>
        <p:nvSpPr>
          <p:cNvPr id="4198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n-US" altLang="en-US" sz="1000"/>
              <a:t>Business Statistics: A Decision-Making Approach, 7e © 2008 Prentice-Hall, Inc.</a:t>
            </a:r>
          </a:p>
        </p:txBody>
      </p:sp>
      <p:sp>
        <p:nvSpPr>
          <p:cNvPr id="4198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n-US" altLang="en-US" sz="1000"/>
              <a:t>Chap 9-</a:t>
            </a:r>
            <a:fld id="{5553FAE0-40D5-4464-8EA0-7B8617CCF008}" type="slidenum">
              <a:rPr lang="en-US" altLang="en-US" sz="1000" smtClean="0"/>
              <a:pPr/>
              <a:t>25</a:t>
            </a:fld>
            <a:endParaRPr lang="en-US" altLang="en-US" sz="1000"/>
          </a:p>
        </p:txBody>
      </p:sp>
      <p:sp>
        <p:nvSpPr>
          <p:cNvPr id="2" name="Rectangle 1"/>
          <p:cNvSpPr/>
          <p:nvPr/>
        </p:nvSpPr>
        <p:spPr bwMode="auto">
          <a:xfrm>
            <a:off x="5181600" y="5334000"/>
            <a:ext cx="304800" cy="228600"/>
          </a:xfrm>
          <a:prstGeom prst="rect">
            <a:avLst/>
          </a:prstGeom>
          <a:solidFill>
            <a:schemeClr val="bg1"/>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34" charset="0"/>
            </a:endParaRPr>
          </a:p>
        </p:txBody>
      </p:sp>
      <p:sp>
        <p:nvSpPr>
          <p:cNvPr id="4" name="TextBox 3"/>
          <p:cNvSpPr txBox="1"/>
          <p:nvPr/>
        </p:nvSpPr>
        <p:spPr>
          <a:xfrm>
            <a:off x="5122198" y="5217467"/>
            <a:ext cx="364202" cy="461665"/>
          </a:xfrm>
          <a:prstGeom prst="rect">
            <a:avLst/>
          </a:prstGeom>
          <a:noFill/>
        </p:spPr>
        <p:txBody>
          <a:bodyPr wrap="none" rtlCol="0">
            <a:spAutoFit/>
          </a:bodyPr>
          <a:lstStyle/>
          <a:p>
            <a:r>
              <a:rPr lang="en-US" b="1" dirty="0"/>
              <a:t>&lt;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4301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9D965C8F-020F-430B-A2D0-69D9FF36EA0B}" type="slidenum">
              <a:rPr lang="en-US" altLang="en-US" sz="1000" smtClean="0"/>
              <a:pPr>
                <a:spcBef>
                  <a:spcPct val="0"/>
                </a:spcBef>
                <a:buClrTx/>
                <a:buSzTx/>
                <a:buFontTx/>
                <a:buNone/>
              </a:pPr>
              <a:t>26</a:t>
            </a:fld>
            <a:endParaRPr lang="en-US" altLang="en-US" sz="1000"/>
          </a:p>
        </p:txBody>
      </p:sp>
      <p:sp>
        <p:nvSpPr>
          <p:cNvPr id="43012" name="Line 3"/>
          <p:cNvSpPr>
            <a:spLocks noChangeShapeType="1"/>
          </p:cNvSpPr>
          <p:nvPr/>
        </p:nvSpPr>
        <p:spPr bwMode="auto">
          <a:xfrm>
            <a:off x="4494213" y="2667000"/>
            <a:ext cx="1587" cy="228600"/>
          </a:xfrm>
          <a:prstGeom prst="line">
            <a:avLst/>
          </a:prstGeom>
          <a:noFill/>
          <a:ln w="2857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3013" name="Rectangle 4"/>
          <p:cNvSpPr>
            <a:spLocks noGrp="1" noChangeArrowheads="1"/>
          </p:cNvSpPr>
          <p:nvPr>
            <p:ph type="title"/>
          </p:nvPr>
        </p:nvSpPr>
        <p:spPr>
          <a:xfrm>
            <a:off x="1143000" y="381000"/>
            <a:ext cx="7793038" cy="762000"/>
          </a:xfrm>
        </p:spPr>
        <p:txBody>
          <a:bodyPr/>
          <a:lstStyle/>
          <a:p>
            <a:pPr eaLnBrk="1" hangingPunct="1">
              <a:lnSpc>
                <a:spcPct val="70000"/>
              </a:lnSpc>
            </a:pPr>
            <a:r>
              <a:rPr lang="en-US" altLang="en-US"/>
              <a:t>Hypothesis Tests for the Mean</a:t>
            </a:r>
          </a:p>
        </p:txBody>
      </p:sp>
      <p:sp>
        <p:nvSpPr>
          <p:cNvPr id="43014" name="Freeform 8"/>
          <p:cNvSpPr>
            <a:spLocks/>
          </p:cNvSpPr>
          <p:nvPr/>
        </p:nvSpPr>
        <p:spPr bwMode="auto">
          <a:xfrm>
            <a:off x="1981200" y="3124200"/>
            <a:ext cx="1819275" cy="609600"/>
          </a:xfrm>
          <a:custGeom>
            <a:avLst/>
            <a:gdLst>
              <a:gd name="T0" fmla="*/ 0 w 1068"/>
              <a:gd name="T1" fmla="*/ 2147483646 h 429"/>
              <a:gd name="T2" fmla="*/ 2147483646 w 1068"/>
              <a:gd name="T3" fmla="*/ 2147483646 h 429"/>
              <a:gd name="T4" fmla="*/ 2147483646 w 1068"/>
              <a:gd name="T5" fmla="*/ 0 h 429"/>
              <a:gd name="T6" fmla="*/ 0 w 1068"/>
              <a:gd name="T7" fmla="*/ 0 h 429"/>
              <a:gd name="T8" fmla="*/ 0 w 1068"/>
              <a:gd name="T9" fmla="*/ 2147483646 h 429"/>
              <a:gd name="T10" fmla="*/ 0 60000 65536"/>
              <a:gd name="T11" fmla="*/ 0 60000 65536"/>
              <a:gd name="T12" fmla="*/ 0 60000 65536"/>
              <a:gd name="T13" fmla="*/ 0 60000 65536"/>
              <a:gd name="T14" fmla="*/ 0 60000 65536"/>
              <a:gd name="T15" fmla="*/ 0 w 1068"/>
              <a:gd name="T16" fmla="*/ 0 h 429"/>
              <a:gd name="T17" fmla="*/ 1068 w 1068"/>
              <a:gd name="T18" fmla="*/ 429 h 429"/>
            </a:gdLst>
            <a:ahLst/>
            <a:cxnLst>
              <a:cxn ang="T10">
                <a:pos x="T0" y="T1"/>
              </a:cxn>
              <a:cxn ang="T11">
                <a:pos x="T2" y="T3"/>
              </a:cxn>
              <a:cxn ang="T12">
                <a:pos x="T4" y="T5"/>
              </a:cxn>
              <a:cxn ang="T13">
                <a:pos x="T6" y="T7"/>
              </a:cxn>
              <a:cxn ang="T14">
                <a:pos x="T8" y="T9"/>
              </a:cxn>
            </a:cxnLst>
            <a:rect l="T15" t="T16" r="T17" b="T18"/>
            <a:pathLst>
              <a:path w="1068" h="429">
                <a:moveTo>
                  <a:pt x="0" y="428"/>
                </a:moveTo>
                <a:lnTo>
                  <a:pt x="1067" y="428"/>
                </a:lnTo>
                <a:lnTo>
                  <a:pt x="1067" y="0"/>
                </a:lnTo>
                <a:lnTo>
                  <a:pt x="0" y="0"/>
                </a:lnTo>
                <a:lnTo>
                  <a:pt x="0" y="428"/>
                </a:lnTo>
              </a:path>
            </a:pathLst>
          </a:custGeom>
          <a:solidFill>
            <a:srgbClr val="CCFFFF"/>
          </a:solidFill>
          <a:ln w="25400" cap="rnd">
            <a:solidFill>
              <a:srgbClr val="1A1A1A"/>
            </a:solidFill>
            <a:round/>
            <a:headEnd/>
            <a:tailEnd/>
          </a:ln>
        </p:spPr>
        <p:txBody>
          <a:bodyPr/>
          <a:lstStyle/>
          <a:p>
            <a:endParaRPr lang="en-US"/>
          </a:p>
        </p:txBody>
      </p:sp>
      <p:sp>
        <p:nvSpPr>
          <p:cNvPr id="43015" name="Freeform 10"/>
          <p:cNvSpPr>
            <a:spLocks/>
          </p:cNvSpPr>
          <p:nvPr/>
        </p:nvSpPr>
        <p:spPr bwMode="auto">
          <a:xfrm>
            <a:off x="3505200" y="1828800"/>
            <a:ext cx="1981200" cy="914400"/>
          </a:xfrm>
          <a:custGeom>
            <a:avLst/>
            <a:gdLst>
              <a:gd name="T0" fmla="*/ 0 w 1115"/>
              <a:gd name="T1" fmla="*/ 2147483646 h 514"/>
              <a:gd name="T2" fmla="*/ 2147483646 w 1115"/>
              <a:gd name="T3" fmla="*/ 2147483646 h 514"/>
              <a:gd name="T4" fmla="*/ 2147483646 w 1115"/>
              <a:gd name="T5" fmla="*/ 0 h 514"/>
              <a:gd name="T6" fmla="*/ 0 w 1115"/>
              <a:gd name="T7" fmla="*/ 0 h 514"/>
              <a:gd name="T8" fmla="*/ 0 w 1115"/>
              <a:gd name="T9" fmla="*/ 2147483646 h 514"/>
              <a:gd name="T10" fmla="*/ 0 60000 65536"/>
              <a:gd name="T11" fmla="*/ 0 60000 65536"/>
              <a:gd name="T12" fmla="*/ 0 60000 65536"/>
              <a:gd name="T13" fmla="*/ 0 60000 65536"/>
              <a:gd name="T14" fmla="*/ 0 60000 65536"/>
              <a:gd name="T15" fmla="*/ 0 w 1115"/>
              <a:gd name="T16" fmla="*/ 0 h 514"/>
              <a:gd name="T17" fmla="*/ 1115 w 1115"/>
              <a:gd name="T18" fmla="*/ 514 h 514"/>
            </a:gdLst>
            <a:ahLst/>
            <a:cxnLst>
              <a:cxn ang="T10">
                <a:pos x="T0" y="T1"/>
              </a:cxn>
              <a:cxn ang="T11">
                <a:pos x="T2" y="T3"/>
              </a:cxn>
              <a:cxn ang="T12">
                <a:pos x="T4" y="T5"/>
              </a:cxn>
              <a:cxn ang="T13">
                <a:pos x="T6" y="T7"/>
              </a:cxn>
              <a:cxn ang="T14">
                <a:pos x="T8" y="T9"/>
              </a:cxn>
            </a:cxnLst>
            <a:rect l="T15" t="T16" r="T17" b="T18"/>
            <a:pathLst>
              <a:path w="1115" h="514">
                <a:moveTo>
                  <a:pt x="0" y="513"/>
                </a:moveTo>
                <a:lnTo>
                  <a:pt x="1114" y="513"/>
                </a:lnTo>
                <a:lnTo>
                  <a:pt x="1114" y="0"/>
                </a:lnTo>
                <a:lnTo>
                  <a:pt x="0" y="0"/>
                </a:lnTo>
                <a:lnTo>
                  <a:pt x="0" y="513"/>
                </a:lnTo>
              </a:path>
            </a:pathLst>
          </a:custGeom>
          <a:solidFill>
            <a:srgbClr val="CCFFFF"/>
          </a:solidFill>
          <a:ln w="25400" cap="rnd">
            <a:solidFill>
              <a:srgbClr val="1A1A1A"/>
            </a:solidFill>
            <a:round/>
            <a:headEnd/>
            <a:tailEnd/>
          </a:ln>
        </p:spPr>
        <p:txBody>
          <a:bodyPr/>
          <a:lstStyle/>
          <a:p>
            <a:endParaRPr lang="en-US"/>
          </a:p>
        </p:txBody>
      </p:sp>
      <p:sp>
        <p:nvSpPr>
          <p:cNvPr id="43016" name="Rectangle 11"/>
          <p:cNvSpPr>
            <a:spLocks noChangeArrowheads="1"/>
          </p:cNvSpPr>
          <p:nvPr/>
        </p:nvSpPr>
        <p:spPr bwMode="auto">
          <a:xfrm>
            <a:off x="2133600" y="3200400"/>
            <a:ext cx="14874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l-GR" altLang="en-US" sz="2400" b="1">
                <a:cs typeface="Arial" panose="020B0604020202020204" pitchFamily="34" charset="0"/>
                <a:sym typeface="Symbol" panose="05050102010706020507" pitchFamily="18" charset="2"/>
              </a:rPr>
              <a:t>σ</a:t>
            </a:r>
            <a:r>
              <a:rPr lang="en-US" altLang="en-US" sz="2400" b="1">
                <a:sym typeface="Symbol" panose="05050102010706020507" pitchFamily="18" charset="2"/>
              </a:rPr>
              <a:t> Known</a:t>
            </a:r>
          </a:p>
        </p:txBody>
      </p:sp>
      <p:sp>
        <p:nvSpPr>
          <p:cNvPr id="43017" name="Freeform 12"/>
          <p:cNvSpPr>
            <a:spLocks/>
          </p:cNvSpPr>
          <p:nvPr/>
        </p:nvSpPr>
        <p:spPr bwMode="auto">
          <a:xfrm>
            <a:off x="5257800" y="3124200"/>
            <a:ext cx="2057400" cy="609600"/>
          </a:xfrm>
          <a:custGeom>
            <a:avLst/>
            <a:gdLst>
              <a:gd name="T0" fmla="*/ 0 w 1241"/>
              <a:gd name="T1" fmla="*/ 2147483646 h 436"/>
              <a:gd name="T2" fmla="*/ 2147483646 w 1241"/>
              <a:gd name="T3" fmla="*/ 2147483646 h 436"/>
              <a:gd name="T4" fmla="*/ 2147483646 w 1241"/>
              <a:gd name="T5" fmla="*/ 0 h 436"/>
              <a:gd name="T6" fmla="*/ 0 w 1241"/>
              <a:gd name="T7" fmla="*/ 0 h 436"/>
              <a:gd name="T8" fmla="*/ 0 w 1241"/>
              <a:gd name="T9" fmla="*/ 2147483646 h 436"/>
              <a:gd name="T10" fmla="*/ 0 60000 65536"/>
              <a:gd name="T11" fmla="*/ 0 60000 65536"/>
              <a:gd name="T12" fmla="*/ 0 60000 65536"/>
              <a:gd name="T13" fmla="*/ 0 60000 65536"/>
              <a:gd name="T14" fmla="*/ 0 60000 65536"/>
              <a:gd name="T15" fmla="*/ 0 w 1241"/>
              <a:gd name="T16" fmla="*/ 0 h 436"/>
              <a:gd name="T17" fmla="*/ 1241 w 1241"/>
              <a:gd name="T18" fmla="*/ 436 h 436"/>
            </a:gdLst>
            <a:ahLst/>
            <a:cxnLst>
              <a:cxn ang="T10">
                <a:pos x="T0" y="T1"/>
              </a:cxn>
              <a:cxn ang="T11">
                <a:pos x="T2" y="T3"/>
              </a:cxn>
              <a:cxn ang="T12">
                <a:pos x="T4" y="T5"/>
              </a:cxn>
              <a:cxn ang="T13">
                <a:pos x="T6" y="T7"/>
              </a:cxn>
              <a:cxn ang="T14">
                <a:pos x="T8" y="T9"/>
              </a:cxn>
            </a:cxnLst>
            <a:rect l="T15" t="T16" r="T17" b="T18"/>
            <a:pathLst>
              <a:path w="1241" h="436">
                <a:moveTo>
                  <a:pt x="0" y="435"/>
                </a:moveTo>
                <a:lnTo>
                  <a:pt x="1240" y="435"/>
                </a:lnTo>
                <a:lnTo>
                  <a:pt x="1240" y="0"/>
                </a:lnTo>
                <a:lnTo>
                  <a:pt x="0" y="0"/>
                </a:lnTo>
                <a:lnTo>
                  <a:pt x="0" y="435"/>
                </a:lnTo>
              </a:path>
            </a:pathLst>
          </a:custGeom>
          <a:noFill/>
          <a:ln w="25400" cap="rnd">
            <a:solidFill>
              <a:srgbClr val="1A1A1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018" name="Line 15"/>
          <p:cNvSpPr>
            <a:spLocks noChangeShapeType="1"/>
          </p:cNvSpPr>
          <p:nvPr/>
        </p:nvSpPr>
        <p:spPr bwMode="auto">
          <a:xfrm>
            <a:off x="2895600" y="2895600"/>
            <a:ext cx="3429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43019" name="Line 16"/>
          <p:cNvSpPr>
            <a:spLocks noChangeShapeType="1"/>
          </p:cNvSpPr>
          <p:nvPr/>
        </p:nvSpPr>
        <p:spPr bwMode="auto">
          <a:xfrm>
            <a:off x="2895600" y="2895600"/>
            <a:ext cx="1588" cy="228600"/>
          </a:xfrm>
          <a:prstGeom prst="line">
            <a:avLst/>
          </a:prstGeom>
          <a:noFill/>
          <a:ln w="2857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3020" name="Line 17"/>
          <p:cNvSpPr>
            <a:spLocks noChangeShapeType="1"/>
          </p:cNvSpPr>
          <p:nvPr/>
        </p:nvSpPr>
        <p:spPr bwMode="auto">
          <a:xfrm>
            <a:off x="6324600" y="2895600"/>
            <a:ext cx="1588" cy="228600"/>
          </a:xfrm>
          <a:prstGeom prst="line">
            <a:avLst/>
          </a:prstGeom>
          <a:noFill/>
          <a:ln w="2857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3021" name="Rectangle 22"/>
          <p:cNvSpPr>
            <a:spLocks noChangeArrowheads="1"/>
          </p:cNvSpPr>
          <p:nvPr/>
        </p:nvSpPr>
        <p:spPr bwMode="auto">
          <a:xfrm>
            <a:off x="5410200" y="3200400"/>
            <a:ext cx="184308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l-GR" altLang="en-US" sz="2400" b="1">
                <a:cs typeface="Arial" panose="020B0604020202020204" pitchFamily="34" charset="0"/>
                <a:sym typeface="Symbol" panose="05050102010706020507" pitchFamily="18" charset="2"/>
              </a:rPr>
              <a:t>σ</a:t>
            </a:r>
            <a:r>
              <a:rPr lang="en-US" altLang="en-US" sz="2400" b="1">
                <a:sym typeface="Symbol" panose="05050102010706020507" pitchFamily="18" charset="2"/>
              </a:rPr>
              <a:t> Unknown</a:t>
            </a:r>
          </a:p>
        </p:txBody>
      </p:sp>
      <p:sp>
        <p:nvSpPr>
          <p:cNvPr id="43022" name="Rectangle 23"/>
          <p:cNvSpPr>
            <a:spLocks noChangeArrowheads="1"/>
          </p:cNvSpPr>
          <p:nvPr/>
        </p:nvSpPr>
        <p:spPr bwMode="auto">
          <a:xfrm>
            <a:off x="3048000" y="1828800"/>
            <a:ext cx="274320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0"/>
              </a:spcBef>
              <a:buClrTx/>
              <a:buSzTx/>
              <a:buFontTx/>
              <a:buNone/>
            </a:pPr>
            <a:r>
              <a:rPr lang="en-US" altLang="en-US" sz="2400" b="1">
                <a:sym typeface="Symbol" panose="05050102010706020507" pitchFamily="18" charset="2"/>
              </a:rPr>
              <a:t>Hypothesis </a:t>
            </a:r>
          </a:p>
          <a:p>
            <a:pPr algn="ctr">
              <a:spcBef>
                <a:spcPct val="0"/>
              </a:spcBef>
              <a:buClrTx/>
              <a:buSzTx/>
              <a:buFontTx/>
              <a:buNone/>
            </a:pPr>
            <a:r>
              <a:rPr lang="en-US" altLang="en-US" sz="2400" b="1">
                <a:sym typeface="Symbol" panose="05050102010706020507" pitchFamily="18" charset="2"/>
              </a:rPr>
              <a:t>Tests for </a:t>
            </a:r>
          </a:p>
        </p:txBody>
      </p:sp>
      <p:sp>
        <p:nvSpPr>
          <p:cNvPr id="43023" name="Rectangle 25"/>
          <p:cNvSpPr>
            <a:spLocks noGrp="1" noChangeArrowheads="1"/>
          </p:cNvSpPr>
          <p:nvPr>
            <p:ph type="body" idx="1"/>
          </p:nvPr>
        </p:nvSpPr>
        <p:spPr>
          <a:xfrm>
            <a:off x="381000" y="4724400"/>
            <a:ext cx="5257800" cy="1066800"/>
          </a:xfrm>
        </p:spPr>
        <p:txBody>
          <a:bodyPr/>
          <a:lstStyle/>
          <a:p>
            <a:pPr eaLnBrk="1" hangingPunct="1"/>
            <a:r>
              <a:rPr lang="en-US" altLang="en-US" sz="2400"/>
              <a:t>Assume first that the population standard deviation </a:t>
            </a:r>
            <a:r>
              <a:rPr lang="el-GR" altLang="en-US" sz="2400">
                <a:cs typeface="Arial" panose="020B0604020202020204" pitchFamily="34" charset="0"/>
              </a:rPr>
              <a:t>σ</a:t>
            </a:r>
            <a:r>
              <a:rPr lang="en-US" altLang="en-US" sz="2400">
                <a:cs typeface="Arial" panose="020B0604020202020204" pitchFamily="34" charset="0"/>
              </a:rPr>
              <a:t> is known</a:t>
            </a:r>
            <a:endParaRPr lang="el-GR" altLang="en-US" sz="2400">
              <a:cs typeface="Arial" panose="020B0604020202020204" pitchFamily="34" charset="0"/>
            </a:endParaRPr>
          </a:p>
        </p:txBody>
      </p:sp>
      <p:sp>
        <p:nvSpPr>
          <p:cNvPr id="43024" name="Line 26"/>
          <p:cNvSpPr>
            <a:spLocks noChangeShapeType="1"/>
          </p:cNvSpPr>
          <p:nvPr/>
        </p:nvSpPr>
        <p:spPr bwMode="auto">
          <a:xfrm>
            <a:off x="2895600" y="4038600"/>
            <a:ext cx="0" cy="609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Walden © 2014</a:t>
            </a:r>
          </a:p>
        </p:txBody>
      </p:sp>
      <p:sp>
        <p:nvSpPr>
          <p:cNvPr id="44035" name="Rectangle 3"/>
          <p:cNvSpPr>
            <a:spLocks noGrp="1" noChangeArrowheads="1"/>
          </p:cNvSpPr>
          <p:nvPr>
            <p:ph type="body" idx="1"/>
          </p:nvPr>
        </p:nvSpPr>
        <p:spPr>
          <a:xfrm>
            <a:off x="685800" y="1828800"/>
            <a:ext cx="8229600" cy="4572000"/>
          </a:xfrm>
        </p:spPr>
        <p:txBody>
          <a:bodyPr/>
          <a:lstStyle/>
          <a:p>
            <a:pPr eaLnBrk="1" hangingPunct="1">
              <a:spcBef>
                <a:spcPct val="40000"/>
              </a:spcBef>
            </a:pPr>
            <a:r>
              <a:rPr lang="en-US" altLang="en-US"/>
              <a:t>1. Specify population parameter of interest</a:t>
            </a:r>
          </a:p>
          <a:p>
            <a:pPr eaLnBrk="1" hangingPunct="1">
              <a:spcBef>
                <a:spcPct val="40000"/>
              </a:spcBef>
            </a:pPr>
            <a:r>
              <a:rPr lang="en-US" altLang="en-US"/>
              <a:t>2. Formulate the null and alternative hypotheses</a:t>
            </a:r>
          </a:p>
          <a:p>
            <a:pPr eaLnBrk="1" hangingPunct="1">
              <a:spcBef>
                <a:spcPct val="40000"/>
              </a:spcBef>
            </a:pPr>
            <a:r>
              <a:rPr lang="en-US" altLang="en-US"/>
              <a:t>3. Specify the desired significance level, </a:t>
            </a:r>
            <a:r>
              <a:rPr lang="el-GR" altLang="en-US">
                <a:cs typeface="Arial" panose="020B0604020202020204" pitchFamily="34" charset="0"/>
              </a:rPr>
              <a:t>α</a:t>
            </a:r>
            <a:endParaRPr lang="en-US" altLang="en-US">
              <a:cs typeface="Arial" panose="020B0604020202020204" pitchFamily="34" charset="0"/>
            </a:endParaRPr>
          </a:p>
          <a:p>
            <a:pPr eaLnBrk="1" hangingPunct="1">
              <a:spcBef>
                <a:spcPct val="40000"/>
              </a:spcBef>
            </a:pPr>
            <a:r>
              <a:rPr lang="en-US" altLang="en-US">
                <a:cs typeface="Arial" panose="020B0604020202020204" pitchFamily="34" charset="0"/>
              </a:rPr>
              <a:t>4. Define the rejection region</a:t>
            </a:r>
          </a:p>
          <a:p>
            <a:pPr eaLnBrk="1" hangingPunct="1">
              <a:spcBef>
                <a:spcPct val="40000"/>
              </a:spcBef>
            </a:pPr>
            <a:r>
              <a:rPr lang="en-US" altLang="en-US"/>
              <a:t>5. Take a random sample and determine 	whether or not the sample result is in the 	rejection region</a:t>
            </a:r>
          </a:p>
          <a:p>
            <a:pPr eaLnBrk="1" hangingPunct="1">
              <a:spcBef>
                <a:spcPct val="40000"/>
              </a:spcBef>
            </a:pPr>
            <a:r>
              <a:rPr lang="en-US" altLang="en-US"/>
              <a:t>6. Reach a decision and draw a conclusion</a:t>
            </a:r>
          </a:p>
        </p:txBody>
      </p:sp>
      <p:sp>
        <p:nvSpPr>
          <p:cNvPr id="44036" name="Rectangle 6"/>
          <p:cNvSpPr>
            <a:spLocks noChangeArrowheads="1"/>
          </p:cNvSpPr>
          <p:nvPr/>
        </p:nvSpPr>
        <p:spPr bwMode="auto">
          <a:xfrm>
            <a:off x="1143000" y="381000"/>
            <a:ext cx="779303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nchor="b"/>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lnSpc>
                <a:spcPct val="90000"/>
              </a:lnSpc>
              <a:spcBef>
                <a:spcPct val="0"/>
              </a:spcBef>
              <a:buClrTx/>
              <a:buSzTx/>
              <a:buFontTx/>
              <a:buNone/>
            </a:pPr>
            <a:r>
              <a:rPr lang="en-US" altLang="en-US" sz="4100">
                <a:solidFill>
                  <a:schemeClr val="tx2"/>
                </a:solidFill>
              </a:rPr>
              <a:t>Process of Hypothesis Testing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4505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ECBB7954-927F-4A97-93FE-0B14EEA8FED4}" type="slidenum">
              <a:rPr lang="en-US" altLang="en-US" sz="1000" smtClean="0"/>
              <a:pPr>
                <a:spcBef>
                  <a:spcPct val="0"/>
                </a:spcBef>
                <a:buClrTx/>
                <a:buSzTx/>
                <a:buFontTx/>
                <a:buNone/>
              </a:pPr>
              <a:t>28</a:t>
            </a:fld>
            <a:endParaRPr lang="en-US" altLang="en-US" sz="1000"/>
          </a:p>
        </p:txBody>
      </p:sp>
      <p:sp>
        <p:nvSpPr>
          <p:cNvPr id="45060" name="Line 21"/>
          <p:cNvSpPr>
            <a:spLocks noChangeShapeType="1"/>
          </p:cNvSpPr>
          <p:nvPr/>
        </p:nvSpPr>
        <p:spPr bwMode="auto">
          <a:xfrm>
            <a:off x="1676400" y="4111625"/>
            <a:ext cx="0" cy="990600"/>
          </a:xfrm>
          <a:prstGeom prst="line">
            <a:avLst/>
          </a:prstGeom>
          <a:noFill/>
          <a:ln w="9525" cap="rnd">
            <a:solidFill>
              <a:schemeClr val="tx1"/>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5061" name="Line 56"/>
          <p:cNvSpPr>
            <a:spLocks noChangeShapeType="1"/>
          </p:cNvSpPr>
          <p:nvPr/>
        </p:nvSpPr>
        <p:spPr bwMode="auto">
          <a:xfrm>
            <a:off x="4414838" y="4098925"/>
            <a:ext cx="0" cy="990600"/>
          </a:xfrm>
          <a:prstGeom prst="line">
            <a:avLst/>
          </a:prstGeom>
          <a:noFill/>
          <a:ln w="9525" cap="rnd">
            <a:solidFill>
              <a:schemeClr val="tx1"/>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5062" name="Line 64"/>
          <p:cNvSpPr>
            <a:spLocks noChangeShapeType="1"/>
          </p:cNvSpPr>
          <p:nvPr/>
        </p:nvSpPr>
        <p:spPr bwMode="auto">
          <a:xfrm>
            <a:off x="7467600" y="4098925"/>
            <a:ext cx="0" cy="990600"/>
          </a:xfrm>
          <a:prstGeom prst="line">
            <a:avLst/>
          </a:prstGeom>
          <a:noFill/>
          <a:ln w="9525" cap="rnd">
            <a:solidFill>
              <a:schemeClr val="tx1"/>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5063" name="Freeform 66"/>
          <p:cNvSpPr>
            <a:spLocks/>
          </p:cNvSpPr>
          <p:nvPr/>
        </p:nvSpPr>
        <p:spPr bwMode="auto">
          <a:xfrm flipH="1">
            <a:off x="6400800" y="4773613"/>
            <a:ext cx="495300" cy="330200"/>
          </a:xfrm>
          <a:custGeom>
            <a:avLst/>
            <a:gdLst>
              <a:gd name="T0" fmla="*/ 2147483646 w 360"/>
              <a:gd name="T1" fmla="*/ 2147483646 h 208"/>
              <a:gd name="T2" fmla="*/ 2147483646 w 360"/>
              <a:gd name="T3" fmla="*/ 2147483646 h 208"/>
              <a:gd name="T4" fmla="*/ 2147483646 w 360"/>
              <a:gd name="T5" fmla="*/ 2147483646 h 208"/>
              <a:gd name="T6" fmla="*/ 2147483646 w 360"/>
              <a:gd name="T7" fmla="*/ 2147483646 h 208"/>
              <a:gd name="T8" fmla="*/ 2147483646 w 360"/>
              <a:gd name="T9" fmla="*/ 2147483646 h 208"/>
              <a:gd name="T10" fmla="*/ 0 w 360"/>
              <a:gd name="T11" fmla="*/ 0 h 208"/>
              <a:gd name="T12" fmla="*/ 0 w 360"/>
              <a:gd name="T13" fmla="*/ 2147483646 h 208"/>
              <a:gd name="T14" fmla="*/ 2147483646 w 360"/>
              <a:gd name="T15" fmla="*/ 2147483646 h 208"/>
              <a:gd name="T16" fmla="*/ 0 60000 65536"/>
              <a:gd name="T17" fmla="*/ 0 60000 65536"/>
              <a:gd name="T18" fmla="*/ 0 60000 65536"/>
              <a:gd name="T19" fmla="*/ 0 60000 65536"/>
              <a:gd name="T20" fmla="*/ 0 60000 65536"/>
              <a:gd name="T21" fmla="*/ 0 60000 65536"/>
              <a:gd name="T22" fmla="*/ 0 60000 65536"/>
              <a:gd name="T23" fmla="*/ 0 60000 65536"/>
              <a:gd name="T24" fmla="*/ 0 w 360"/>
              <a:gd name="T25" fmla="*/ 0 h 208"/>
              <a:gd name="T26" fmla="*/ 360 w 360"/>
              <a:gd name="T27" fmla="*/ 208 h 2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0" h="208">
                <a:moveTo>
                  <a:pt x="354" y="164"/>
                </a:moveTo>
                <a:lnTo>
                  <a:pt x="262" y="146"/>
                </a:lnTo>
                <a:lnTo>
                  <a:pt x="172" y="128"/>
                </a:lnTo>
                <a:lnTo>
                  <a:pt x="106" y="100"/>
                </a:lnTo>
                <a:lnTo>
                  <a:pt x="48" y="50"/>
                </a:lnTo>
                <a:lnTo>
                  <a:pt x="0" y="0"/>
                </a:lnTo>
                <a:lnTo>
                  <a:pt x="0" y="202"/>
                </a:lnTo>
                <a:lnTo>
                  <a:pt x="360" y="208"/>
                </a:lnTo>
              </a:path>
            </a:pathLst>
          </a:custGeom>
          <a:solidFill>
            <a:srgbClr val="C3DBF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US"/>
          </a:p>
        </p:txBody>
      </p:sp>
      <p:sp>
        <p:nvSpPr>
          <p:cNvPr id="45064" name="Rectangle 2"/>
          <p:cNvSpPr>
            <a:spLocks noChangeArrowheads="1"/>
          </p:cNvSpPr>
          <p:nvPr/>
        </p:nvSpPr>
        <p:spPr bwMode="auto">
          <a:xfrm>
            <a:off x="1219200" y="1524000"/>
            <a:ext cx="3733800" cy="609600"/>
          </a:xfrm>
          <a:prstGeom prst="rect">
            <a:avLst/>
          </a:prstGeom>
          <a:solidFill>
            <a:srgbClr val="FFFFDD"/>
          </a:solidFill>
          <a:ln w="9525">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45065" name="Rectangle 4"/>
          <p:cNvSpPr>
            <a:spLocks noGrp="1" noChangeArrowheads="1"/>
          </p:cNvSpPr>
          <p:nvPr>
            <p:ph type="title"/>
          </p:nvPr>
        </p:nvSpPr>
        <p:spPr>
          <a:xfrm>
            <a:off x="990600" y="304800"/>
            <a:ext cx="7793038" cy="990600"/>
          </a:xfrm>
        </p:spPr>
        <p:txBody>
          <a:bodyPr/>
          <a:lstStyle/>
          <a:p>
            <a:pPr eaLnBrk="1" hangingPunct="1">
              <a:lnSpc>
                <a:spcPct val="80000"/>
              </a:lnSpc>
            </a:pPr>
            <a:r>
              <a:rPr lang="en-US" altLang="en-US"/>
              <a:t>Level of Significance </a:t>
            </a:r>
            <a:br>
              <a:rPr lang="en-US" altLang="en-US"/>
            </a:br>
            <a:r>
              <a:rPr lang="en-US" altLang="en-US"/>
              <a:t>and the Rejection Region</a:t>
            </a:r>
          </a:p>
        </p:txBody>
      </p:sp>
      <p:sp>
        <p:nvSpPr>
          <p:cNvPr id="45066" name="Freeform 5"/>
          <p:cNvSpPr>
            <a:spLocks/>
          </p:cNvSpPr>
          <p:nvPr/>
        </p:nvSpPr>
        <p:spPr bwMode="auto">
          <a:xfrm>
            <a:off x="460375" y="4719638"/>
            <a:ext cx="711200" cy="384175"/>
          </a:xfrm>
          <a:custGeom>
            <a:avLst/>
            <a:gdLst>
              <a:gd name="T0" fmla="*/ 2147483646 w 448"/>
              <a:gd name="T1" fmla="*/ 2147483646 h 242"/>
              <a:gd name="T2" fmla="*/ 2147483646 w 448"/>
              <a:gd name="T3" fmla="*/ 2147483646 h 242"/>
              <a:gd name="T4" fmla="*/ 2147483646 w 448"/>
              <a:gd name="T5" fmla="*/ 2147483646 h 242"/>
              <a:gd name="T6" fmla="*/ 2147483646 w 448"/>
              <a:gd name="T7" fmla="*/ 2147483646 h 242"/>
              <a:gd name="T8" fmla="*/ 2147483646 w 448"/>
              <a:gd name="T9" fmla="*/ 2147483646 h 242"/>
              <a:gd name="T10" fmla="*/ 2147483646 w 448"/>
              <a:gd name="T11" fmla="*/ 0 h 242"/>
              <a:gd name="T12" fmla="*/ 2147483646 w 448"/>
              <a:gd name="T13" fmla="*/ 2147483646 h 242"/>
              <a:gd name="T14" fmla="*/ 0 w 448"/>
              <a:gd name="T15" fmla="*/ 2147483646 h 242"/>
              <a:gd name="T16" fmla="*/ 0 w 448"/>
              <a:gd name="T17" fmla="*/ 2147483646 h 2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8"/>
              <a:gd name="T28" fmla="*/ 0 h 242"/>
              <a:gd name="T29" fmla="*/ 448 w 448"/>
              <a:gd name="T30" fmla="*/ 242 h 2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8" h="242">
                <a:moveTo>
                  <a:pt x="74" y="238"/>
                </a:moveTo>
                <a:lnTo>
                  <a:pt x="80" y="198"/>
                </a:lnTo>
                <a:lnTo>
                  <a:pt x="246" y="160"/>
                </a:lnTo>
                <a:lnTo>
                  <a:pt x="345" y="127"/>
                </a:lnTo>
                <a:lnTo>
                  <a:pt x="400" y="64"/>
                </a:lnTo>
                <a:lnTo>
                  <a:pt x="446" y="0"/>
                </a:lnTo>
                <a:lnTo>
                  <a:pt x="448" y="242"/>
                </a:lnTo>
                <a:lnTo>
                  <a:pt x="0" y="240"/>
                </a:lnTo>
                <a:lnTo>
                  <a:pt x="0" y="235"/>
                </a:lnTo>
              </a:path>
            </a:pathLst>
          </a:custGeom>
          <a:solidFill>
            <a:srgbClr val="C3DBF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US"/>
          </a:p>
        </p:txBody>
      </p:sp>
      <p:sp>
        <p:nvSpPr>
          <p:cNvPr id="45067" name="Freeform 6"/>
          <p:cNvSpPr>
            <a:spLocks/>
          </p:cNvSpPr>
          <p:nvPr/>
        </p:nvSpPr>
        <p:spPr bwMode="auto">
          <a:xfrm>
            <a:off x="609600" y="4111625"/>
            <a:ext cx="1066800" cy="914400"/>
          </a:xfrm>
          <a:custGeom>
            <a:avLst/>
            <a:gdLst>
              <a:gd name="T0" fmla="*/ 0 w 600"/>
              <a:gd name="T1" fmla="*/ 2147483646 h 576"/>
              <a:gd name="T2" fmla="*/ 2147483646 w 600"/>
              <a:gd name="T3" fmla="*/ 2147483646 h 576"/>
              <a:gd name="T4" fmla="*/ 2147483646 w 600"/>
              <a:gd name="T5" fmla="*/ 2147483646 h 576"/>
              <a:gd name="T6" fmla="*/ 2147483646 w 600"/>
              <a:gd name="T7" fmla="*/ 2147483646 h 576"/>
              <a:gd name="T8" fmla="*/ 2147483646 w 600"/>
              <a:gd name="T9" fmla="*/ 2147483646 h 576"/>
              <a:gd name="T10" fmla="*/ 2147483646 w 600"/>
              <a:gd name="T11" fmla="*/ 2147483646 h 576"/>
              <a:gd name="T12" fmla="*/ 2147483646 w 600"/>
              <a:gd name="T13" fmla="*/ 2147483646 h 576"/>
              <a:gd name="T14" fmla="*/ 2147483646 w 600"/>
              <a:gd name="T15" fmla="*/ 2147483646 h 576"/>
              <a:gd name="T16" fmla="*/ 2147483646 w 600"/>
              <a:gd name="T17" fmla="*/ 2147483646 h 576"/>
              <a:gd name="T18" fmla="*/ 2147483646 w 600"/>
              <a:gd name="T19" fmla="*/ 2147483646 h 576"/>
              <a:gd name="T20" fmla="*/ 2147483646 w 600"/>
              <a:gd name="T21" fmla="*/ 2147483646 h 576"/>
              <a:gd name="T22" fmla="*/ 2147483646 w 600"/>
              <a:gd name="T23" fmla="*/ 2147483646 h 576"/>
              <a:gd name="T24" fmla="*/ 2147483646 w 600"/>
              <a:gd name="T25" fmla="*/ 2147483646 h 576"/>
              <a:gd name="T26" fmla="*/ 2147483646 w 600"/>
              <a:gd name="T27" fmla="*/ 2147483646 h 576"/>
              <a:gd name="T28" fmla="*/ 2147483646 w 600"/>
              <a:gd name="T29" fmla="*/ 2147483646 h 576"/>
              <a:gd name="T30" fmla="*/ 2147483646 w 600"/>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0"/>
              <a:gd name="T49" fmla="*/ 0 h 576"/>
              <a:gd name="T50" fmla="*/ 600 w 600"/>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0" h="576">
                <a:moveTo>
                  <a:pt x="0" y="575"/>
                </a:moveTo>
                <a:lnTo>
                  <a:pt x="63" y="570"/>
                </a:lnTo>
                <a:lnTo>
                  <a:pt x="95" y="562"/>
                </a:lnTo>
                <a:lnTo>
                  <a:pt x="127" y="553"/>
                </a:lnTo>
                <a:lnTo>
                  <a:pt x="158" y="540"/>
                </a:lnTo>
                <a:lnTo>
                  <a:pt x="190" y="521"/>
                </a:lnTo>
                <a:lnTo>
                  <a:pt x="222" y="498"/>
                </a:lnTo>
                <a:lnTo>
                  <a:pt x="284" y="432"/>
                </a:lnTo>
                <a:lnTo>
                  <a:pt x="347" y="338"/>
                </a:lnTo>
                <a:lnTo>
                  <a:pt x="410" y="224"/>
                </a:lnTo>
                <a:lnTo>
                  <a:pt x="441" y="167"/>
                </a:lnTo>
                <a:lnTo>
                  <a:pt x="473" y="114"/>
                </a:lnTo>
                <a:lnTo>
                  <a:pt x="505" y="67"/>
                </a:lnTo>
                <a:lnTo>
                  <a:pt x="535" y="31"/>
                </a:lnTo>
                <a:lnTo>
                  <a:pt x="567" y="8"/>
                </a:lnTo>
                <a:lnTo>
                  <a:pt x="599"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068" name="Freeform 7"/>
          <p:cNvSpPr>
            <a:spLocks/>
          </p:cNvSpPr>
          <p:nvPr/>
        </p:nvSpPr>
        <p:spPr bwMode="auto">
          <a:xfrm>
            <a:off x="1676400" y="4111625"/>
            <a:ext cx="1066800" cy="914400"/>
          </a:xfrm>
          <a:custGeom>
            <a:avLst/>
            <a:gdLst>
              <a:gd name="T0" fmla="*/ 2147483646 w 576"/>
              <a:gd name="T1" fmla="*/ 2147483646 h 576"/>
              <a:gd name="T2" fmla="*/ 2147483646 w 576"/>
              <a:gd name="T3" fmla="*/ 2147483646 h 576"/>
              <a:gd name="T4" fmla="*/ 2147483646 w 576"/>
              <a:gd name="T5" fmla="*/ 2147483646 h 576"/>
              <a:gd name="T6" fmla="*/ 2147483646 w 576"/>
              <a:gd name="T7" fmla="*/ 2147483646 h 576"/>
              <a:gd name="T8" fmla="*/ 2147483646 w 576"/>
              <a:gd name="T9" fmla="*/ 2147483646 h 576"/>
              <a:gd name="T10" fmla="*/ 2147483646 w 576"/>
              <a:gd name="T11" fmla="*/ 2147483646 h 576"/>
              <a:gd name="T12" fmla="*/ 2147483646 w 576"/>
              <a:gd name="T13" fmla="*/ 2147483646 h 576"/>
              <a:gd name="T14" fmla="*/ 2147483646 w 576"/>
              <a:gd name="T15" fmla="*/ 2147483646 h 576"/>
              <a:gd name="T16" fmla="*/ 2147483646 w 576"/>
              <a:gd name="T17" fmla="*/ 2147483646 h 576"/>
              <a:gd name="T18" fmla="*/ 2147483646 w 576"/>
              <a:gd name="T19" fmla="*/ 2147483646 h 576"/>
              <a:gd name="T20" fmla="*/ 2147483646 w 576"/>
              <a:gd name="T21" fmla="*/ 2147483646 h 576"/>
              <a:gd name="T22" fmla="*/ 2147483646 w 576"/>
              <a:gd name="T23" fmla="*/ 2147483646 h 576"/>
              <a:gd name="T24" fmla="*/ 2147483646 w 576"/>
              <a:gd name="T25" fmla="*/ 2147483646 h 576"/>
              <a:gd name="T26" fmla="*/ 2147483646 w 576"/>
              <a:gd name="T27" fmla="*/ 2147483646 h 576"/>
              <a:gd name="T28" fmla="*/ 2147483646 w 576"/>
              <a:gd name="T29" fmla="*/ 2147483646 h 576"/>
              <a:gd name="T30" fmla="*/ 0 w 576"/>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6"/>
              <a:gd name="T49" fmla="*/ 0 h 576"/>
              <a:gd name="T50" fmla="*/ 576 w 576"/>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6" h="576">
                <a:moveTo>
                  <a:pt x="575" y="575"/>
                </a:moveTo>
                <a:lnTo>
                  <a:pt x="515" y="570"/>
                </a:lnTo>
                <a:lnTo>
                  <a:pt x="484" y="562"/>
                </a:lnTo>
                <a:lnTo>
                  <a:pt x="455" y="553"/>
                </a:lnTo>
                <a:lnTo>
                  <a:pt x="424" y="540"/>
                </a:lnTo>
                <a:lnTo>
                  <a:pt x="393" y="521"/>
                </a:lnTo>
                <a:lnTo>
                  <a:pt x="364" y="498"/>
                </a:lnTo>
                <a:lnTo>
                  <a:pt x="303" y="432"/>
                </a:lnTo>
                <a:lnTo>
                  <a:pt x="242" y="338"/>
                </a:lnTo>
                <a:lnTo>
                  <a:pt x="182" y="224"/>
                </a:lnTo>
                <a:lnTo>
                  <a:pt x="151" y="167"/>
                </a:lnTo>
                <a:lnTo>
                  <a:pt x="120" y="114"/>
                </a:lnTo>
                <a:lnTo>
                  <a:pt x="91" y="67"/>
                </a:lnTo>
                <a:lnTo>
                  <a:pt x="60" y="31"/>
                </a:lnTo>
                <a:lnTo>
                  <a:pt x="30" y="8"/>
                </a:lnTo>
                <a:lnTo>
                  <a:pt x="0"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069" name="Rectangle 8"/>
          <p:cNvSpPr>
            <a:spLocks noChangeArrowheads="1"/>
          </p:cNvSpPr>
          <p:nvPr/>
        </p:nvSpPr>
        <p:spPr bwMode="auto">
          <a:xfrm>
            <a:off x="1066800" y="3124200"/>
            <a:ext cx="145732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nSpc>
                <a:spcPct val="110000"/>
              </a:lnSpc>
              <a:spcBef>
                <a:spcPct val="50000"/>
              </a:spcBef>
              <a:buClrTx/>
              <a:buSzTx/>
              <a:buFontTx/>
              <a:buNone/>
            </a:pPr>
            <a:r>
              <a:rPr lang="en-US" altLang="en-US" sz="2000"/>
              <a:t>H</a:t>
            </a:r>
            <a:r>
              <a:rPr lang="en-US" altLang="en-US" sz="2000" baseline="-25000"/>
              <a:t>0</a:t>
            </a:r>
            <a:r>
              <a:rPr lang="en-US" altLang="en-US" sz="2000"/>
              <a:t>: </a:t>
            </a:r>
            <a:r>
              <a:rPr lang="el-GR" altLang="en-US" sz="2000">
                <a:cs typeface="Arial" panose="020B0604020202020204" pitchFamily="34" charset="0"/>
              </a:rPr>
              <a:t>μ</a:t>
            </a:r>
            <a:r>
              <a:rPr lang="en-US" altLang="en-US" sz="2000"/>
              <a:t> </a:t>
            </a:r>
            <a:r>
              <a:rPr lang="en-US" altLang="en-US" sz="2000">
                <a:cs typeface="Arial" panose="020B0604020202020204" pitchFamily="34" charset="0"/>
              </a:rPr>
              <a:t>≥</a:t>
            </a:r>
            <a:r>
              <a:rPr lang="en-US" altLang="en-US" sz="2000"/>
              <a:t> 3   H</a:t>
            </a:r>
            <a:r>
              <a:rPr lang="en-US" altLang="en-US" sz="2000" baseline="-25000"/>
              <a:t>A</a:t>
            </a:r>
            <a:r>
              <a:rPr lang="en-US" altLang="en-US" sz="2000"/>
              <a:t>: </a:t>
            </a:r>
            <a:r>
              <a:rPr lang="el-GR" altLang="en-US" sz="2000">
                <a:cs typeface="Arial" panose="020B0604020202020204" pitchFamily="34" charset="0"/>
              </a:rPr>
              <a:t>μ</a:t>
            </a:r>
            <a:r>
              <a:rPr lang="en-US" altLang="en-US" sz="2000"/>
              <a:t> &lt; 3</a:t>
            </a:r>
          </a:p>
        </p:txBody>
      </p:sp>
      <p:sp>
        <p:nvSpPr>
          <p:cNvPr id="45070" name="Freeform 9"/>
          <p:cNvSpPr>
            <a:spLocks/>
          </p:cNvSpPr>
          <p:nvPr/>
        </p:nvSpPr>
        <p:spPr bwMode="auto">
          <a:xfrm>
            <a:off x="568325" y="5103813"/>
            <a:ext cx="2216150" cy="1587"/>
          </a:xfrm>
          <a:custGeom>
            <a:avLst/>
            <a:gdLst>
              <a:gd name="T0" fmla="*/ 0 w 1396"/>
              <a:gd name="T1" fmla="*/ 0 h 1"/>
              <a:gd name="T2" fmla="*/ 2147483646 w 1396"/>
              <a:gd name="T3" fmla="*/ 0 h 1"/>
              <a:gd name="T4" fmla="*/ 0 60000 65536"/>
              <a:gd name="T5" fmla="*/ 0 60000 65536"/>
              <a:gd name="T6" fmla="*/ 0 w 1396"/>
              <a:gd name="T7" fmla="*/ 0 h 1"/>
              <a:gd name="T8" fmla="*/ 1396 w 1396"/>
              <a:gd name="T9" fmla="*/ 1 h 1"/>
            </a:gdLst>
            <a:ahLst/>
            <a:cxnLst>
              <a:cxn ang="T4">
                <a:pos x="T0" y="T1"/>
              </a:cxn>
              <a:cxn ang="T5">
                <a:pos x="T2" y="T3"/>
              </a:cxn>
            </a:cxnLst>
            <a:rect l="T6" t="T7" r="T8" b="T9"/>
            <a:pathLst>
              <a:path w="1396" h="1">
                <a:moveTo>
                  <a:pt x="0" y="0"/>
                </a:moveTo>
                <a:lnTo>
                  <a:pt x="1396" y="0"/>
                </a:lnTo>
              </a:path>
            </a:pathLst>
          </a:custGeom>
          <a:noFill/>
          <a:ln w="254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071" name="Rectangle 10"/>
          <p:cNvSpPr>
            <a:spLocks noChangeArrowheads="1"/>
          </p:cNvSpPr>
          <p:nvPr/>
        </p:nvSpPr>
        <p:spPr bwMode="auto">
          <a:xfrm>
            <a:off x="1524000" y="5168900"/>
            <a:ext cx="304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2000" b="1"/>
              <a:t>0</a:t>
            </a:r>
          </a:p>
        </p:txBody>
      </p:sp>
      <p:sp>
        <p:nvSpPr>
          <p:cNvPr id="45072" name="Rectangle 11"/>
          <p:cNvSpPr>
            <a:spLocks noChangeArrowheads="1"/>
          </p:cNvSpPr>
          <p:nvPr/>
        </p:nvSpPr>
        <p:spPr bwMode="auto">
          <a:xfrm>
            <a:off x="3810000" y="3146425"/>
            <a:ext cx="14478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nSpc>
                <a:spcPct val="110000"/>
              </a:lnSpc>
              <a:spcBef>
                <a:spcPct val="50000"/>
              </a:spcBef>
              <a:buClrTx/>
              <a:buSzTx/>
              <a:buFontTx/>
              <a:buNone/>
            </a:pPr>
            <a:r>
              <a:rPr lang="en-US" altLang="en-US" sz="2000"/>
              <a:t>H</a:t>
            </a:r>
            <a:r>
              <a:rPr lang="en-US" altLang="en-US" sz="2000" baseline="-25000"/>
              <a:t>0</a:t>
            </a:r>
            <a:r>
              <a:rPr lang="en-US" altLang="en-US" sz="2000"/>
              <a:t>: </a:t>
            </a:r>
            <a:r>
              <a:rPr lang="el-GR" altLang="en-US" sz="2000"/>
              <a:t>μ</a:t>
            </a:r>
            <a:r>
              <a:rPr lang="en-US" altLang="en-US" sz="2000"/>
              <a:t> </a:t>
            </a:r>
            <a:r>
              <a:rPr lang="en-US" altLang="en-US" sz="2000">
                <a:cs typeface="Arial" panose="020B0604020202020204" pitchFamily="34" charset="0"/>
              </a:rPr>
              <a:t>≤</a:t>
            </a:r>
            <a:r>
              <a:rPr lang="en-US" altLang="en-US" sz="2000"/>
              <a:t> 3  H</a:t>
            </a:r>
            <a:r>
              <a:rPr lang="en-US" altLang="en-US" sz="2000" baseline="-25000"/>
              <a:t>A</a:t>
            </a:r>
            <a:r>
              <a:rPr lang="en-US" altLang="en-US" sz="2000"/>
              <a:t>: </a:t>
            </a:r>
            <a:r>
              <a:rPr lang="el-GR" altLang="en-US" sz="2000"/>
              <a:t>μ</a:t>
            </a:r>
            <a:r>
              <a:rPr lang="en-US" altLang="en-US" sz="2000"/>
              <a:t> &gt; 3</a:t>
            </a:r>
          </a:p>
        </p:txBody>
      </p:sp>
      <p:sp>
        <p:nvSpPr>
          <p:cNvPr id="45073" name="Rectangle 12"/>
          <p:cNvSpPr>
            <a:spLocks noChangeArrowheads="1"/>
          </p:cNvSpPr>
          <p:nvPr/>
        </p:nvSpPr>
        <p:spPr bwMode="auto">
          <a:xfrm>
            <a:off x="6781800" y="3127375"/>
            <a:ext cx="14478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nSpc>
                <a:spcPct val="110000"/>
              </a:lnSpc>
              <a:spcBef>
                <a:spcPct val="50000"/>
              </a:spcBef>
              <a:buClrTx/>
              <a:buSzTx/>
              <a:buFontTx/>
              <a:buNone/>
            </a:pPr>
            <a:r>
              <a:rPr lang="en-US" altLang="en-US" sz="2000"/>
              <a:t>H</a:t>
            </a:r>
            <a:r>
              <a:rPr lang="en-US" altLang="en-US" sz="2000" baseline="-25000"/>
              <a:t>0</a:t>
            </a:r>
            <a:r>
              <a:rPr lang="en-US" altLang="en-US" sz="2000"/>
              <a:t>: </a:t>
            </a:r>
            <a:r>
              <a:rPr lang="el-GR" altLang="en-US" sz="2000"/>
              <a:t>μ</a:t>
            </a:r>
            <a:r>
              <a:rPr lang="en-US" altLang="en-US" sz="2000"/>
              <a:t> = 3    H</a:t>
            </a:r>
            <a:r>
              <a:rPr lang="en-US" altLang="en-US" sz="2000" baseline="-25000"/>
              <a:t>A</a:t>
            </a:r>
            <a:r>
              <a:rPr lang="en-US" altLang="en-US" sz="2000"/>
              <a:t>: </a:t>
            </a:r>
            <a:r>
              <a:rPr lang="el-GR" altLang="en-US" sz="2000"/>
              <a:t>μ</a:t>
            </a:r>
            <a:r>
              <a:rPr lang="en-US" altLang="en-US" sz="2000"/>
              <a:t> </a:t>
            </a:r>
            <a:r>
              <a:rPr lang="en-US" altLang="en-US" sz="2000">
                <a:cs typeface="Arial" panose="020B0604020202020204" pitchFamily="34" charset="0"/>
              </a:rPr>
              <a:t>≠</a:t>
            </a:r>
            <a:r>
              <a:rPr lang="en-US" altLang="en-US" sz="2000"/>
              <a:t> 3</a:t>
            </a:r>
          </a:p>
        </p:txBody>
      </p:sp>
      <p:sp>
        <p:nvSpPr>
          <p:cNvPr id="45074" name="Line 13"/>
          <p:cNvSpPr>
            <a:spLocks noChangeShapeType="1"/>
          </p:cNvSpPr>
          <p:nvPr/>
        </p:nvSpPr>
        <p:spPr bwMode="auto">
          <a:xfrm>
            <a:off x="685800" y="4722813"/>
            <a:ext cx="152400" cy="227012"/>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5075" name="Rectangle 14"/>
          <p:cNvSpPr>
            <a:spLocks noChangeArrowheads="1"/>
          </p:cNvSpPr>
          <p:nvPr/>
        </p:nvSpPr>
        <p:spPr bwMode="auto">
          <a:xfrm flipH="1">
            <a:off x="304800" y="4341813"/>
            <a:ext cx="5302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b="1" i="1">
                <a:latin typeface="Symbol" panose="05050102010706020507" pitchFamily="18" charset="2"/>
              </a:rPr>
              <a:t>a</a:t>
            </a:r>
          </a:p>
        </p:txBody>
      </p:sp>
      <p:sp>
        <p:nvSpPr>
          <p:cNvPr id="45076" name="Rectangle 15"/>
          <p:cNvSpPr>
            <a:spLocks noChangeArrowheads="1"/>
          </p:cNvSpPr>
          <p:nvPr/>
        </p:nvSpPr>
        <p:spPr bwMode="auto">
          <a:xfrm>
            <a:off x="5253038" y="4265613"/>
            <a:ext cx="38576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b="1" i="1">
                <a:latin typeface="Symbol" panose="05050102010706020507" pitchFamily="18" charset="2"/>
              </a:rPr>
              <a:t>a</a:t>
            </a:r>
          </a:p>
        </p:txBody>
      </p:sp>
      <p:sp>
        <p:nvSpPr>
          <p:cNvPr id="45077" name="Rectangle 16"/>
          <p:cNvSpPr>
            <a:spLocks noChangeArrowheads="1"/>
          </p:cNvSpPr>
          <p:nvPr/>
        </p:nvSpPr>
        <p:spPr bwMode="auto">
          <a:xfrm>
            <a:off x="8453438" y="4344988"/>
            <a:ext cx="53816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2400"/>
              <a:t> /2</a:t>
            </a:r>
          </a:p>
        </p:txBody>
      </p:sp>
      <p:sp>
        <p:nvSpPr>
          <p:cNvPr id="45078" name="Freeform 17"/>
          <p:cNvSpPr>
            <a:spLocks/>
          </p:cNvSpPr>
          <p:nvPr/>
        </p:nvSpPr>
        <p:spPr bwMode="auto">
          <a:xfrm>
            <a:off x="990600" y="4953000"/>
            <a:ext cx="306388" cy="306388"/>
          </a:xfrm>
          <a:custGeom>
            <a:avLst/>
            <a:gdLst>
              <a:gd name="T0" fmla="*/ 2147483646 w 193"/>
              <a:gd name="T1" fmla="*/ 2147483646 h 193"/>
              <a:gd name="T2" fmla="*/ 2147483646 w 193"/>
              <a:gd name="T3" fmla="*/ 2147483646 h 193"/>
              <a:gd name="T4" fmla="*/ 2147483646 w 193"/>
              <a:gd name="T5" fmla="*/ 0 h 193"/>
              <a:gd name="T6" fmla="*/ 2147483646 w 193"/>
              <a:gd name="T7" fmla="*/ 2147483646 h 193"/>
              <a:gd name="T8" fmla="*/ 0 w 193"/>
              <a:gd name="T9" fmla="*/ 2147483646 h 193"/>
              <a:gd name="T10" fmla="*/ 2147483646 w 193"/>
              <a:gd name="T11" fmla="*/ 2147483646 h 193"/>
              <a:gd name="T12" fmla="*/ 2147483646 w 193"/>
              <a:gd name="T13" fmla="*/ 2147483646 h 193"/>
              <a:gd name="T14" fmla="*/ 2147483646 w 193"/>
              <a:gd name="T15" fmla="*/ 2147483646 h 193"/>
              <a:gd name="T16" fmla="*/ 2147483646 w 193"/>
              <a:gd name="T17" fmla="*/ 2147483646 h 1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
              <a:gd name="T28" fmla="*/ 0 h 193"/>
              <a:gd name="T29" fmla="*/ 193 w 193"/>
              <a:gd name="T30" fmla="*/ 193 h 1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 h="193">
                <a:moveTo>
                  <a:pt x="192" y="96"/>
                </a:moveTo>
                <a:lnTo>
                  <a:pt x="113" y="79"/>
                </a:lnTo>
                <a:lnTo>
                  <a:pt x="96" y="0"/>
                </a:lnTo>
                <a:lnTo>
                  <a:pt x="79" y="79"/>
                </a:lnTo>
                <a:lnTo>
                  <a:pt x="0" y="96"/>
                </a:lnTo>
                <a:lnTo>
                  <a:pt x="79" y="113"/>
                </a:lnTo>
                <a:lnTo>
                  <a:pt x="96" y="192"/>
                </a:lnTo>
                <a:lnTo>
                  <a:pt x="113" y="113"/>
                </a:lnTo>
                <a:lnTo>
                  <a:pt x="192" y="96"/>
                </a:lnTo>
              </a:path>
            </a:pathLst>
          </a:custGeom>
          <a:solidFill>
            <a:srgbClr val="F8F800"/>
          </a:solidFill>
          <a:ln w="12700" cap="rnd">
            <a:solidFill>
              <a:schemeClr val="tx1"/>
            </a:solidFill>
            <a:round/>
            <a:headEnd type="none" w="sm" len="sm"/>
            <a:tailEnd type="none" w="sm" len="sm"/>
          </a:ln>
        </p:spPr>
        <p:txBody>
          <a:bodyPr/>
          <a:lstStyle/>
          <a:p>
            <a:endParaRPr lang="en-US"/>
          </a:p>
        </p:txBody>
      </p:sp>
      <p:sp>
        <p:nvSpPr>
          <p:cNvPr id="45079" name="Rectangle 20"/>
          <p:cNvSpPr>
            <a:spLocks noChangeArrowheads="1"/>
          </p:cNvSpPr>
          <p:nvPr/>
        </p:nvSpPr>
        <p:spPr bwMode="auto">
          <a:xfrm>
            <a:off x="762000" y="2438400"/>
            <a:ext cx="182880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2000"/>
              <a:t>Lower tail test</a:t>
            </a:r>
          </a:p>
        </p:txBody>
      </p:sp>
      <p:sp>
        <p:nvSpPr>
          <p:cNvPr id="45080" name="Rectangle 22"/>
          <p:cNvSpPr>
            <a:spLocks noChangeArrowheads="1"/>
          </p:cNvSpPr>
          <p:nvPr/>
        </p:nvSpPr>
        <p:spPr bwMode="auto">
          <a:xfrm>
            <a:off x="1295400" y="1600200"/>
            <a:ext cx="3278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400"/>
              <a:t>Level of significance = </a:t>
            </a:r>
          </a:p>
        </p:txBody>
      </p:sp>
      <p:sp>
        <p:nvSpPr>
          <p:cNvPr id="45081" name="Rectangle 23"/>
          <p:cNvSpPr>
            <a:spLocks noChangeArrowheads="1"/>
          </p:cNvSpPr>
          <p:nvPr/>
        </p:nvSpPr>
        <p:spPr bwMode="auto">
          <a:xfrm flipH="1">
            <a:off x="4419600" y="1524000"/>
            <a:ext cx="53022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b="1" i="1">
                <a:latin typeface="Symbol" panose="05050102010706020507" pitchFamily="18" charset="2"/>
              </a:rPr>
              <a:t>a</a:t>
            </a:r>
          </a:p>
        </p:txBody>
      </p:sp>
      <p:sp>
        <p:nvSpPr>
          <p:cNvPr id="45082" name="Rectangle 35"/>
          <p:cNvSpPr>
            <a:spLocks noChangeArrowheads="1"/>
          </p:cNvSpPr>
          <p:nvPr/>
        </p:nvSpPr>
        <p:spPr bwMode="auto">
          <a:xfrm>
            <a:off x="7315200" y="5168900"/>
            <a:ext cx="304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2000" b="1"/>
              <a:t>0</a:t>
            </a:r>
          </a:p>
        </p:txBody>
      </p:sp>
      <p:sp>
        <p:nvSpPr>
          <p:cNvPr id="45083" name="Line 40"/>
          <p:cNvSpPr>
            <a:spLocks noChangeShapeType="1"/>
          </p:cNvSpPr>
          <p:nvPr/>
        </p:nvSpPr>
        <p:spPr bwMode="auto">
          <a:xfrm flipH="1">
            <a:off x="5176838" y="4722813"/>
            <a:ext cx="228600" cy="2286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5084" name="Rectangle 41"/>
          <p:cNvSpPr>
            <a:spLocks noChangeArrowheads="1"/>
          </p:cNvSpPr>
          <p:nvPr/>
        </p:nvSpPr>
        <p:spPr bwMode="auto">
          <a:xfrm>
            <a:off x="6091238" y="4341813"/>
            <a:ext cx="69056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2400"/>
              <a:t> /2</a:t>
            </a:r>
          </a:p>
        </p:txBody>
      </p:sp>
      <p:sp>
        <p:nvSpPr>
          <p:cNvPr id="45085" name="Rectangle 42"/>
          <p:cNvSpPr>
            <a:spLocks noChangeArrowheads="1"/>
          </p:cNvSpPr>
          <p:nvPr/>
        </p:nvSpPr>
        <p:spPr bwMode="auto">
          <a:xfrm>
            <a:off x="5938838" y="4265613"/>
            <a:ext cx="38576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b="1" i="1">
                <a:latin typeface="Symbol" panose="05050102010706020507" pitchFamily="18" charset="2"/>
              </a:rPr>
              <a:t>a</a:t>
            </a:r>
          </a:p>
        </p:txBody>
      </p:sp>
      <p:sp>
        <p:nvSpPr>
          <p:cNvPr id="45086" name="Line 43"/>
          <p:cNvSpPr>
            <a:spLocks noChangeShapeType="1"/>
          </p:cNvSpPr>
          <p:nvPr/>
        </p:nvSpPr>
        <p:spPr bwMode="auto">
          <a:xfrm>
            <a:off x="6400800" y="4722813"/>
            <a:ext cx="304800" cy="2286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5087" name="Rectangle 47"/>
          <p:cNvSpPr>
            <a:spLocks noChangeArrowheads="1"/>
          </p:cNvSpPr>
          <p:nvPr/>
        </p:nvSpPr>
        <p:spPr bwMode="auto">
          <a:xfrm>
            <a:off x="3581400" y="2438400"/>
            <a:ext cx="182880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2000"/>
              <a:t>Upper tail test</a:t>
            </a:r>
          </a:p>
        </p:txBody>
      </p:sp>
      <p:sp>
        <p:nvSpPr>
          <p:cNvPr id="45088" name="Rectangle 48"/>
          <p:cNvSpPr>
            <a:spLocks noChangeArrowheads="1"/>
          </p:cNvSpPr>
          <p:nvPr/>
        </p:nvSpPr>
        <p:spPr bwMode="auto">
          <a:xfrm>
            <a:off x="6477000" y="2438400"/>
            <a:ext cx="190500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2000"/>
              <a:t>Two tailed test</a:t>
            </a:r>
          </a:p>
        </p:txBody>
      </p:sp>
      <p:sp>
        <p:nvSpPr>
          <p:cNvPr id="45089" name="Freeform 50"/>
          <p:cNvSpPr>
            <a:spLocks/>
          </p:cNvSpPr>
          <p:nvPr/>
        </p:nvSpPr>
        <p:spPr bwMode="auto">
          <a:xfrm>
            <a:off x="4964113" y="4773613"/>
            <a:ext cx="571500" cy="330200"/>
          </a:xfrm>
          <a:custGeom>
            <a:avLst/>
            <a:gdLst>
              <a:gd name="T0" fmla="*/ 2147483646 w 360"/>
              <a:gd name="T1" fmla="*/ 2147483646 h 208"/>
              <a:gd name="T2" fmla="*/ 2147483646 w 360"/>
              <a:gd name="T3" fmla="*/ 2147483646 h 208"/>
              <a:gd name="T4" fmla="*/ 2147483646 w 360"/>
              <a:gd name="T5" fmla="*/ 2147483646 h 208"/>
              <a:gd name="T6" fmla="*/ 2147483646 w 360"/>
              <a:gd name="T7" fmla="*/ 2147483646 h 208"/>
              <a:gd name="T8" fmla="*/ 2147483646 w 360"/>
              <a:gd name="T9" fmla="*/ 2147483646 h 208"/>
              <a:gd name="T10" fmla="*/ 0 w 360"/>
              <a:gd name="T11" fmla="*/ 0 h 208"/>
              <a:gd name="T12" fmla="*/ 0 w 360"/>
              <a:gd name="T13" fmla="*/ 2147483646 h 208"/>
              <a:gd name="T14" fmla="*/ 2147483646 w 360"/>
              <a:gd name="T15" fmla="*/ 2147483646 h 208"/>
              <a:gd name="T16" fmla="*/ 0 60000 65536"/>
              <a:gd name="T17" fmla="*/ 0 60000 65536"/>
              <a:gd name="T18" fmla="*/ 0 60000 65536"/>
              <a:gd name="T19" fmla="*/ 0 60000 65536"/>
              <a:gd name="T20" fmla="*/ 0 60000 65536"/>
              <a:gd name="T21" fmla="*/ 0 60000 65536"/>
              <a:gd name="T22" fmla="*/ 0 60000 65536"/>
              <a:gd name="T23" fmla="*/ 0 60000 65536"/>
              <a:gd name="T24" fmla="*/ 0 w 360"/>
              <a:gd name="T25" fmla="*/ 0 h 208"/>
              <a:gd name="T26" fmla="*/ 360 w 360"/>
              <a:gd name="T27" fmla="*/ 208 h 2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0" h="208">
                <a:moveTo>
                  <a:pt x="354" y="164"/>
                </a:moveTo>
                <a:lnTo>
                  <a:pt x="262" y="146"/>
                </a:lnTo>
                <a:lnTo>
                  <a:pt x="172" y="128"/>
                </a:lnTo>
                <a:lnTo>
                  <a:pt x="106" y="100"/>
                </a:lnTo>
                <a:lnTo>
                  <a:pt x="48" y="50"/>
                </a:lnTo>
                <a:lnTo>
                  <a:pt x="0" y="0"/>
                </a:lnTo>
                <a:lnTo>
                  <a:pt x="0" y="202"/>
                </a:lnTo>
                <a:lnTo>
                  <a:pt x="360" y="208"/>
                </a:lnTo>
              </a:path>
            </a:pathLst>
          </a:custGeom>
          <a:solidFill>
            <a:srgbClr val="C3DBF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US"/>
          </a:p>
        </p:txBody>
      </p:sp>
      <p:sp>
        <p:nvSpPr>
          <p:cNvPr id="45090" name="Freeform 51"/>
          <p:cNvSpPr>
            <a:spLocks/>
          </p:cNvSpPr>
          <p:nvPr/>
        </p:nvSpPr>
        <p:spPr bwMode="auto">
          <a:xfrm>
            <a:off x="3348038" y="4113213"/>
            <a:ext cx="1066800" cy="914400"/>
          </a:xfrm>
          <a:custGeom>
            <a:avLst/>
            <a:gdLst>
              <a:gd name="T0" fmla="*/ 0 w 600"/>
              <a:gd name="T1" fmla="*/ 2147483646 h 576"/>
              <a:gd name="T2" fmla="*/ 2147483646 w 600"/>
              <a:gd name="T3" fmla="*/ 2147483646 h 576"/>
              <a:gd name="T4" fmla="*/ 2147483646 w 600"/>
              <a:gd name="T5" fmla="*/ 2147483646 h 576"/>
              <a:gd name="T6" fmla="*/ 2147483646 w 600"/>
              <a:gd name="T7" fmla="*/ 2147483646 h 576"/>
              <a:gd name="T8" fmla="*/ 2147483646 w 600"/>
              <a:gd name="T9" fmla="*/ 2147483646 h 576"/>
              <a:gd name="T10" fmla="*/ 2147483646 w 600"/>
              <a:gd name="T11" fmla="*/ 2147483646 h 576"/>
              <a:gd name="T12" fmla="*/ 2147483646 w 600"/>
              <a:gd name="T13" fmla="*/ 2147483646 h 576"/>
              <a:gd name="T14" fmla="*/ 2147483646 w 600"/>
              <a:gd name="T15" fmla="*/ 2147483646 h 576"/>
              <a:gd name="T16" fmla="*/ 2147483646 w 600"/>
              <a:gd name="T17" fmla="*/ 2147483646 h 576"/>
              <a:gd name="T18" fmla="*/ 2147483646 w 600"/>
              <a:gd name="T19" fmla="*/ 2147483646 h 576"/>
              <a:gd name="T20" fmla="*/ 2147483646 w 600"/>
              <a:gd name="T21" fmla="*/ 2147483646 h 576"/>
              <a:gd name="T22" fmla="*/ 2147483646 w 600"/>
              <a:gd name="T23" fmla="*/ 2147483646 h 576"/>
              <a:gd name="T24" fmla="*/ 2147483646 w 600"/>
              <a:gd name="T25" fmla="*/ 2147483646 h 576"/>
              <a:gd name="T26" fmla="*/ 2147483646 w 600"/>
              <a:gd name="T27" fmla="*/ 2147483646 h 576"/>
              <a:gd name="T28" fmla="*/ 2147483646 w 600"/>
              <a:gd name="T29" fmla="*/ 2147483646 h 576"/>
              <a:gd name="T30" fmla="*/ 2147483646 w 600"/>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0"/>
              <a:gd name="T49" fmla="*/ 0 h 576"/>
              <a:gd name="T50" fmla="*/ 600 w 600"/>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0" h="576">
                <a:moveTo>
                  <a:pt x="0" y="575"/>
                </a:moveTo>
                <a:lnTo>
                  <a:pt x="63" y="570"/>
                </a:lnTo>
                <a:lnTo>
                  <a:pt x="95" y="562"/>
                </a:lnTo>
                <a:lnTo>
                  <a:pt x="127" y="553"/>
                </a:lnTo>
                <a:lnTo>
                  <a:pt x="158" y="540"/>
                </a:lnTo>
                <a:lnTo>
                  <a:pt x="190" y="521"/>
                </a:lnTo>
                <a:lnTo>
                  <a:pt x="222" y="498"/>
                </a:lnTo>
                <a:lnTo>
                  <a:pt x="284" y="432"/>
                </a:lnTo>
                <a:lnTo>
                  <a:pt x="347" y="338"/>
                </a:lnTo>
                <a:lnTo>
                  <a:pt x="410" y="224"/>
                </a:lnTo>
                <a:lnTo>
                  <a:pt x="441" y="167"/>
                </a:lnTo>
                <a:lnTo>
                  <a:pt x="473" y="114"/>
                </a:lnTo>
                <a:lnTo>
                  <a:pt x="505" y="67"/>
                </a:lnTo>
                <a:lnTo>
                  <a:pt x="535" y="31"/>
                </a:lnTo>
                <a:lnTo>
                  <a:pt x="567" y="8"/>
                </a:lnTo>
                <a:lnTo>
                  <a:pt x="599"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091" name="Freeform 52"/>
          <p:cNvSpPr>
            <a:spLocks/>
          </p:cNvSpPr>
          <p:nvPr/>
        </p:nvSpPr>
        <p:spPr bwMode="auto">
          <a:xfrm>
            <a:off x="4414838" y="4113213"/>
            <a:ext cx="1066800" cy="914400"/>
          </a:xfrm>
          <a:custGeom>
            <a:avLst/>
            <a:gdLst>
              <a:gd name="T0" fmla="*/ 2147483646 w 576"/>
              <a:gd name="T1" fmla="*/ 2147483646 h 576"/>
              <a:gd name="T2" fmla="*/ 2147483646 w 576"/>
              <a:gd name="T3" fmla="*/ 2147483646 h 576"/>
              <a:gd name="T4" fmla="*/ 2147483646 w 576"/>
              <a:gd name="T5" fmla="*/ 2147483646 h 576"/>
              <a:gd name="T6" fmla="*/ 2147483646 w 576"/>
              <a:gd name="T7" fmla="*/ 2147483646 h 576"/>
              <a:gd name="T8" fmla="*/ 2147483646 w 576"/>
              <a:gd name="T9" fmla="*/ 2147483646 h 576"/>
              <a:gd name="T10" fmla="*/ 2147483646 w 576"/>
              <a:gd name="T11" fmla="*/ 2147483646 h 576"/>
              <a:gd name="T12" fmla="*/ 2147483646 w 576"/>
              <a:gd name="T13" fmla="*/ 2147483646 h 576"/>
              <a:gd name="T14" fmla="*/ 2147483646 w 576"/>
              <a:gd name="T15" fmla="*/ 2147483646 h 576"/>
              <a:gd name="T16" fmla="*/ 2147483646 w 576"/>
              <a:gd name="T17" fmla="*/ 2147483646 h 576"/>
              <a:gd name="T18" fmla="*/ 2147483646 w 576"/>
              <a:gd name="T19" fmla="*/ 2147483646 h 576"/>
              <a:gd name="T20" fmla="*/ 2147483646 w 576"/>
              <a:gd name="T21" fmla="*/ 2147483646 h 576"/>
              <a:gd name="T22" fmla="*/ 2147483646 w 576"/>
              <a:gd name="T23" fmla="*/ 2147483646 h 576"/>
              <a:gd name="T24" fmla="*/ 2147483646 w 576"/>
              <a:gd name="T25" fmla="*/ 2147483646 h 576"/>
              <a:gd name="T26" fmla="*/ 2147483646 w 576"/>
              <a:gd name="T27" fmla="*/ 2147483646 h 576"/>
              <a:gd name="T28" fmla="*/ 2147483646 w 576"/>
              <a:gd name="T29" fmla="*/ 2147483646 h 576"/>
              <a:gd name="T30" fmla="*/ 0 w 576"/>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6"/>
              <a:gd name="T49" fmla="*/ 0 h 576"/>
              <a:gd name="T50" fmla="*/ 576 w 576"/>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6" h="576">
                <a:moveTo>
                  <a:pt x="575" y="575"/>
                </a:moveTo>
                <a:lnTo>
                  <a:pt x="515" y="570"/>
                </a:lnTo>
                <a:lnTo>
                  <a:pt x="484" y="562"/>
                </a:lnTo>
                <a:lnTo>
                  <a:pt x="455" y="553"/>
                </a:lnTo>
                <a:lnTo>
                  <a:pt x="424" y="540"/>
                </a:lnTo>
                <a:lnTo>
                  <a:pt x="393" y="521"/>
                </a:lnTo>
                <a:lnTo>
                  <a:pt x="364" y="498"/>
                </a:lnTo>
                <a:lnTo>
                  <a:pt x="303" y="432"/>
                </a:lnTo>
                <a:lnTo>
                  <a:pt x="242" y="338"/>
                </a:lnTo>
                <a:lnTo>
                  <a:pt x="182" y="224"/>
                </a:lnTo>
                <a:lnTo>
                  <a:pt x="151" y="167"/>
                </a:lnTo>
                <a:lnTo>
                  <a:pt x="120" y="114"/>
                </a:lnTo>
                <a:lnTo>
                  <a:pt x="91" y="67"/>
                </a:lnTo>
                <a:lnTo>
                  <a:pt x="60" y="31"/>
                </a:lnTo>
                <a:lnTo>
                  <a:pt x="30" y="8"/>
                </a:lnTo>
                <a:lnTo>
                  <a:pt x="0"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092" name="Rectangle 53"/>
          <p:cNvSpPr>
            <a:spLocks noChangeArrowheads="1"/>
          </p:cNvSpPr>
          <p:nvPr/>
        </p:nvSpPr>
        <p:spPr bwMode="auto">
          <a:xfrm>
            <a:off x="4262438" y="5168900"/>
            <a:ext cx="304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2000" b="1"/>
              <a:t>0</a:t>
            </a:r>
          </a:p>
        </p:txBody>
      </p:sp>
      <p:sp>
        <p:nvSpPr>
          <p:cNvPr id="45093" name="Freeform 57"/>
          <p:cNvSpPr>
            <a:spLocks/>
          </p:cNvSpPr>
          <p:nvPr/>
        </p:nvSpPr>
        <p:spPr bwMode="auto">
          <a:xfrm>
            <a:off x="3341688" y="5102225"/>
            <a:ext cx="2216150" cy="1588"/>
          </a:xfrm>
          <a:custGeom>
            <a:avLst/>
            <a:gdLst>
              <a:gd name="T0" fmla="*/ 0 w 1396"/>
              <a:gd name="T1" fmla="*/ 0 h 1"/>
              <a:gd name="T2" fmla="*/ 2147483646 w 1396"/>
              <a:gd name="T3" fmla="*/ 0 h 1"/>
              <a:gd name="T4" fmla="*/ 0 60000 65536"/>
              <a:gd name="T5" fmla="*/ 0 60000 65536"/>
              <a:gd name="T6" fmla="*/ 0 w 1396"/>
              <a:gd name="T7" fmla="*/ 0 h 1"/>
              <a:gd name="T8" fmla="*/ 1396 w 1396"/>
              <a:gd name="T9" fmla="*/ 1 h 1"/>
            </a:gdLst>
            <a:ahLst/>
            <a:cxnLst>
              <a:cxn ang="T4">
                <a:pos x="T0" y="T1"/>
              </a:cxn>
              <a:cxn ang="T5">
                <a:pos x="T2" y="T3"/>
              </a:cxn>
            </a:cxnLst>
            <a:rect l="T6" t="T7" r="T8" b="T9"/>
            <a:pathLst>
              <a:path w="1396" h="1">
                <a:moveTo>
                  <a:pt x="0" y="0"/>
                </a:moveTo>
                <a:lnTo>
                  <a:pt x="1396" y="0"/>
                </a:lnTo>
              </a:path>
            </a:pathLst>
          </a:custGeom>
          <a:noFill/>
          <a:ln w="254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094" name="Rectangle 58"/>
          <p:cNvSpPr>
            <a:spLocks noChangeArrowheads="1"/>
          </p:cNvSpPr>
          <p:nvPr/>
        </p:nvSpPr>
        <p:spPr bwMode="auto">
          <a:xfrm>
            <a:off x="8305800" y="4265613"/>
            <a:ext cx="385763"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b="1" i="1">
                <a:latin typeface="Symbol" panose="05050102010706020507" pitchFamily="18" charset="2"/>
              </a:rPr>
              <a:t>a</a:t>
            </a:r>
          </a:p>
        </p:txBody>
      </p:sp>
      <p:sp>
        <p:nvSpPr>
          <p:cNvPr id="45095" name="Line 59"/>
          <p:cNvSpPr>
            <a:spLocks noChangeShapeType="1"/>
          </p:cNvSpPr>
          <p:nvPr/>
        </p:nvSpPr>
        <p:spPr bwMode="auto">
          <a:xfrm flipH="1">
            <a:off x="8229600" y="4722813"/>
            <a:ext cx="228600" cy="2286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5096" name="Freeform 61"/>
          <p:cNvSpPr>
            <a:spLocks/>
          </p:cNvSpPr>
          <p:nvPr/>
        </p:nvSpPr>
        <p:spPr bwMode="auto">
          <a:xfrm>
            <a:off x="8016875" y="4773613"/>
            <a:ext cx="571500" cy="330200"/>
          </a:xfrm>
          <a:custGeom>
            <a:avLst/>
            <a:gdLst>
              <a:gd name="T0" fmla="*/ 2147483646 w 360"/>
              <a:gd name="T1" fmla="*/ 2147483646 h 208"/>
              <a:gd name="T2" fmla="*/ 2147483646 w 360"/>
              <a:gd name="T3" fmla="*/ 2147483646 h 208"/>
              <a:gd name="T4" fmla="*/ 2147483646 w 360"/>
              <a:gd name="T5" fmla="*/ 2147483646 h 208"/>
              <a:gd name="T6" fmla="*/ 2147483646 w 360"/>
              <a:gd name="T7" fmla="*/ 2147483646 h 208"/>
              <a:gd name="T8" fmla="*/ 2147483646 w 360"/>
              <a:gd name="T9" fmla="*/ 2147483646 h 208"/>
              <a:gd name="T10" fmla="*/ 0 w 360"/>
              <a:gd name="T11" fmla="*/ 0 h 208"/>
              <a:gd name="T12" fmla="*/ 0 w 360"/>
              <a:gd name="T13" fmla="*/ 2147483646 h 208"/>
              <a:gd name="T14" fmla="*/ 2147483646 w 360"/>
              <a:gd name="T15" fmla="*/ 2147483646 h 208"/>
              <a:gd name="T16" fmla="*/ 0 60000 65536"/>
              <a:gd name="T17" fmla="*/ 0 60000 65536"/>
              <a:gd name="T18" fmla="*/ 0 60000 65536"/>
              <a:gd name="T19" fmla="*/ 0 60000 65536"/>
              <a:gd name="T20" fmla="*/ 0 60000 65536"/>
              <a:gd name="T21" fmla="*/ 0 60000 65536"/>
              <a:gd name="T22" fmla="*/ 0 60000 65536"/>
              <a:gd name="T23" fmla="*/ 0 60000 65536"/>
              <a:gd name="T24" fmla="*/ 0 w 360"/>
              <a:gd name="T25" fmla="*/ 0 h 208"/>
              <a:gd name="T26" fmla="*/ 360 w 360"/>
              <a:gd name="T27" fmla="*/ 208 h 2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0" h="208">
                <a:moveTo>
                  <a:pt x="354" y="164"/>
                </a:moveTo>
                <a:lnTo>
                  <a:pt x="262" y="146"/>
                </a:lnTo>
                <a:lnTo>
                  <a:pt x="172" y="128"/>
                </a:lnTo>
                <a:lnTo>
                  <a:pt x="106" y="100"/>
                </a:lnTo>
                <a:lnTo>
                  <a:pt x="48" y="50"/>
                </a:lnTo>
                <a:lnTo>
                  <a:pt x="0" y="0"/>
                </a:lnTo>
                <a:lnTo>
                  <a:pt x="0" y="202"/>
                </a:lnTo>
                <a:lnTo>
                  <a:pt x="360" y="208"/>
                </a:lnTo>
              </a:path>
            </a:pathLst>
          </a:custGeom>
          <a:solidFill>
            <a:srgbClr val="C3DBF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US"/>
          </a:p>
        </p:txBody>
      </p:sp>
      <p:sp>
        <p:nvSpPr>
          <p:cNvPr id="45097" name="Freeform 62"/>
          <p:cNvSpPr>
            <a:spLocks/>
          </p:cNvSpPr>
          <p:nvPr/>
        </p:nvSpPr>
        <p:spPr bwMode="auto">
          <a:xfrm>
            <a:off x="6400800" y="4113213"/>
            <a:ext cx="1066800" cy="914400"/>
          </a:xfrm>
          <a:custGeom>
            <a:avLst/>
            <a:gdLst>
              <a:gd name="T0" fmla="*/ 0 w 600"/>
              <a:gd name="T1" fmla="*/ 2147483646 h 576"/>
              <a:gd name="T2" fmla="*/ 2147483646 w 600"/>
              <a:gd name="T3" fmla="*/ 2147483646 h 576"/>
              <a:gd name="T4" fmla="*/ 2147483646 w 600"/>
              <a:gd name="T5" fmla="*/ 2147483646 h 576"/>
              <a:gd name="T6" fmla="*/ 2147483646 w 600"/>
              <a:gd name="T7" fmla="*/ 2147483646 h 576"/>
              <a:gd name="T8" fmla="*/ 2147483646 w 600"/>
              <a:gd name="T9" fmla="*/ 2147483646 h 576"/>
              <a:gd name="T10" fmla="*/ 2147483646 w 600"/>
              <a:gd name="T11" fmla="*/ 2147483646 h 576"/>
              <a:gd name="T12" fmla="*/ 2147483646 w 600"/>
              <a:gd name="T13" fmla="*/ 2147483646 h 576"/>
              <a:gd name="T14" fmla="*/ 2147483646 w 600"/>
              <a:gd name="T15" fmla="*/ 2147483646 h 576"/>
              <a:gd name="T16" fmla="*/ 2147483646 w 600"/>
              <a:gd name="T17" fmla="*/ 2147483646 h 576"/>
              <a:gd name="T18" fmla="*/ 2147483646 w 600"/>
              <a:gd name="T19" fmla="*/ 2147483646 h 576"/>
              <a:gd name="T20" fmla="*/ 2147483646 w 600"/>
              <a:gd name="T21" fmla="*/ 2147483646 h 576"/>
              <a:gd name="T22" fmla="*/ 2147483646 w 600"/>
              <a:gd name="T23" fmla="*/ 2147483646 h 576"/>
              <a:gd name="T24" fmla="*/ 2147483646 w 600"/>
              <a:gd name="T25" fmla="*/ 2147483646 h 576"/>
              <a:gd name="T26" fmla="*/ 2147483646 w 600"/>
              <a:gd name="T27" fmla="*/ 2147483646 h 576"/>
              <a:gd name="T28" fmla="*/ 2147483646 w 600"/>
              <a:gd name="T29" fmla="*/ 2147483646 h 576"/>
              <a:gd name="T30" fmla="*/ 2147483646 w 600"/>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0"/>
              <a:gd name="T49" fmla="*/ 0 h 576"/>
              <a:gd name="T50" fmla="*/ 600 w 600"/>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0" h="576">
                <a:moveTo>
                  <a:pt x="0" y="575"/>
                </a:moveTo>
                <a:lnTo>
                  <a:pt x="63" y="570"/>
                </a:lnTo>
                <a:lnTo>
                  <a:pt x="95" y="562"/>
                </a:lnTo>
                <a:lnTo>
                  <a:pt x="127" y="553"/>
                </a:lnTo>
                <a:lnTo>
                  <a:pt x="158" y="540"/>
                </a:lnTo>
                <a:lnTo>
                  <a:pt x="190" y="521"/>
                </a:lnTo>
                <a:lnTo>
                  <a:pt x="222" y="498"/>
                </a:lnTo>
                <a:lnTo>
                  <a:pt x="284" y="432"/>
                </a:lnTo>
                <a:lnTo>
                  <a:pt x="347" y="338"/>
                </a:lnTo>
                <a:lnTo>
                  <a:pt x="410" y="224"/>
                </a:lnTo>
                <a:lnTo>
                  <a:pt x="441" y="167"/>
                </a:lnTo>
                <a:lnTo>
                  <a:pt x="473" y="114"/>
                </a:lnTo>
                <a:lnTo>
                  <a:pt x="505" y="67"/>
                </a:lnTo>
                <a:lnTo>
                  <a:pt x="535" y="31"/>
                </a:lnTo>
                <a:lnTo>
                  <a:pt x="567" y="8"/>
                </a:lnTo>
                <a:lnTo>
                  <a:pt x="599"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098" name="Freeform 63"/>
          <p:cNvSpPr>
            <a:spLocks/>
          </p:cNvSpPr>
          <p:nvPr/>
        </p:nvSpPr>
        <p:spPr bwMode="auto">
          <a:xfrm>
            <a:off x="7467600" y="4113213"/>
            <a:ext cx="1066800" cy="914400"/>
          </a:xfrm>
          <a:custGeom>
            <a:avLst/>
            <a:gdLst>
              <a:gd name="T0" fmla="*/ 2147483646 w 576"/>
              <a:gd name="T1" fmla="*/ 2147483646 h 576"/>
              <a:gd name="T2" fmla="*/ 2147483646 w 576"/>
              <a:gd name="T3" fmla="*/ 2147483646 h 576"/>
              <a:gd name="T4" fmla="*/ 2147483646 w 576"/>
              <a:gd name="T5" fmla="*/ 2147483646 h 576"/>
              <a:gd name="T6" fmla="*/ 2147483646 w 576"/>
              <a:gd name="T7" fmla="*/ 2147483646 h 576"/>
              <a:gd name="T8" fmla="*/ 2147483646 w 576"/>
              <a:gd name="T9" fmla="*/ 2147483646 h 576"/>
              <a:gd name="T10" fmla="*/ 2147483646 w 576"/>
              <a:gd name="T11" fmla="*/ 2147483646 h 576"/>
              <a:gd name="T12" fmla="*/ 2147483646 w 576"/>
              <a:gd name="T13" fmla="*/ 2147483646 h 576"/>
              <a:gd name="T14" fmla="*/ 2147483646 w 576"/>
              <a:gd name="T15" fmla="*/ 2147483646 h 576"/>
              <a:gd name="T16" fmla="*/ 2147483646 w 576"/>
              <a:gd name="T17" fmla="*/ 2147483646 h 576"/>
              <a:gd name="T18" fmla="*/ 2147483646 w 576"/>
              <a:gd name="T19" fmla="*/ 2147483646 h 576"/>
              <a:gd name="T20" fmla="*/ 2147483646 w 576"/>
              <a:gd name="T21" fmla="*/ 2147483646 h 576"/>
              <a:gd name="T22" fmla="*/ 2147483646 w 576"/>
              <a:gd name="T23" fmla="*/ 2147483646 h 576"/>
              <a:gd name="T24" fmla="*/ 2147483646 w 576"/>
              <a:gd name="T25" fmla="*/ 2147483646 h 576"/>
              <a:gd name="T26" fmla="*/ 2147483646 w 576"/>
              <a:gd name="T27" fmla="*/ 2147483646 h 576"/>
              <a:gd name="T28" fmla="*/ 2147483646 w 576"/>
              <a:gd name="T29" fmla="*/ 2147483646 h 576"/>
              <a:gd name="T30" fmla="*/ 0 w 576"/>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6"/>
              <a:gd name="T49" fmla="*/ 0 h 576"/>
              <a:gd name="T50" fmla="*/ 576 w 576"/>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6" h="576">
                <a:moveTo>
                  <a:pt x="575" y="575"/>
                </a:moveTo>
                <a:lnTo>
                  <a:pt x="515" y="570"/>
                </a:lnTo>
                <a:lnTo>
                  <a:pt x="484" y="562"/>
                </a:lnTo>
                <a:lnTo>
                  <a:pt x="455" y="553"/>
                </a:lnTo>
                <a:lnTo>
                  <a:pt x="424" y="540"/>
                </a:lnTo>
                <a:lnTo>
                  <a:pt x="393" y="521"/>
                </a:lnTo>
                <a:lnTo>
                  <a:pt x="364" y="498"/>
                </a:lnTo>
                <a:lnTo>
                  <a:pt x="303" y="432"/>
                </a:lnTo>
                <a:lnTo>
                  <a:pt x="242" y="338"/>
                </a:lnTo>
                <a:lnTo>
                  <a:pt x="182" y="224"/>
                </a:lnTo>
                <a:lnTo>
                  <a:pt x="151" y="167"/>
                </a:lnTo>
                <a:lnTo>
                  <a:pt x="120" y="114"/>
                </a:lnTo>
                <a:lnTo>
                  <a:pt x="91" y="67"/>
                </a:lnTo>
                <a:lnTo>
                  <a:pt x="60" y="31"/>
                </a:lnTo>
                <a:lnTo>
                  <a:pt x="30" y="8"/>
                </a:lnTo>
                <a:lnTo>
                  <a:pt x="0"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099" name="Freeform 65"/>
          <p:cNvSpPr>
            <a:spLocks/>
          </p:cNvSpPr>
          <p:nvPr/>
        </p:nvSpPr>
        <p:spPr bwMode="auto">
          <a:xfrm flipV="1">
            <a:off x="6324600" y="5027613"/>
            <a:ext cx="2362200" cy="76200"/>
          </a:xfrm>
          <a:custGeom>
            <a:avLst/>
            <a:gdLst>
              <a:gd name="T0" fmla="*/ 0 w 1396"/>
              <a:gd name="T1" fmla="*/ 0 h 1"/>
              <a:gd name="T2" fmla="*/ 2147483646 w 1396"/>
              <a:gd name="T3" fmla="*/ 0 h 1"/>
              <a:gd name="T4" fmla="*/ 0 60000 65536"/>
              <a:gd name="T5" fmla="*/ 0 60000 65536"/>
              <a:gd name="T6" fmla="*/ 0 w 1396"/>
              <a:gd name="T7" fmla="*/ 0 h 1"/>
              <a:gd name="T8" fmla="*/ 1396 w 1396"/>
              <a:gd name="T9" fmla="*/ 1 h 1"/>
            </a:gdLst>
            <a:ahLst/>
            <a:cxnLst>
              <a:cxn ang="T4">
                <a:pos x="T0" y="T1"/>
              </a:cxn>
              <a:cxn ang="T5">
                <a:pos x="T2" y="T3"/>
              </a:cxn>
            </a:cxnLst>
            <a:rect l="T6" t="T7" r="T8" b="T9"/>
            <a:pathLst>
              <a:path w="1396" h="1">
                <a:moveTo>
                  <a:pt x="0" y="0"/>
                </a:moveTo>
                <a:lnTo>
                  <a:pt x="1396" y="0"/>
                </a:lnTo>
              </a:path>
            </a:pathLst>
          </a:custGeom>
          <a:noFill/>
          <a:ln w="254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5100" name="Line 67"/>
          <p:cNvSpPr>
            <a:spLocks noChangeShapeType="1"/>
          </p:cNvSpPr>
          <p:nvPr/>
        </p:nvSpPr>
        <p:spPr bwMode="auto">
          <a:xfrm>
            <a:off x="3048000" y="2514600"/>
            <a:ext cx="0" cy="3810000"/>
          </a:xfrm>
          <a:prstGeom prst="line">
            <a:avLst/>
          </a:pr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5101" name="Line 68"/>
          <p:cNvSpPr>
            <a:spLocks noChangeShapeType="1"/>
          </p:cNvSpPr>
          <p:nvPr/>
        </p:nvSpPr>
        <p:spPr bwMode="auto">
          <a:xfrm>
            <a:off x="5943600" y="2514600"/>
            <a:ext cx="0" cy="3810000"/>
          </a:xfrm>
          <a:prstGeom prst="line">
            <a:avLst/>
          </a:pr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5102" name="Freeform 69"/>
          <p:cNvSpPr>
            <a:spLocks/>
          </p:cNvSpPr>
          <p:nvPr/>
        </p:nvSpPr>
        <p:spPr bwMode="auto">
          <a:xfrm>
            <a:off x="4800600" y="4953000"/>
            <a:ext cx="306388" cy="306388"/>
          </a:xfrm>
          <a:custGeom>
            <a:avLst/>
            <a:gdLst>
              <a:gd name="T0" fmla="*/ 2147483646 w 193"/>
              <a:gd name="T1" fmla="*/ 2147483646 h 193"/>
              <a:gd name="T2" fmla="*/ 2147483646 w 193"/>
              <a:gd name="T3" fmla="*/ 2147483646 h 193"/>
              <a:gd name="T4" fmla="*/ 2147483646 w 193"/>
              <a:gd name="T5" fmla="*/ 0 h 193"/>
              <a:gd name="T6" fmla="*/ 2147483646 w 193"/>
              <a:gd name="T7" fmla="*/ 2147483646 h 193"/>
              <a:gd name="T8" fmla="*/ 0 w 193"/>
              <a:gd name="T9" fmla="*/ 2147483646 h 193"/>
              <a:gd name="T10" fmla="*/ 2147483646 w 193"/>
              <a:gd name="T11" fmla="*/ 2147483646 h 193"/>
              <a:gd name="T12" fmla="*/ 2147483646 w 193"/>
              <a:gd name="T13" fmla="*/ 2147483646 h 193"/>
              <a:gd name="T14" fmla="*/ 2147483646 w 193"/>
              <a:gd name="T15" fmla="*/ 2147483646 h 193"/>
              <a:gd name="T16" fmla="*/ 2147483646 w 193"/>
              <a:gd name="T17" fmla="*/ 2147483646 h 1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
              <a:gd name="T28" fmla="*/ 0 h 193"/>
              <a:gd name="T29" fmla="*/ 193 w 193"/>
              <a:gd name="T30" fmla="*/ 193 h 1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 h="193">
                <a:moveTo>
                  <a:pt x="192" y="96"/>
                </a:moveTo>
                <a:lnTo>
                  <a:pt x="113" y="79"/>
                </a:lnTo>
                <a:lnTo>
                  <a:pt x="96" y="0"/>
                </a:lnTo>
                <a:lnTo>
                  <a:pt x="79" y="79"/>
                </a:lnTo>
                <a:lnTo>
                  <a:pt x="0" y="96"/>
                </a:lnTo>
                <a:lnTo>
                  <a:pt x="79" y="113"/>
                </a:lnTo>
                <a:lnTo>
                  <a:pt x="96" y="192"/>
                </a:lnTo>
                <a:lnTo>
                  <a:pt x="113" y="113"/>
                </a:lnTo>
                <a:lnTo>
                  <a:pt x="192" y="96"/>
                </a:lnTo>
              </a:path>
            </a:pathLst>
          </a:custGeom>
          <a:solidFill>
            <a:srgbClr val="F8F800"/>
          </a:solidFill>
          <a:ln w="12700" cap="rnd">
            <a:solidFill>
              <a:schemeClr val="tx1"/>
            </a:solidFill>
            <a:round/>
            <a:headEnd type="none" w="sm" len="sm"/>
            <a:tailEnd type="none" w="sm" len="sm"/>
          </a:ln>
        </p:spPr>
        <p:txBody>
          <a:bodyPr/>
          <a:lstStyle/>
          <a:p>
            <a:endParaRPr lang="en-US"/>
          </a:p>
        </p:txBody>
      </p:sp>
      <p:sp>
        <p:nvSpPr>
          <p:cNvPr id="45103" name="Freeform 38"/>
          <p:cNvSpPr>
            <a:spLocks/>
          </p:cNvSpPr>
          <p:nvPr/>
        </p:nvSpPr>
        <p:spPr bwMode="auto">
          <a:xfrm>
            <a:off x="6705600" y="4953000"/>
            <a:ext cx="306388" cy="306388"/>
          </a:xfrm>
          <a:custGeom>
            <a:avLst/>
            <a:gdLst>
              <a:gd name="T0" fmla="*/ 2147483646 w 193"/>
              <a:gd name="T1" fmla="*/ 2147483646 h 193"/>
              <a:gd name="T2" fmla="*/ 2147483646 w 193"/>
              <a:gd name="T3" fmla="*/ 2147483646 h 193"/>
              <a:gd name="T4" fmla="*/ 2147483646 w 193"/>
              <a:gd name="T5" fmla="*/ 0 h 193"/>
              <a:gd name="T6" fmla="*/ 2147483646 w 193"/>
              <a:gd name="T7" fmla="*/ 2147483646 h 193"/>
              <a:gd name="T8" fmla="*/ 0 w 193"/>
              <a:gd name="T9" fmla="*/ 2147483646 h 193"/>
              <a:gd name="T10" fmla="*/ 2147483646 w 193"/>
              <a:gd name="T11" fmla="*/ 2147483646 h 193"/>
              <a:gd name="T12" fmla="*/ 2147483646 w 193"/>
              <a:gd name="T13" fmla="*/ 2147483646 h 193"/>
              <a:gd name="T14" fmla="*/ 2147483646 w 193"/>
              <a:gd name="T15" fmla="*/ 2147483646 h 193"/>
              <a:gd name="T16" fmla="*/ 2147483646 w 193"/>
              <a:gd name="T17" fmla="*/ 2147483646 h 1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
              <a:gd name="T28" fmla="*/ 0 h 193"/>
              <a:gd name="T29" fmla="*/ 193 w 193"/>
              <a:gd name="T30" fmla="*/ 193 h 1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 h="193">
                <a:moveTo>
                  <a:pt x="192" y="96"/>
                </a:moveTo>
                <a:lnTo>
                  <a:pt x="113" y="79"/>
                </a:lnTo>
                <a:lnTo>
                  <a:pt x="96" y="0"/>
                </a:lnTo>
                <a:lnTo>
                  <a:pt x="79" y="79"/>
                </a:lnTo>
                <a:lnTo>
                  <a:pt x="0" y="96"/>
                </a:lnTo>
                <a:lnTo>
                  <a:pt x="79" y="113"/>
                </a:lnTo>
                <a:lnTo>
                  <a:pt x="96" y="192"/>
                </a:lnTo>
                <a:lnTo>
                  <a:pt x="113" y="113"/>
                </a:lnTo>
                <a:lnTo>
                  <a:pt x="192" y="96"/>
                </a:lnTo>
              </a:path>
            </a:pathLst>
          </a:custGeom>
          <a:solidFill>
            <a:srgbClr val="F8F800"/>
          </a:solidFill>
          <a:ln w="12700" cap="rnd">
            <a:solidFill>
              <a:schemeClr val="tx1"/>
            </a:solidFill>
            <a:round/>
            <a:headEnd type="none" w="sm" len="sm"/>
            <a:tailEnd type="none" w="sm" len="sm"/>
          </a:ln>
        </p:spPr>
        <p:txBody>
          <a:bodyPr/>
          <a:lstStyle/>
          <a:p>
            <a:endParaRPr lang="en-US"/>
          </a:p>
        </p:txBody>
      </p:sp>
      <p:sp>
        <p:nvSpPr>
          <p:cNvPr id="45104" name="Freeform 36"/>
          <p:cNvSpPr>
            <a:spLocks/>
          </p:cNvSpPr>
          <p:nvPr/>
        </p:nvSpPr>
        <p:spPr bwMode="auto">
          <a:xfrm>
            <a:off x="7848600" y="4953000"/>
            <a:ext cx="306388" cy="306388"/>
          </a:xfrm>
          <a:custGeom>
            <a:avLst/>
            <a:gdLst>
              <a:gd name="T0" fmla="*/ 2147483646 w 193"/>
              <a:gd name="T1" fmla="*/ 2147483646 h 193"/>
              <a:gd name="T2" fmla="*/ 2147483646 w 193"/>
              <a:gd name="T3" fmla="*/ 2147483646 h 193"/>
              <a:gd name="T4" fmla="*/ 2147483646 w 193"/>
              <a:gd name="T5" fmla="*/ 0 h 193"/>
              <a:gd name="T6" fmla="*/ 2147483646 w 193"/>
              <a:gd name="T7" fmla="*/ 2147483646 h 193"/>
              <a:gd name="T8" fmla="*/ 0 w 193"/>
              <a:gd name="T9" fmla="*/ 2147483646 h 193"/>
              <a:gd name="T10" fmla="*/ 2147483646 w 193"/>
              <a:gd name="T11" fmla="*/ 2147483646 h 193"/>
              <a:gd name="T12" fmla="*/ 2147483646 w 193"/>
              <a:gd name="T13" fmla="*/ 2147483646 h 193"/>
              <a:gd name="T14" fmla="*/ 2147483646 w 193"/>
              <a:gd name="T15" fmla="*/ 2147483646 h 193"/>
              <a:gd name="T16" fmla="*/ 2147483646 w 193"/>
              <a:gd name="T17" fmla="*/ 2147483646 h 1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
              <a:gd name="T28" fmla="*/ 0 h 193"/>
              <a:gd name="T29" fmla="*/ 193 w 193"/>
              <a:gd name="T30" fmla="*/ 193 h 1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 h="193">
                <a:moveTo>
                  <a:pt x="192" y="96"/>
                </a:moveTo>
                <a:lnTo>
                  <a:pt x="113" y="79"/>
                </a:lnTo>
                <a:lnTo>
                  <a:pt x="96" y="0"/>
                </a:lnTo>
                <a:lnTo>
                  <a:pt x="79" y="79"/>
                </a:lnTo>
                <a:lnTo>
                  <a:pt x="0" y="96"/>
                </a:lnTo>
                <a:lnTo>
                  <a:pt x="79" y="113"/>
                </a:lnTo>
                <a:lnTo>
                  <a:pt x="96" y="192"/>
                </a:lnTo>
                <a:lnTo>
                  <a:pt x="113" y="113"/>
                </a:lnTo>
                <a:lnTo>
                  <a:pt x="192" y="96"/>
                </a:lnTo>
              </a:path>
            </a:pathLst>
          </a:custGeom>
          <a:solidFill>
            <a:srgbClr val="F8F800"/>
          </a:solidFill>
          <a:ln w="12700" cap="rnd">
            <a:solidFill>
              <a:schemeClr val="tx1"/>
            </a:solidFill>
            <a:round/>
            <a:headEnd type="none" w="sm" len="sm"/>
            <a:tailEnd type="none" w="sm" len="sm"/>
          </a:ln>
        </p:spPr>
        <p:txBody>
          <a:bodyPr/>
          <a:lstStyle/>
          <a:p>
            <a:endParaRPr lang="en-US"/>
          </a:p>
        </p:txBody>
      </p:sp>
      <p:sp>
        <p:nvSpPr>
          <p:cNvPr id="45105" name="Text Box 70"/>
          <p:cNvSpPr txBox="1">
            <a:spLocks noChangeArrowheads="1"/>
          </p:cNvSpPr>
          <p:nvPr/>
        </p:nvSpPr>
        <p:spPr bwMode="auto">
          <a:xfrm>
            <a:off x="838200" y="51054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400"/>
              <a:t>-z</a:t>
            </a:r>
            <a:r>
              <a:rPr lang="el-GR" altLang="en-US" sz="2400" baseline="-25000">
                <a:cs typeface="Arial" panose="020B0604020202020204" pitchFamily="34" charset="0"/>
              </a:rPr>
              <a:t>α</a:t>
            </a:r>
          </a:p>
        </p:txBody>
      </p:sp>
      <p:sp>
        <p:nvSpPr>
          <p:cNvPr id="45106" name="Text Box 71"/>
          <p:cNvSpPr txBox="1">
            <a:spLocks noChangeArrowheads="1"/>
          </p:cNvSpPr>
          <p:nvPr/>
        </p:nvSpPr>
        <p:spPr bwMode="auto">
          <a:xfrm>
            <a:off x="4724400" y="51054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400"/>
              <a:t>z</a:t>
            </a:r>
            <a:r>
              <a:rPr lang="el-GR" altLang="en-US" sz="2400" baseline="-25000">
                <a:cs typeface="Arial" panose="020B0604020202020204" pitchFamily="34" charset="0"/>
              </a:rPr>
              <a:t>α</a:t>
            </a:r>
          </a:p>
        </p:txBody>
      </p:sp>
      <p:sp>
        <p:nvSpPr>
          <p:cNvPr id="45107" name="Text Box 72"/>
          <p:cNvSpPr txBox="1">
            <a:spLocks noChangeArrowheads="1"/>
          </p:cNvSpPr>
          <p:nvPr/>
        </p:nvSpPr>
        <p:spPr bwMode="auto">
          <a:xfrm>
            <a:off x="6477000" y="51054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400"/>
              <a:t>-z</a:t>
            </a:r>
            <a:r>
              <a:rPr lang="el-GR" altLang="en-US" sz="2400" baseline="-25000">
                <a:cs typeface="Arial" panose="020B0604020202020204" pitchFamily="34" charset="0"/>
              </a:rPr>
              <a:t>α</a:t>
            </a:r>
            <a:r>
              <a:rPr lang="en-US" altLang="en-US" sz="2400" baseline="-25000">
                <a:cs typeface="Arial" panose="020B0604020202020204" pitchFamily="34" charset="0"/>
              </a:rPr>
              <a:t>/2</a:t>
            </a:r>
            <a:endParaRPr lang="el-GR" altLang="en-US" sz="2400" baseline="-25000">
              <a:cs typeface="Arial" panose="020B0604020202020204" pitchFamily="34" charset="0"/>
            </a:endParaRPr>
          </a:p>
        </p:txBody>
      </p:sp>
      <p:sp>
        <p:nvSpPr>
          <p:cNvPr id="45108" name="Text Box 73"/>
          <p:cNvSpPr txBox="1">
            <a:spLocks noChangeArrowheads="1"/>
          </p:cNvSpPr>
          <p:nvPr/>
        </p:nvSpPr>
        <p:spPr bwMode="auto">
          <a:xfrm>
            <a:off x="7696200" y="51054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400"/>
              <a:t>z</a:t>
            </a:r>
            <a:r>
              <a:rPr lang="el-GR" altLang="en-US" sz="2400" baseline="-25000">
                <a:cs typeface="Arial" panose="020B0604020202020204" pitchFamily="34" charset="0"/>
              </a:rPr>
              <a:t>α</a:t>
            </a:r>
            <a:r>
              <a:rPr lang="en-US" altLang="en-US" sz="2400" baseline="-25000">
                <a:cs typeface="Arial" panose="020B0604020202020204" pitchFamily="34" charset="0"/>
              </a:rPr>
              <a:t>/2</a:t>
            </a:r>
            <a:endParaRPr lang="el-GR" altLang="en-US" sz="2400" baseline="-25000">
              <a:cs typeface="Arial" panose="020B0604020202020204" pitchFamily="34" charset="0"/>
            </a:endParaRPr>
          </a:p>
        </p:txBody>
      </p:sp>
      <p:sp>
        <p:nvSpPr>
          <p:cNvPr id="45109" name="Line 74"/>
          <p:cNvSpPr>
            <a:spLocks noChangeShapeType="1"/>
          </p:cNvSpPr>
          <p:nvPr/>
        </p:nvSpPr>
        <p:spPr bwMode="auto">
          <a:xfrm>
            <a:off x="533400" y="5943600"/>
            <a:ext cx="22098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5110" name="Line 75"/>
          <p:cNvSpPr>
            <a:spLocks noChangeShapeType="1"/>
          </p:cNvSpPr>
          <p:nvPr/>
        </p:nvSpPr>
        <p:spPr bwMode="auto">
          <a:xfrm>
            <a:off x="1143000" y="5791200"/>
            <a:ext cx="0" cy="3048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111" name="Line 76"/>
          <p:cNvSpPr>
            <a:spLocks noChangeShapeType="1"/>
          </p:cNvSpPr>
          <p:nvPr/>
        </p:nvSpPr>
        <p:spPr bwMode="auto">
          <a:xfrm>
            <a:off x="3352800" y="5943600"/>
            <a:ext cx="22098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5112" name="Line 77"/>
          <p:cNvSpPr>
            <a:spLocks noChangeShapeType="1"/>
          </p:cNvSpPr>
          <p:nvPr/>
        </p:nvSpPr>
        <p:spPr bwMode="auto">
          <a:xfrm>
            <a:off x="4953000" y="5791200"/>
            <a:ext cx="0" cy="3048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113" name="Line 78"/>
          <p:cNvSpPr>
            <a:spLocks noChangeShapeType="1"/>
          </p:cNvSpPr>
          <p:nvPr/>
        </p:nvSpPr>
        <p:spPr bwMode="auto">
          <a:xfrm>
            <a:off x="6400800" y="5943600"/>
            <a:ext cx="22098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5114" name="Line 79"/>
          <p:cNvSpPr>
            <a:spLocks noChangeShapeType="1"/>
          </p:cNvSpPr>
          <p:nvPr/>
        </p:nvSpPr>
        <p:spPr bwMode="auto">
          <a:xfrm>
            <a:off x="6858000" y="5791200"/>
            <a:ext cx="0" cy="3048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115" name="Line 80"/>
          <p:cNvSpPr>
            <a:spLocks noChangeShapeType="1"/>
          </p:cNvSpPr>
          <p:nvPr/>
        </p:nvSpPr>
        <p:spPr bwMode="auto">
          <a:xfrm>
            <a:off x="8001000" y="5791200"/>
            <a:ext cx="0" cy="3048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116" name="Text Box 81"/>
          <p:cNvSpPr txBox="1">
            <a:spLocks noChangeArrowheads="1"/>
          </p:cNvSpPr>
          <p:nvPr/>
        </p:nvSpPr>
        <p:spPr bwMode="auto">
          <a:xfrm>
            <a:off x="304800" y="6019800"/>
            <a:ext cx="838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200"/>
              <a:t>Reject H</a:t>
            </a:r>
            <a:r>
              <a:rPr lang="en-US" altLang="en-US" sz="1200" baseline="-25000"/>
              <a:t>0</a:t>
            </a:r>
          </a:p>
        </p:txBody>
      </p:sp>
      <p:sp>
        <p:nvSpPr>
          <p:cNvPr id="45117" name="Text Box 82"/>
          <p:cNvSpPr txBox="1">
            <a:spLocks noChangeArrowheads="1"/>
          </p:cNvSpPr>
          <p:nvPr/>
        </p:nvSpPr>
        <p:spPr bwMode="auto">
          <a:xfrm>
            <a:off x="4953000" y="6019800"/>
            <a:ext cx="838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200"/>
              <a:t>Reject H</a:t>
            </a:r>
            <a:r>
              <a:rPr lang="en-US" altLang="en-US" sz="1200" baseline="-25000"/>
              <a:t>0</a:t>
            </a:r>
          </a:p>
        </p:txBody>
      </p:sp>
      <p:sp>
        <p:nvSpPr>
          <p:cNvPr id="45118" name="Text Box 83"/>
          <p:cNvSpPr txBox="1">
            <a:spLocks noChangeArrowheads="1"/>
          </p:cNvSpPr>
          <p:nvPr/>
        </p:nvSpPr>
        <p:spPr bwMode="auto">
          <a:xfrm>
            <a:off x="6019800" y="6019800"/>
            <a:ext cx="838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200"/>
              <a:t>Reject H</a:t>
            </a:r>
            <a:r>
              <a:rPr lang="en-US" altLang="en-US" sz="1200" baseline="-25000"/>
              <a:t>0</a:t>
            </a:r>
          </a:p>
        </p:txBody>
      </p:sp>
      <p:sp>
        <p:nvSpPr>
          <p:cNvPr id="45119" name="Text Box 84"/>
          <p:cNvSpPr txBox="1">
            <a:spLocks noChangeArrowheads="1"/>
          </p:cNvSpPr>
          <p:nvPr/>
        </p:nvSpPr>
        <p:spPr bwMode="auto">
          <a:xfrm>
            <a:off x="8001000" y="6019800"/>
            <a:ext cx="838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200"/>
              <a:t>Reject H</a:t>
            </a:r>
            <a:r>
              <a:rPr lang="en-US" altLang="en-US" sz="1200" baseline="-25000"/>
              <a:t>0</a:t>
            </a:r>
          </a:p>
        </p:txBody>
      </p:sp>
      <p:sp>
        <p:nvSpPr>
          <p:cNvPr id="45120" name="Text Box 85"/>
          <p:cNvSpPr txBox="1">
            <a:spLocks noChangeArrowheads="1"/>
          </p:cNvSpPr>
          <p:nvPr/>
        </p:nvSpPr>
        <p:spPr bwMode="auto">
          <a:xfrm>
            <a:off x="1295400" y="59436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200"/>
              <a:t>Do not reject H</a:t>
            </a:r>
            <a:r>
              <a:rPr lang="en-US" altLang="en-US" sz="1200" baseline="-25000"/>
              <a:t>0</a:t>
            </a:r>
          </a:p>
        </p:txBody>
      </p:sp>
      <p:sp>
        <p:nvSpPr>
          <p:cNvPr id="45121" name="Text Box 86"/>
          <p:cNvSpPr txBox="1">
            <a:spLocks noChangeArrowheads="1"/>
          </p:cNvSpPr>
          <p:nvPr/>
        </p:nvSpPr>
        <p:spPr bwMode="auto">
          <a:xfrm>
            <a:off x="3810000" y="59436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200"/>
              <a:t>Do not reject H</a:t>
            </a:r>
            <a:r>
              <a:rPr lang="en-US" altLang="en-US" sz="1200" baseline="-25000"/>
              <a:t>0</a:t>
            </a:r>
          </a:p>
        </p:txBody>
      </p:sp>
      <p:sp>
        <p:nvSpPr>
          <p:cNvPr id="45122" name="Text Box 87"/>
          <p:cNvSpPr txBox="1">
            <a:spLocks noChangeArrowheads="1"/>
          </p:cNvSpPr>
          <p:nvPr/>
        </p:nvSpPr>
        <p:spPr bwMode="auto">
          <a:xfrm>
            <a:off x="7086600" y="59436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200"/>
              <a:t>Do not reject H</a:t>
            </a:r>
            <a:r>
              <a:rPr lang="en-US" altLang="en-US" sz="1200" baseline="-25000"/>
              <a:t>0</a:t>
            </a:r>
          </a:p>
        </p:txBody>
      </p:sp>
      <p:sp>
        <p:nvSpPr>
          <p:cNvPr id="45123" name="Rectangle 88"/>
          <p:cNvSpPr>
            <a:spLocks noChangeArrowheads="1"/>
          </p:cNvSpPr>
          <p:nvPr/>
        </p:nvSpPr>
        <p:spPr bwMode="auto">
          <a:xfrm>
            <a:off x="6858000" y="2895600"/>
            <a:ext cx="10668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1600"/>
              <a:t>Example:</a:t>
            </a:r>
          </a:p>
        </p:txBody>
      </p:sp>
      <p:sp>
        <p:nvSpPr>
          <p:cNvPr id="45124" name="Rectangle 89"/>
          <p:cNvSpPr>
            <a:spLocks noChangeArrowheads="1"/>
          </p:cNvSpPr>
          <p:nvPr/>
        </p:nvSpPr>
        <p:spPr bwMode="auto">
          <a:xfrm>
            <a:off x="1066800" y="2895600"/>
            <a:ext cx="10668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1600"/>
              <a:t>Example:</a:t>
            </a:r>
          </a:p>
        </p:txBody>
      </p:sp>
      <p:sp>
        <p:nvSpPr>
          <p:cNvPr id="45125" name="Rectangle 90"/>
          <p:cNvSpPr>
            <a:spLocks noChangeArrowheads="1"/>
          </p:cNvSpPr>
          <p:nvPr/>
        </p:nvSpPr>
        <p:spPr bwMode="auto">
          <a:xfrm>
            <a:off x="3886200" y="2895600"/>
            <a:ext cx="10668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1600"/>
              <a:t>Example: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4608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B0332F08-0064-4458-90EC-4AE2451F17A8}" type="slidenum">
              <a:rPr lang="en-US" altLang="en-US" sz="1000" smtClean="0"/>
              <a:pPr>
                <a:spcBef>
                  <a:spcPct val="0"/>
                </a:spcBef>
                <a:buClrTx/>
                <a:buSzTx/>
                <a:buFontTx/>
                <a:buNone/>
              </a:pPr>
              <a:t>29</a:t>
            </a:fld>
            <a:endParaRPr lang="en-US" altLang="en-US" sz="1000"/>
          </a:p>
        </p:txBody>
      </p:sp>
      <p:sp>
        <p:nvSpPr>
          <p:cNvPr id="46084" name="Text Box 2"/>
          <p:cNvSpPr txBox="1">
            <a:spLocks noChangeArrowheads="1"/>
          </p:cNvSpPr>
          <p:nvPr/>
        </p:nvSpPr>
        <p:spPr bwMode="auto">
          <a:xfrm>
            <a:off x="3657600" y="4191000"/>
            <a:ext cx="990600" cy="304800"/>
          </a:xfrm>
          <a:prstGeom prst="rect">
            <a:avLst/>
          </a:prstGeom>
          <a:solidFill>
            <a:srgbClr val="FFFFA7"/>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400"/>
              <a:t>Reject H</a:t>
            </a:r>
            <a:r>
              <a:rPr lang="en-US" altLang="en-US" sz="1400" baseline="-25000"/>
              <a:t>0</a:t>
            </a:r>
          </a:p>
        </p:txBody>
      </p:sp>
      <p:sp>
        <p:nvSpPr>
          <p:cNvPr id="46085" name="Text Box 3"/>
          <p:cNvSpPr txBox="1">
            <a:spLocks noChangeArrowheads="1"/>
          </p:cNvSpPr>
          <p:nvPr/>
        </p:nvSpPr>
        <p:spPr bwMode="auto">
          <a:xfrm>
            <a:off x="5562600" y="4191000"/>
            <a:ext cx="1524000" cy="304800"/>
          </a:xfrm>
          <a:prstGeom prst="rect">
            <a:avLst/>
          </a:prstGeom>
          <a:solidFill>
            <a:srgbClr val="FFFFA7"/>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400"/>
              <a:t>Do not reject H</a:t>
            </a:r>
            <a:r>
              <a:rPr lang="en-US" altLang="en-US" sz="1400" baseline="-25000"/>
              <a:t>0</a:t>
            </a:r>
          </a:p>
        </p:txBody>
      </p:sp>
      <p:sp>
        <p:nvSpPr>
          <p:cNvPr id="46086" name="Rectangle 4"/>
          <p:cNvSpPr>
            <a:spLocks noChangeArrowheads="1"/>
          </p:cNvSpPr>
          <p:nvPr/>
        </p:nvSpPr>
        <p:spPr bwMode="auto">
          <a:xfrm>
            <a:off x="533400" y="1828800"/>
            <a:ext cx="44196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20675" indent="-320675"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lnSpc>
                <a:spcPct val="120000"/>
              </a:lnSpc>
              <a:spcBef>
                <a:spcPct val="30000"/>
              </a:spcBef>
            </a:pPr>
            <a:r>
              <a:rPr lang="en-US" altLang="en-US" sz="2400"/>
              <a:t>The cutoff value,        or      ,</a:t>
            </a:r>
          </a:p>
          <a:p>
            <a:pPr eaLnBrk="1" hangingPunct="1">
              <a:lnSpc>
                <a:spcPct val="120000"/>
              </a:lnSpc>
              <a:spcBef>
                <a:spcPct val="30000"/>
              </a:spcBef>
              <a:buFont typeface="Wingdings" panose="05000000000000000000" pitchFamily="2" charset="2"/>
              <a:buNone/>
            </a:pPr>
            <a:r>
              <a:rPr lang="en-US" altLang="en-US" sz="2400"/>
              <a:t>    is called a </a:t>
            </a:r>
            <a:r>
              <a:rPr lang="en-US" altLang="en-US" sz="2400" b="1">
                <a:solidFill>
                  <a:schemeClr val="folHlink"/>
                </a:solidFill>
              </a:rPr>
              <a:t>critical value</a:t>
            </a:r>
          </a:p>
        </p:txBody>
      </p:sp>
      <p:sp>
        <p:nvSpPr>
          <p:cNvPr id="46087" name="Freeform 6"/>
          <p:cNvSpPr>
            <a:spLocks/>
          </p:cNvSpPr>
          <p:nvPr/>
        </p:nvSpPr>
        <p:spPr bwMode="auto">
          <a:xfrm>
            <a:off x="3886200" y="3733800"/>
            <a:ext cx="833438" cy="228600"/>
          </a:xfrm>
          <a:custGeom>
            <a:avLst/>
            <a:gdLst>
              <a:gd name="T0" fmla="*/ 2147483646 w 582"/>
              <a:gd name="T1" fmla="*/ 2147483646 h 183"/>
              <a:gd name="T2" fmla="*/ 0 w 582"/>
              <a:gd name="T3" fmla="*/ 2147483646 h 183"/>
              <a:gd name="T4" fmla="*/ 2147483646 w 582"/>
              <a:gd name="T5" fmla="*/ 2147483646 h 183"/>
              <a:gd name="T6" fmla="*/ 2147483646 w 582"/>
              <a:gd name="T7" fmla="*/ 2147483646 h 183"/>
              <a:gd name="T8" fmla="*/ 2147483646 w 582"/>
              <a:gd name="T9" fmla="*/ 2147483646 h 183"/>
              <a:gd name="T10" fmla="*/ 2147483646 w 582"/>
              <a:gd name="T11" fmla="*/ 0 h 183"/>
              <a:gd name="T12" fmla="*/ 2147483646 w 582"/>
              <a:gd name="T13" fmla="*/ 2147483646 h 183"/>
              <a:gd name="T14" fmla="*/ 2147483646 w 582"/>
              <a:gd name="T15" fmla="*/ 2147483646 h 183"/>
              <a:gd name="T16" fmla="*/ 2147483646 w 582"/>
              <a:gd name="T17" fmla="*/ 2147483646 h 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2"/>
              <a:gd name="T28" fmla="*/ 0 h 183"/>
              <a:gd name="T29" fmla="*/ 582 w 582"/>
              <a:gd name="T30" fmla="*/ 183 h 1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2" h="183">
                <a:moveTo>
                  <a:pt x="9" y="177"/>
                </a:moveTo>
                <a:lnTo>
                  <a:pt x="0" y="132"/>
                </a:lnTo>
                <a:lnTo>
                  <a:pt x="258" y="114"/>
                </a:lnTo>
                <a:lnTo>
                  <a:pt x="423" y="66"/>
                </a:lnTo>
                <a:lnTo>
                  <a:pt x="504" y="48"/>
                </a:lnTo>
                <a:lnTo>
                  <a:pt x="582" y="0"/>
                </a:lnTo>
                <a:lnTo>
                  <a:pt x="582" y="183"/>
                </a:lnTo>
                <a:lnTo>
                  <a:pt x="9" y="182"/>
                </a:lnTo>
                <a:lnTo>
                  <a:pt x="9" y="177"/>
                </a:lnTo>
              </a:path>
            </a:pathLst>
          </a:custGeom>
          <a:solidFill>
            <a:srgbClr val="C3DBF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US"/>
          </a:p>
        </p:txBody>
      </p:sp>
      <p:sp>
        <p:nvSpPr>
          <p:cNvPr id="46088" name="Freeform 7"/>
          <p:cNvSpPr>
            <a:spLocks/>
          </p:cNvSpPr>
          <p:nvPr/>
        </p:nvSpPr>
        <p:spPr bwMode="auto">
          <a:xfrm>
            <a:off x="3962400" y="2590800"/>
            <a:ext cx="2362200" cy="1295400"/>
          </a:xfrm>
          <a:custGeom>
            <a:avLst/>
            <a:gdLst>
              <a:gd name="T0" fmla="*/ 0 w 600"/>
              <a:gd name="T1" fmla="*/ 2147483646 h 576"/>
              <a:gd name="T2" fmla="*/ 2147483646 w 600"/>
              <a:gd name="T3" fmla="*/ 2147483646 h 576"/>
              <a:gd name="T4" fmla="*/ 2147483646 w 600"/>
              <a:gd name="T5" fmla="*/ 2147483646 h 576"/>
              <a:gd name="T6" fmla="*/ 2147483646 w 600"/>
              <a:gd name="T7" fmla="*/ 2147483646 h 576"/>
              <a:gd name="T8" fmla="*/ 2147483646 w 600"/>
              <a:gd name="T9" fmla="*/ 2147483646 h 576"/>
              <a:gd name="T10" fmla="*/ 2147483646 w 600"/>
              <a:gd name="T11" fmla="*/ 2147483646 h 576"/>
              <a:gd name="T12" fmla="*/ 2147483646 w 600"/>
              <a:gd name="T13" fmla="*/ 2147483646 h 576"/>
              <a:gd name="T14" fmla="*/ 2147483646 w 600"/>
              <a:gd name="T15" fmla="*/ 2147483646 h 576"/>
              <a:gd name="T16" fmla="*/ 2147483646 w 600"/>
              <a:gd name="T17" fmla="*/ 2147483646 h 576"/>
              <a:gd name="T18" fmla="*/ 2147483646 w 600"/>
              <a:gd name="T19" fmla="*/ 2147483646 h 576"/>
              <a:gd name="T20" fmla="*/ 2147483646 w 600"/>
              <a:gd name="T21" fmla="*/ 2147483646 h 576"/>
              <a:gd name="T22" fmla="*/ 2147483646 w 600"/>
              <a:gd name="T23" fmla="*/ 2147483646 h 576"/>
              <a:gd name="T24" fmla="*/ 2147483646 w 600"/>
              <a:gd name="T25" fmla="*/ 2147483646 h 576"/>
              <a:gd name="T26" fmla="*/ 2147483646 w 600"/>
              <a:gd name="T27" fmla="*/ 2147483646 h 576"/>
              <a:gd name="T28" fmla="*/ 2147483646 w 600"/>
              <a:gd name="T29" fmla="*/ 2147483646 h 576"/>
              <a:gd name="T30" fmla="*/ 2147483646 w 600"/>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0"/>
              <a:gd name="T49" fmla="*/ 0 h 576"/>
              <a:gd name="T50" fmla="*/ 600 w 600"/>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0" h="576">
                <a:moveTo>
                  <a:pt x="0" y="575"/>
                </a:moveTo>
                <a:lnTo>
                  <a:pt x="63" y="570"/>
                </a:lnTo>
                <a:lnTo>
                  <a:pt x="95" y="562"/>
                </a:lnTo>
                <a:lnTo>
                  <a:pt x="127" y="553"/>
                </a:lnTo>
                <a:lnTo>
                  <a:pt x="158" y="540"/>
                </a:lnTo>
                <a:lnTo>
                  <a:pt x="190" y="521"/>
                </a:lnTo>
                <a:lnTo>
                  <a:pt x="222" y="498"/>
                </a:lnTo>
                <a:lnTo>
                  <a:pt x="284" y="432"/>
                </a:lnTo>
                <a:lnTo>
                  <a:pt x="347" y="338"/>
                </a:lnTo>
                <a:lnTo>
                  <a:pt x="410" y="224"/>
                </a:lnTo>
                <a:lnTo>
                  <a:pt x="441" y="167"/>
                </a:lnTo>
                <a:lnTo>
                  <a:pt x="473" y="114"/>
                </a:lnTo>
                <a:lnTo>
                  <a:pt x="505" y="67"/>
                </a:lnTo>
                <a:lnTo>
                  <a:pt x="535" y="31"/>
                </a:lnTo>
                <a:lnTo>
                  <a:pt x="567" y="8"/>
                </a:lnTo>
                <a:lnTo>
                  <a:pt x="599"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089" name="Freeform 8"/>
          <p:cNvSpPr>
            <a:spLocks/>
          </p:cNvSpPr>
          <p:nvPr/>
        </p:nvSpPr>
        <p:spPr bwMode="auto">
          <a:xfrm>
            <a:off x="6324600" y="2590800"/>
            <a:ext cx="2209800" cy="1295400"/>
          </a:xfrm>
          <a:custGeom>
            <a:avLst/>
            <a:gdLst>
              <a:gd name="T0" fmla="*/ 2147483646 w 576"/>
              <a:gd name="T1" fmla="*/ 2147483646 h 576"/>
              <a:gd name="T2" fmla="*/ 2147483646 w 576"/>
              <a:gd name="T3" fmla="*/ 2147483646 h 576"/>
              <a:gd name="T4" fmla="*/ 2147483646 w 576"/>
              <a:gd name="T5" fmla="*/ 2147483646 h 576"/>
              <a:gd name="T6" fmla="*/ 2147483646 w 576"/>
              <a:gd name="T7" fmla="*/ 2147483646 h 576"/>
              <a:gd name="T8" fmla="*/ 2147483646 w 576"/>
              <a:gd name="T9" fmla="*/ 2147483646 h 576"/>
              <a:gd name="T10" fmla="*/ 2147483646 w 576"/>
              <a:gd name="T11" fmla="*/ 2147483646 h 576"/>
              <a:gd name="T12" fmla="*/ 2147483646 w 576"/>
              <a:gd name="T13" fmla="*/ 2147483646 h 576"/>
              <a:gd name="T14" fmla="*/ 2147483646 w 576"/>
              <a:gd name="T15" fmla="*/ 2147483646 h 576"/>
              <a:gd name="T16" fmla="*/ 2147483646 w 576"/>
              <a:gd name="T17" fmla="*/ 2147483646 h 576"/>
              <a:gd name="T18" fmla="*/ 2147483646 w 576"/>
              <a:gd name="T19" fmla="*/ 2147483646 h 576"/>
              <a:gd name="T20" fmla="*/ 2147483646 w 576"/>
              <a:gd name="T21" fmla="*/ 2147483646 h 576"/>
              <a:gd name="T22" fmla="*/ 2147483646 w 576"/>
              <a:gd name="T23" fmla="*/ 2147483646 h 576"/>
              <a:gd name="T24" fmla="*/ 2147483646 w 576"/>
              <a:gd name="T25" fmla="*/ 2147483646 h 576"/>
              <a:gd name="T26" fmla="*/ 2147483646 w 576"/>
              <a:gd name="T27" fmla="*/ 2147483646 h 576"/>
              <a:gd name="T28" fmla="*/ 2147483646 w 576"/>
              <a:gd name="T29" fmla="*/ 2147483646 h 576"/>
              <a:gd name="T30" fmla="*/ 0 w 576"/>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6"/>
              <a:gd name="T49" fmla="*/ 0 h 576"/>
              <a:gd name="T50" fmla="*/ 576 w 576"/>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6" h="576">
                <a:moveTo>
                  <a:pt x="575" y="575"/>
                </a:moveTo>
                <a:lnTo>
                  <a:pt x="515" y="570"/>
                </a:lnTo>
                <a:lnTo>
                  <a:pt x="484" y="562"/>
                </a:lnTo>
                <a:lnTo>
                  <a:pt x="455" y="553"/>
                </a:lnTo>
                <a:lnTo>
                  <a:pt x="424" y="540"/>
                </a:lnTo>
                <a:lnTo>
                  <a:pt x="393" y="521"/>
                </a:lnTo>
                <a:lnTo>
                  <a:pt x="364" y="498"/>
                </a:lnTo>
                <a:lnTo>
                  <a:pt x="303" y="432"/>
                </a:lnTo>
                <a:lnTo>
                  <a:pt x="242" y="338"/>
                </a:lnTo>
                <a:lnTo>
                  <a:pt x="182" y="224"/>
                </a:lnTo>
                <a:lnTo>
                  <a:pt x="151" y="167"/>
                </a:lnTo>
                <a:lnTo>
                  <a:pt x="120" y="114"/>
                </a:lnTo>
                <a:lnTo>
                  <a:pt x="91" y="67"/>
                </a:lnTo>
                <a:lnTo>
                  <a:pt x="60" y="31"/>
                </a:lnTo>
                <a:lnTo>
                  <a:pt x="30" y="8"/>
                </a:lnTo>
                <a:lnTo>
                  <a:pt x="0"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090" name="Line 9"/>
          <p:cNvSpPr>
            <a:spLocks noChangeShapeType="1"/>
          </p:cNvSpPr>
          <p:nvPr/>
        </p:nvSpPr>
        <p:spPr bwMode="auto">
          <a:xfrm>
            <a:off x="3733800" y="3962400"/>
            <a:ext cx="5105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46091" name="Line 10"/>
          <p:cNvSpPr>
            <a:spLocks noChangeShapeType="1"/>
          </p:cNvSpPr>
          <p:nvPr/>
        </p:nvSpPr>
        <p:spPr bwMode="auto">
          <a:xfrm>
            <a:off x="3962400" y="3429000"/>
            <a:ext cx="457200" cy="4572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6092" name="Rectangle 11"/>
          <p:cNvSpPr>
            <a:spLocks noChangeArrowheads="1"/>
          </p:cNvSpPr>
          <p:nvPr/>
        </p:nvSpPr>
        <p:spPr bwMode="auto">
          <a:xfrm flipH="1">
            <a:off x="3657600" y="2971800"/>
            <a:ext cx="53022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b="1" i="1">
                <a:latin typeface="Symbol" panose="05050102010706020507" pitchFamily="18" charset="2"/>
              </a:rPr>
              <a:t>a</a:t>
            </a:r>
          </a:p>
        </p:txBody>
      </p:sp>
      <p:sp>
        <p:nvSpPr>
          <p:cNvPr id="46093" name="Line 12"/>
          <p:cNvSpPr>
            <a:spLocks noChangeShapeType="1"/>
          </p:cNvSpPr>
          <p:nvPr/>
        </p:nvSpPr>
        <p:spPr bwMode="auto">
          <a:xfrm>
            <a:off x="6324600" y="2590800"/>
            <a:ext cx="0" cy="1371600"/>
          </a:xfrm>
          <a:prstGeom prst="line">
            <a:avLst/>
          </a:prstGeom>
          <a:noFill/>
          <a:ln w="9525" cap="rnd">
            <a:solidFill>
              <a:schemeClr val="tx1"/>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6094" name="Line 13"/>
          <p:cNvSpPr>
            <a:spLocks noChangeShapeType="1"/>
          </p:cNvSpPr>
          <p:nvPr/>
        </p:nvSpPr>
        <p:spPr bwMode="auto">
          <a:xfrm>
            <a:off x="4724400" y="4038600"/>
            <a:ext cx="0" cy="3048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6095" name="Text Box 14"/>
          <p:cNvSpPr txBox="1">
            <a:spLocks noChangeArrowheads="1"/>
          </p:cNvSpPr>
          <p:nvPr/>
        </p:nvSpPr>
        <p:spPr bwMode="auto">
          <a:xfrm>
            <a:off x="4495800" y="4343400"/>
            <a:ext cx="53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a:t>-z</a:t>
            </a:r>
            <a:r>
              <a:rPr lang="el-GR" altLang="en-US" sz="2000" baseline="-25000">
                <a:cs typeface="Arial" panose="020B0604020202020204" pitchFamily="34" charset="0"/>
              </a:rPr>
              <a:t>α</a:t>
            </a:r>
          </a:p>
        </p:txBody>
      </p:sp>
      <p:sp>
        <p:nvSpPr>
          <p:cNvPr id="46096" name="Line 15"/>
          <p:cNvSpPr>
            <a:spLocks noChangeShapeType="1"/>
          </p:cNvSpPr>
          <p:nvPr/>
        </p:nvSpPr>
        <p:spPr bwMode="auto">
          <a:xfrm>
            <a:off x="4724400" y="4191000"/>
            <a:ext cx="39624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6097" name="Text Box 16"/>
          <p:cNvSpPr txBox="1">
            <a:spLocks noChangeArrowheads="1"/>
          </p:cNvSpPr>
          <p:nvPr/>
        </p:nvSpPr>
        <p:spPr bwMode="auto">
          <a:xfrm>
            <a:off x="4495800" y="4784725"/>
            <a:ext cx="53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a:t>x</a:t>
            </a:r>
            <a:r>
              <a:rPr lang="el-GR" altLang="en-US" sz="2000" baseline="-25000">
                <a:cs typeface="Arial" panose="020B0604020202020204" pitchFamily="34" charset="0"/>
              </a:rPr>
              <a:t>α</a:t>
            </a:r>
          </a:p>
        </p:txBody>
      </p:sp>
      <p:sp>
        <p:nvSpPr>
          <p:cNvPr id="46098" name="Line 17"/>
          <p:cNvSpPr>
            <a:spLocks noChangeShapeType="1"/>
          </p:cNvSpPr>
          <p:nvPr/>
        </p:nvSpPr>
        <p:spPr bwMode="auto">
          <a:xfrm>
            <a:off x="4648200" y="4860925"/>
            <a:ext cx="152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6099" name="Line 18"/>
          <p:cNvSpPr>
            <a:spLocks noChangeShapeType="1"/>
          </p:cNvSpPr>
          <p:nvPr/>
        </p:nvSpPr>
        <p:spPr bwMode="auto">
          <a:xfrm>
            <a:off x="3581400" y="4191000"/>
            <a:ext cx="11430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6100" name="Text Box 19"/>
          <p:cNvSpPr txBox="1">
            <a:spLocks noChangeArrowheads="1"/>
          </p:cNvSpPr>
          <p:nvPr/>
        </p:nvSpPr>
        <p:spPr bwMode="auto">
          <a:xfrm>
            <a:off x="3200400" y="1828800"/>
            <a:ext cx="655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400">
                <a:cs typeface="Arial" panose="020B0604020202020204" pitchFamily="34" charset="0"/>
              </a:rPr>
              <a:t>-</a:t>
            </a:r>
            <a:r>
              <a:rPr lang="en-US" altLang="en-US" sz="2400"/>
              <a:t>z</a:t>
            </a:r>
            <a:r>
              <a:rPr lang="el-GR" altLang="en-US" sz="2400" baseline="-25000">
                <a:cs typeface="Arial" panose="020B0604020202020204" pitchFamily="34" charset="0"/>
              </a:rPr>
              <a:t>α</a:t>
            </a:r>
          </a:p>
        </p:txBody>
      </p:sp>
      <p:sp>
        <p:nvSpPr>
          <p:cNvPr id="46101" name="Text Box 20"/>
          <p:cNvSpPr txBox="1">
            <a:spLocks noChangeArrowheads="1"/>
          </p:cNvSpPr>
          <p:nvPr/>
        </p:nvSpPr>
        <p:spPr bwMode="auto">
          <a:xfrm>
            <a:off x="4191000" y="1828800"/>
            <a:ext cx="5095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400"/>
              <a:t>x</a:t>
            </a:r>
            <a:r>
              <a:rPr lang="el-GR" altLang="en-US" sz="2400" baseline="-25000">
                <a:cs typeface="Arial" panose="020B0604020202020204" pitchFamily="34" charset="0"/>
              </a:rPr>
              <a:t>α</a:t>
            </a:r>
          </a:p>
        </p:txBody>
      </p:sp>
      <p:sp>
        <p:nvSpPr>
          <p:cNvPr id="46102" name="Line 21"/>
          <p:cNvSpPr>
            <a:spLocks noChangeShapeType="1"/>
          </p:cNvSpPr>
          <p:nvPr/>
        </p:nvSpPr>
        <p:spPr bwMode="auto">
          <a:xfrm>
            <a:off x="4267200" y="1905000"/>
            <a:ext cx="222250" cy="158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6103" name="Text Box 22"/>
          <p:cNvSpPr txBox="1">
            <a:spLocks noChangeArrowheads="1"/>
          </p:cNvSpPr>
          <p:nvPr/>
        </p:nvSpPr>
        <p:spPr bwMode="auto">
          <a:xfrm>
            <a:off x="6096000" y="4419600"/>
            <a:ext cx="457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800"/>
              <a:t>0</a:t>
            </a:r>
            <a:endParaRPr lang="el-GR" altLang="en-US" sz="1800" baseline="-25000">
              <a:cs typeface="Arial" panose="020B0604020202020204" pitchFamily="34" charset="0"/>
            </a:endParaRPr>
          </a:p>
        </p:txBody>
      </p:sp>
      <p:sp>
        <p:nvSpPr>
          <p:cNvPr id="46104" name="Text Box 23"/>
          <p:cNvSpPr txBox="1">
            <a:spLocks noChangeArrowheads="1"/>
          </p:cNvSpPr>
          <p:nvPr/>
        </p:nvSpPr>
        <p:spPr bwMode="auto">
          <a:xfrm>
            <a:off x="6019800" y="4784725"/>
            <a:ext cx="685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a:cs typeface="Arial" panose="020B0604020202020204" pitchFamily="34" charset="0"/>
                <a:sym typeface="Symbol" panose="05050102010706020507" pitchFamily="18" charset="2"/>
              </a:rPr>
              <a:t>µ=3</a:t>
            </a:r>
            <a:endParaRPr lang="el-GR" altLang="en-US" sz="2000" baseline="-25000">
              <a:cs typeface="Arial" panose="020B0604020202020204" pitchFamily="34" charset="0"/>
            </a:endParaRPr>
          </a:p>
        </p:txBody>
      </p:sp>
      <p:sp>
        <p:nvSpPr>
          <p:cNvPr id="46105" name="Rectangle 24"/>
          <p:cNvSpPr>
            <a:spLocks noChangeArrowheads="1"/>
          </p:cNvSpPr>
          <p:nvPr/>
        </p:nvSpPr>
        <p:spPr bwMode="auto">
          <a:xfrm>
            <a:off x="5562600" y="1524000"/>
            <a:ext cx="1524000" cy="938213"/>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nSpc>
                <a:spcPct val="110000"/>
              </a:lnSpc>
              <a:spcBef>
                <a:spcPct val="50000"/>
              </a:spcBef>
              <a:buClrTx/>
              <a:buSzTx/>
              <a:buFontTx/>
              <a:buNone/>
            </a:pPr>
            <a:r>
              <a:rPr lang="en-US" altLang="en-US" sz="2400" b="1">
                <a:solidFill>
                  <a:srgbClr val="008000"/>
                </a:solidFill>
              </a:rPr>
              <a:t>H</a:t>
            </a:r>
            <a:r>
              <a:rPr lang="en-US" altLang="en-US" sz="2400" b="1" baseline="-25000">
                <a:solidFill>
                  <a:srgbClr val="008000"/>
                </a:solidFill>
              </a:rPr>
              <a:t>0</a:t>
            </a:r>
            <a:r>
              <a:rPr lang="en-US" altLang="en-US" sz="2400" b="1">
                <a:solidFill>
                  <a:srgbClr val="008000"/>
                </a:solidFill>
              </a:rPr>
              <a:t>: </a:t>
            </a:r>
            <a:r>
              <a:rPr lang="el-GR" altLang="en-US" sz="2400" b="1">
                <a:solidFill>
                  <a:srgbClr val="008000"/>
                </a:solidFill>
                <a:cs typeface="Arial" panose="020B0604020202020204" pitchFamily="34" charset="0"/>
              </a:rPr>
              <a:t>μ</a:t>
            </a:r>
            <a:r>
              <a:rPr lang="en-US" altLang="en-US" sz="2400" b="1">
                <a:solidFill>
                  <a:srgbClr val="008000"/>
                </a:solidFill>
              </a:rPr>
              <a:t> </a:t>
            </a:r>
            <a:r>
              <a:rPr lang="en-US" altLang="en-US" sz="2400" b="1">
                <a:solidFill>
                  <a:srgbClr val="008000"/>
                </a:solidFill>
                <a:cs typeface="Arial" panose="020B0604020202020204" pitchFamily="34" charset="0"/>
              </a:rPr>
              <a:t>≥</a:t>
            </a:r>
            <a:r>
              <a:rPr lang="en-US" altLang="en-US" sz="2400" b="1">
                <a:solidFill>
                  <a:srgbClr val="008000"/>
                </a:solidFill>
              </a:rPr>
              <a:t> 3   </a:t>
            </a:r>
          </a:p>
          <a:p>
            <a:pPr>
              <a:lnSpc>
                <a:spcPct val="70000"/>
              </a:lnSpc>
              <a:spcBef>
                <a:spcPct val="50000"/>
              </a:spcBef>
              <a:buClrTx/>
              <a:buSzTx/>
              <a:buFontTx/>
              <a:buNone/>
            </a:pPr>
            <a:r>
              <a:rPr lang="en-US" altLang="en-US" sz="2400" b="1">
                <a:solidFill>
                  <a:srgbClr val="008000"/>
                </a:solidFill>
              </a:rPr>
              <a:t>H</a:t>
            </a:r>
            <a:r>
              <a:rPr lang="en-US" altLang="en-US" sz="2400" b="1" baseline="-25000">
                <a:solidFill>
                  <a:srgbClr val="008000"/>
                </a:solidFill>
              </a:rPr>
              <a:t>A</a:t>
            </a:r>
            <a:r>
              <a:rPr lang="en-US" altLang="en-US" sz="2400" b="1">
                <a:solidFill>
                  <a:srgbClr val="008000"/>
                </a:solidFill>
              </a:rPr>
              <a:t>: </a:t>
            </a:r>
            <a:r>
              <a:rPr lang="el-GR" altLang="en-US" sz="2400" b="1">
                <a:solidFill>
                  <a:srgbClr val="008000"/>
                </a:solidFill>
                <a:cs typeface="Arial" panose="020B0604020202020204" pitchFamily="34" charset="0"/>
              </a:rPr>
              <a:t>μ</a:t>
            </a:r>
            <a:r>
              <a:rPr lang="en-US" altLang="en-US" sz="2400" b="1">
                <a:solidFill>
                  <a:srgbClr val="008000"/>
                </a:solidFill>
              </a:rPr>
              <a:t> &lt; 3</a:t>
            </a:r>
          </a:p>
        </p:txBody>
      </p:sp>
      <p:graphicFrame>
        <p:nvGraphicFramePr>
          <p:cNvPr id="46106" name="Object 25"/>
          <p:cNvGraphicFramePr>
            <a:graphicFrameLocks noChangeAspect="1"/>
          </p:cNvGraphicFramePr>
          <p:nvPr/>
        </p:nvGraphicFramePr>
        <p:xfrm>
          <a:off x="1905000" y="5059363"/>
          <a:ext cx="2060575" cy="884237"/>
        </p:xfrm>
        <a:graphic>
          <a:graphicData uri="http://schemas.openxmlformats.org/presentationml/2006/ole">
            <mc:AlternateContent xmlns:mc="http://schemas.openxmlformats.org/markup-compatibility/2006">
              <mc:Choice xmlns:v="urn:schemas-microsoft-com:vml" Requires="v">
                <p:oleObj spid="_x0000_s46111" name="Equation" r:id="rId3" imgW="977900" imgH="419100" progId="Equation.3">
                  <p:embed/>
                </p:oleObj>
              </mc:Choice>
              <mc:Fallback>
                <p:oleObj name="Equation" r:id="rId3" imgW="977900" imgH="419100" progId="Equation.3">
                  <p:embed/>
                  <p:pic>
                    <p:nvPicPr>
                      <p:cNvPr id="0" name="Object 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5059363"/>
                        <a:ext cx="2060575" cy="884237"/>
                      </a:xfrm>
                      <a:prstGeom prst="rect">
                        <a:avLst/>
                      </a:prstGeom>
                      <a:solidFill>
                        <a:srgbClr val="FFFFDD"/>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6107" name="Line 26"/>
          <p:cNvSpPr>
            <a:spLocks noChangeShapeType="1"/>
          </p:cNvSpPr>
          <p:nvPr/>
        </p:nvSpPr>
        <p:spPr bwMode="auto">
          <a:xfrm flipV="1">
            <a:off x="3962400" y="5029200"/>
            <a:ext cx="609600" cy="3810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6108" name="Rectangle 30"/>
          <p:cNvSpPr>
            <a:spLocks noChangeArrowheads="1"/>
          </p:cNvSpPr>
          <p:nvPr/>
        </p:nvSpPr>
        <p:spPr bwMode="auto">
          <a:xfrm>
            <a:off x="1143000" y="381000"/>
            <a:ext cx="779303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nchor="b"/>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4100">
                <a:solidFill>
                  <a:schemeClr val="tx2"/>
                </a:solidFill>
              </a:rPr>
              <a:t>Critical Value for Lower Tail Test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4710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E7D9F845-D848-44A0-88DA-E7AE190C3261}" type="slidenum">
              <a:rPr lang="en-US" altLang="en-US" sz="1000" smtClean="0"/>
              <a:pPr>
                <a:spcBef>
                  <a:spcPct val="0"/>
                </a:spcBef>
                <a:buClrTx/>
                <a:buSzTx/>
                <a:buFontTx/>
                <a:buNone/>
              </a:pPr>
              <a:t>30</a:t>
            </a:fld>
            <a:endParaRPr lang="en-US" altLang="en-US" sz="1000"/>
          </a:p>
        </p:txBody>
      </p:sp>
      <p:sp>
        <p:nvSpPr>
          <p:cNvPr id="47108" name="Text Box 2"/>
          <p:cNvSpPr txBox="1">
            <a:spLocks noChangeArrowheads="1"/>
          </p:cNvSpPr>
          <p:nvPr/>
        </p:nvSpPr>
        <p:spPr bwMode="auto">
          <a:xfrm>
            <a:off x="7848600" y="4419600"/>
            <a:ext cx="990600" cy="304800"/>
          </a:xfrm>
          <a:prstGeom prst="rect">
            <a:avLst/>
          </a:prstGeom>
          <a:solidFill>
            <a:srgbClr val="FFFFA7"/>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400"/>
              <a:t>Reject H</a:t>
            </a:r>
            <a:r>
              <a:rPr lang="en-US" altLang="en-US" sz="1400" baseline="-25000"/>
              <a:t>0</a:t>
            </a:r>
          </a:p>
        </p:txBody>
      </p:sp>
      <p:sp>
        <p:nvSpPr>
          <p:cNvPr id="47109" name="Text Box 26"/>
          <p:cNvSpPr txBox="1">
            <a:spLocks noChangeArrowheads="1"/>
          </p:cNvSpPr>
          <p:nvPr/>
        </p:nvSpPr>
        <p:spPr bwMode="auto">
          <a:xfrm>
            <a:off x="5562600" y="4419600"/>
            <a:ext cx="1524000" cy="304800"/>
          </a:xfrm>
          <a:prstGeom prst="rect">
            <a:avLst/>
          </a:prstGeom>
          <a:solidFill>
            <a:srgbClr val="FFFFA7"/>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400"/>
              <a:t>Do not reject H</a:t>
            </a:r>
            <a:r>
              <a:rPr lang="en-US" altLang="en-US" sz="1400" baseline="-25000"/>
              <a:t>0</a:t>
            </a:r>
          </a:p>
        </p:txBody>
      </p:sp>
      <p:sp>
        <p:nvSpPr>
          <p:cNvPr id="47110" name="Rectangle 4"/>
          <p:cNvSpPr>
            <a:spLocks noChangeArrowheads="1"/>
          </p:cNvSpPr>
          <p:nvPr/>
        </p:nvSpPr>
        <p:spPr bwMode="auto">
          <a:xfrm>
            <a:off x="609600" y="1905000"/>
            <a:ext cx="3429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20675" indent="-320675"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lnSpc>
                <a:spcPct val="120000"/>
              </a:lnSpc>
              <a:spcBef>
                <a:spcPct val="30000"/>
              </a:spcBef>
            </a:pPr>
            <a:endParaRPr lang="en-US" altLang="en-US" sz="2400" b="1">
              <a:solidFill>
                <a:schemeClr val="folHlink"/>
              </a:solidFill>
            </a:endParaRPr>
          </a:p>
        </p:txBody>
      </p:sp>
      <p:sp>
        <p:nvSpPr>
          <p:cNvPr id="47111" name="Freeform 5"/>
          <p:cNvSpPr>
            <a:spLocks/>
          </p:cNvSpPr>
          <p:nvPr/>
        </p:nvSpPr>
        <p:spPr bwMode="auto">
          <a:xfrm flipH="1">
            <a:off x="7772400" y="3962400"/>
            <a:ext cx="842963" cy="228600"/>
          </a:xfrm>
          <a:custGeom>
            <a:avLst/>
            <a:gdLst>
              <a:gd name="T0" fmla="*/ 2147483646 w 582"/>
              <a:gd name="T1" fmla="*/ 2147483646 h 183"/>
              <a:gd name="T2" fmla="*/ 0 w 582"/>
              <a:gd name="T3" fmla="*/ 2147483646 h 183"/>
              <a:gd name="T4" fmla="*/ 2147483646 w 582"/>
              <a:gd name="T5" fmla="*/ 2147483646 h 183"/>
              <a:gd name="T6" fmla="*/ 2147483646 w 582"/>
              <a:gd name="T7" fmla="*/ 2147483646 h 183"/>
              <a:gd name="T8" fmla="*/ 2147483646 w 582"/>
              <a:gd name="T9" fmla="*/ 2147483646 h 183"/>
              <a:gd name="T10" fmla="*/ 2147483646 w 582"/>
              <a:gd name="T11" fmla="*/ 0 h 183"/>
              <a:gd name="T12" fmla="*/ 2147483646 w 582"/>
              <a:gd name="T13" fmla="*/ 2147483646 h 183"/>
              <a:gd name="T14" fmla="*/ 2147483646 w 582"/>
              <a:gd name="T15" fmla="*/ 2147483646 h 183"/>
              <a:gd name="T16" fmla="*/ 2147483646 w 582"/>
              <a:gd name="T17" fmla="*/ 2147483646 h 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2"/>
              <a:gd name="T28" fmla="*/ 0 h 183"/>
              <a:gd name="T29" fmla="*/ 582 w 582"/>
              <a:gd name="T30" fmla="*/ 183 h 1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2" h="183">
                <a:moveTo>
                  <a:pt x="9" y="177"/>
                </a:moveTo>
                <a:lnTo>
                  <a:pt x="0" y="132"/>
                </a:lnTo>
                <a:lnTo>
                  <a:pt x="258" y="114"/>
                </a:lnTo>
                <a:lnTo>
                  <a:pt x="423" y="66"/>
                </a:lnTo>
                <a:lnTo>
                  <a:pt x="504" y="48"/>
                </a:lnTo>
                <a:lnTo>
                  <a:pt x="582" y="0"/>
                </a:lnTo>
                <a:lnTo>
                  <a:pt x="582" y="183"/>
                </a:lnTo>
                <a:lnTo>
                  <a:pt x="9" y="182"/>
                </a:lnTo>
                <a:lnTo>
                  <a:pt x="9" y="177"/>
                </a:lnTo>
              </a:path>
            </a:pathLst>
          </a:custGeom>
          <a:solidFill>
            <a:srgbClr val="C3DBF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US"/>
          </a:p>
        </p:txBody>
      </p:sp>
      <p:sp>
        <p:nvSpPr>
          <p:cNvPr id="47112" name="Rectangle 6"/>
          <p:cNvSpPr>
            <a:spLocks noGrp="1" noChangeArrowheads="1"/>
          </p:cNvSpPr>
          <p:nvPr>
            <p:ph type="title"/>
          </p:nvPr>
        </p:nvSpPr>
        <p:spPr>
          <a:xfrm>
            <a:off x="1122363" y="381000"/>
            <a:ext cx="7793037" cy="762000"/>
          </a:xfrm>
        </p:spPr>
        <p:txBody>
          <a:bodyPr/>
          <a:lstStyle/>
          <a:p>
            <a:pPr eaLnBrk="1" hangingPunct="1"/>
            <a:r>
              <a:rPr lang="en-US" altLang="en-US"/>
              <a:t>Critical Value for Upper Tail Test</a:t>
            </a:r>
          </a:p>
        </p:txBody>
      </p:sp>
      <p:sp>
        <p:nvSpPr>
          <p:cNvPr id="47113" name="Freeform 18"/>
          <p:cNvSpPr>
            <a:spLocks/>
          </p:cNvSpPr>
          <p:nvPr/>
        </p:nvSpPr>
        <p:spPr bwMode="auto">
          <a:xfrm>
            <a:off x="3962400" y="2819400"/>
            <a:ext cx="2362200" cy="1295400"/>
          </a:xfrm>
          <a:custGeom>
            <a:avLst/>
            <a:gdLst>
              <a:gd name="T0" fmla="*/ 0 w 600"/>
              <a:gd name="T1" fmla="*/ 2147483646 h 576"/>
              <a:gd name="T2" fmla="*/ 2147483646 w 600"/>
              <a:gd name="T3" fmla="*/ 2147483646 h 576"/>
              <a:gd name="T4" fmla="*/ 2147483646 w 600"/>
              <a:gd name="T5" fmla="*/ 2147483646 h 576"/>
              <a:gd name="T6" fmla="*/ 2147483646 w 600"/>
              <a:gd name="T7" fmla="*/ 2147483646 h 576"/>
              <a:gd name="T8" fmla="*/ 2147483646 w 600"/>
              <a:gd name="T9" fmla="*/ 2147483646 h 576"/>
              <a:gd name="T10" fmla="*/ 2147483646 w 600"/>
              <a:gd name="T11" fmla="*/ 2147483646 h 576"/>
              <a:gd name="T12" fmla="*/ 2147483646 w 600"/>
              <a:gd name="T13" fmla="*/ 2147483646 h 576"/>
              <a:gd name="T14" fmla="*/ 2147483646 w 600"/>
              <a:gd name="T15" fmla="*/ 2147483646 h 576"/>
              <a:gd name="T16" fmla="*/ 2147483646 w 600"/>
              <a:gd name="T17" fmla="*/ 2147483646 h 576"/>
              <a:gd name="T18" fmla="*/ 2147483646 w 600"/>
              <a:gd name="T19" fmla="*/ 2147483646 h 576"/>
              <a:gd name="T20" fmla="*/ 2147483646 w 600"/>
              <a:gd name="T21" fmla="*/ 2147483646 h 576"/>
              <a:gd name="T22" fmla="*/ 2147483646 w 600"/>
              <a:gd name="T23" fmla="*/ 2147483646 h 576"/>
              <a:gd name="T24" fmla="*/ 2147483646 w 600"/>
              <a:gd name="T25" fmla="*/ 2147483646 h 576"/>
              <a:gd name="T26" fmla="*/ 2147483646 w 600"/>
              <a:gd name="T27" fmla="*/ 2147483646 h 576"/>
              <a:gd name="T28" fmla="*/ 2147483646 w 600"/>
              <a:gd name="T29" fmla="*/ 2147483646 h 576"/>
              <a:gd name="T30" fmla="*/ 2147483646 w 600"/>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0"/>
              <a:gd name="T49" fmla="*/ 0 h 576"/>
              <a:gd name="T50" fmla="*/ 600 w 600"/>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0" h="576">
                <a:moveTo>
                  <a:pt x="0" y="575"/>
                </a:moveTo>
                <a:lnTo>
                  <a:pt x="63" y="570"/>
                </a:lnTo>
                <a:lnTo>
                  <a:pt x="95" y="562"/>
                </a:lnTo>
                <a:lnTo>
                  <a:pt x="127" y="553"/>
                </a:lnTo>
                <a:lnTo>
                  <a:pt x="158" y="540"/>
                </a:lnTo>
                <a:lnTo>
                  <a:pt x="190" y="521"/>
                </a:lnTo>
                <a:lnTo>
                  <a:pt x="222" y="498"/>
                </a:lnTo>
                <a:lnTo>
                  <a:pt x="284" y="432"/>
                </a:lnTo>
                <a:lnTo>
                  <a:pt x="347" y="338"/>
                </a:lnTo>
                <a:lnTo>
                  <a:pt x="410" y="224"/>
                </a:lnTo>
                <a:lnTo>
                  <a:pt x="441" y="167"/>
                </a:lnTo>
                <a:lnTo>
                  <a:pt x="473" y="114"/>
                </a:lnTo>
                <a:lnTo>
                  <a:pt x="505" y="67"/>
                </a:lnTo>
                <a:lnTo>
                  <a:pt x="535" y="31"/>
                </a:lnTo>
                <a:lnTo>
                  <a:pt x="567" y="8"/>
                </a:lnTo>
                <a:lnTo>
                  <a:pt x="599"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14" name="Freeform 19"/>
          <p:cNvSpPr>
            <a:spLocks/>
          </p:cNvSpPr>
          <p:nvPr/>
        </p:nvSpPr>
        <p:spPr bwMode="auto">
          <a:xfrm>
            <a:off x="6324600" y="2819400"/>
            <a:ext cx="2209800" cy="1295400"/>
          </a:xfrm>
          <a:custGeom>
            <a:avLst/>
            <a:gdLst>
              <a:gd name="T0" fmla="*/ 2147483646 w 576"/>
              <a:gd name="T1" fmla="*/ 2147483646 h 576"/>
              <a:gd name="T2" fmla="*/ 2147483646 w 576"/>
              <a:gd name="T3" fmla="*/ 2147483646 h 576"/>
              <a:gd name="T4" fmla="*/ 2147483646 w 576"/>
              <a:gd name="T5" fmla="*/ 2147483646 h 576"/>
              <a:gd name="T6" fmla="*/ 2147483646 w 576"/>
              <a:gd name="T7" fmla="*/ 2147483646 h 576"/>
              <a:gd name="T8" fmla="*/ 2147483646 w 576"/>
              <a:gd name="T9" fmla="*/ 2147483646 h 576"/>
              <a:gd name="T10" fmla="*/ 2147483646 w 576"/>
              <a:gd name="T11" fmla="*/ 2147483646 h 576"/>
              <a:gd name="T12" fmla="*/ 2147483646 w 576"/>
              <a:gd name="T13" fmla="*/ 2147483646 h 576"/>
              <a:gd name="T14" fmla="*/ 2147483646 w 576"/>
              <a:gd name="T15" fmla="*/ 2147483646 h 576"/>
              <a:gd name="T16" fmla="*/ 2147483646 w 576"/>
              <a:gd name="T17" fmla="*/ 2147483646 h 576"/>
              <a:gd name="T18" fmla="*/ 2147483646 w 576"/>
              <a:gd name="T19" fmla="*/ 2147483646 h 576"/>
              <a:gd name="T20" fmla="*/ 2147483646 w 576"/>
              <a:gd name="T21" fmla="*/ 2147483646 h 576"/>
              <a:gd name="T22" fmla="*/ 2147483646 w 576"/>
              <a:gd name="T23" fmla="*/ 2147483646 h 576"/>
              <a:gd name="T24" fmla="*/ 2147483646 w 576"/>
              <a:gd name="T25" fmla="*/ 2147483646 h 576"/>
              <a:gd name="T26" fmla="*/ 2147483646 w 576"/>
              <a:gd name="T27" fmla="*/ 2147483646 h 576"/>
              <a:gd name="T28" fmla="*/ 2147483646 w 576"/>
              <a:gd name="T29" fmla="*/ 2147483646 h 576"/>
              <a:gd name="T30" fmla="*/ 0 w 576"/>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6"/>
              <a:gd name="T49" fmla="*/ 0 h 576"/>
              <a:gd name="T50" fmla="*/ 576 w 576"/>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6" h="576">
                <a:moveTo>
                  <a:pt x="575" y="575"/>
                </a:moveTo>
                <a:lnTo>
                  <a:pt x="515" y="570"/>
                </a:lnTo>
                <a:lnTo>
                  <a:pt x="484" y="562"/>
                </a:lnTo>
                <a:lnTo>
                  <a:pt x="455" y="553"/>
                </a:lnTo>
                <a:lnTo>
                  <a:pt x="424" y="540"/>
                </a:lnTo>
                <a:lnTo>
                  <a:pt x="393" y="521"/>
                </a:lnTo>
                <a:lnTo>
                  <a:pt x="364" y="498"/>
                </a:lnTo>
                <a:lnTo>
                  <a:pt x="303" y="432"/>
                </a:lnTo>
                <a:lnTo>
                  <a:pt x="242" y="338"/>
                </a:lnTo>
                <a:lnTo>
                  <a:pt x="182" y="224"/>
                </a:lnTo>
                <a:lnTo>
                  <a:pt x="151" y="167"/>
                </a:lnTo>
                <a:lnTo>
                  <a:pt x="120" y="114"/>
                </a:lnTo>
                <a:lnTo>
                  <a:pt x="91" y="67"/>
                </a:lnTo>
                <a:lnTo>
                  <a:pt x="60" y="31"/>
                </a:lnTo>
                <a:lnTo>
                  <a:pt x="30" y="8"/>
                </a:lnTo>
                <a:lnTo>
                  <a:pt x="0"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115" name="Line 20"/>
          <p:cNvSpPr>
            <a:spLocks noChangeShapeType="1"/>
          </p:cNvSpPr>
          <p:nvPr/>
        </p:nvSpPr>
        <p:spPr bwMode="auto">
          <a:xfrm>
            <a:off x="3733800" y="4191000"/>
            <a:ext cx="5105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47116" name="Line 21"/>
          <p:cNvSpPr>
            <a:spLocks noChangeShapeType="1"/>
          </p:cNvSpPr>
          <p:nvPr/>
        </p:nvSpPr>
        <p:spPr bwMode="auto">
          <a:xfrm flipH="1">
            <a:off x="7924800" y="3581400"/>
            <a:ext cx="457200" cy="5334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7117" name="Rectangle 22"/>
          <p:cNvSpPr>
            <a:spLocks noChangeArrowheads="1"/>
          </p:cNvSpPr>
          <p:nvPr/>
        </p:nvSpPr>
        <p:spPr bwMode="auto">
          <a:xfrm flipH="1">
            <a:off x="8305800" y="3200400"/>
            <a:ext cx="53022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b="1" i="1">
                <a:latin typeface="Symbol" panose="05050102010706020507" pitchFamily="18" charset="2"/>
              </a:rPr>
              <a:t>a</a:t>
            </a:r>
          </a:p>
        </p:txBody>
      </p:sp>
      <p:sp>
        <p:nvSpPr>
          <p:cNvPr id="47118" name="Line 23"/>
          <p:cNvSpPr>
            <a:spLocks noChangeShapeType="1"/>
          </p:cNvSpPr>
          <p:nvPr/>
        </p:nvSpPr>
        <p:spPr bwMode="auto">
          <a:xfrm>
            <a:off x="6324600" y="2819400"/>
            <a:ext cx="0" cy="1371600"/>
          </a:xfrm>
          <a:prstGeom prst="line">
            <a:avLst/>
          </a:prstGeom>
          <a:noFill/>
          <a:ln w="9525" cap="rnd">
            <a:solidFill>
              <a:schemeClr val="tx1"/>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7119" name="Line 24"/>
          <p:cNvSpPr>
            <a:spLocks noChangeShapeType="1"/>
          </p:cNvSpPr>
          <p:nvPr/>
        </p:nvSpPr>
        <p:spPr bwMode="auto">
          <a:xfrm>
            <a:off x="7772400" y="4267200"/>
            <a:ext cx="0" cy="3048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120" name="Line 25"/>
          <p:cNvSpPr>
            <a:spLocks noChangeShapeType="1"/>
          </p:cNvSpPr>
          <p:nvPr/>
        </p:nvSpPr>
        <p:spPr bwMode="auto">
          <a:xfrm>
            <a:off x="7772400" y="4419600"/>
            <a:ext cx="11430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7121" name="Text Box 29"/>
          <p:cNvSpPr txBox="1">
            <a:spLocks noChangeArrowheads="1"/>
          </p:cNvSpPr>
          <p:nvPr/>
        </p:nvSpPr>
        <p:spPr bwMode="auto">
          <a:xfrm>
            <a:off x="7543800" y="4572000"/>
            <a:ext cx="53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a:t>z</a:t>
            </a:r>
            <a:r>
              <a:rPr lang="el-GR" altLang="en-US" sz="2000" baseline="-25000">
                <a:cs typeface="Arial" panose="020B0604020202020204" pitchFamily="34" charset="0"/>
              </a:rPr>
              <a:t>α</a:t>
            </a:r>
          </a:p>
        </p:txBody>
      </p:sp>
      <p:sp>
        <p:nvSpPr>
          <p:cNvPr id="47122" name="Text Box 30"/>
          <p:cNvSpPr txBox="1">
            <a:spLocks noChangeArrowheads="1"/>
          </p:cNvSpPr>
          <p:nvPr/>
        </p:nvSpPr>
        <p:spPr bwMode="auto">
          <a:xfrm>
            <a:off x="7543800" y="5013325"/>
            <a:ext cx="53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a:t>x</a:t>
            </a:r>
            <a:r>
              <a:rPr lang="el-GR" altLang="en-US" sz="2000" baseline="-25000">
                <a:cs typeface="Arial" panose="020B0604020202020204" pitchFamily="34" charset="0"/>
              </a:rPr>
              <a:t>α</a:t>
            </a:r>
          </a:p>
        </p:txBody>
      </p:sp>
      <p:sp>
        <p:nvSpPr>
          <p:cNvPr id="47123" name="Line 31"/>
          <p:cNvSpPr>
            <a:spLocks noChangeShapeType="1"/>
          </p:cNvSpPr>
          <p:nvPr/>
        </p:nvSpPr>
        <p:spPr bwMode="auto">
          <a:xfrm>
            <a:off x="7696200" y="5089525"/>
            <a:ext cx="152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124" name="Line 32"/>
          <p:cNvSpPr>
            <a:spLocks noChangeShapeType="1"/>
          </p:cNvSpPr>
          <p:nvPr/>
        </p:nvSpPr>
        <p:spPr bwMode="auto">
          <a:xfrm>
            <a:off x="3886200" y="4419600"/>
            <a:ext cx="38862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7125" name="Text Box 39"/>
          <p:cNvSpPr txBox="1">
            <a:spLocks noChangeArrowheads="1"/>
          </p:cNvSpPr>
          <p:nvPr/>
        </p:nvSpPr>
        <p:spPr bwMode="auto">
          <a:xfrm>
            <a:off x="6096000" y="4648200"/>
            <a:ext cx="457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800"/>
              <a:t>0</a:t>
            </a:r>
            <a:endParaRPr lang="el-GR" altLang="en-US" sz="1800" baseline="-25000">
              <a:cs typeface="Arial" panose="020B0604020202020204" pitchFamily="34" charset="0"/>
            </a:endParaRPr>
          </a:p>
        </p:txBody>
      </p:sp>
      <p:sp>
        <p:nvSpPr>
          <p:cNvPr id="47126" name="Rectangle 42"/>
          <p:cNvSpPr>
            <a:spLocks noChangeArrowheads="1"/>
          </p:cNvSpPr>
          <p:nvPr/>
        </p:nvSpPr>
        <p:spPr bwMode="auto">
          <a:xfrm>
            <a:off x="5638800" y="1752600"/>
            <a:ext cx="1600200" cy="938213"/>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nSpc>
                <a:spcPct val="110000"/>
              </a:lnSpc>
              <a:spcBef>
                <a:spcPct val="50000"/>
              </a:spcBef>
              <a:buClrTx/>
              <a:buSzTx/>
              <a:buFontTx/>
              <a:buNone/>
            </a:pPr>
            <a:r>
              <a:rPr lang="en-US" altLang="en-US" sz="2400" b="1">
                <a:solidFill>
                  <a:srgbClr val="008000"/>
                </a:solidFill>
              </a:rPr>
              <a:t>H</a:t>
            </a:r>
            <a:r>
              <a:rPr lang="en-US" altLang="en-US" sz="2400" b="1" baseline="-25000">
                <a:solidFill>
                  <a:srgbClr val="008000"/>
                </a:solidFill>
              </a:rPr>
              <a:t>0</a:t>
            </a:r>
            <a:r>
              <a:rPr lang="en-US" altLang="en-US" sz="2400" b="1">
                <a:solidFill>
                  <a:srgbClr val="008000"/>
                </a:solidFill>
              </a:rPr>
              <a:t>: </a:t>
            </a:r>
            <a:r>
              <a:rPr lang="el-GR" altLang="en-US" sz="2400" b="1">
                <a:solidFill>
                  <a:srgbClr val="008000"/>
                </a:solidFill>
              </a:rPr>
              <a:t>μ</a:t>
            </a:r>
            <a:r>
              <a:rPr lang="en-US" altLang="en-US" sz="2400" b="1">
                <a:solidFill>
                  <a:srgbClr val="008000"/>
                </a:solidFill>
              </a:rPr>
              <a:t> </a:t>
            </a:r>
            <a:r>
              <a:rPr lang="en-US" altLang="en-US" sz="2400" b="1">
                <a:solidFill>
                  <a:srgbClr val="008000"/>
                </a:solidFill>
                <a:cs typeface="Arial" panose="020B0604020202020204" pitchFamily="34" charset="0"/>
              </a:rPr>
              <a:t>≤</a:t>
            </a:r>
            <a:r>
              <a:rPr lang="en-US" altLang="en-US" sz="2400" b="1">
                <a:solidFill>
                  <a:srgbClr val="008000"/>
                </a:solidFill>
              </a:rPr>
              <a:t> 3  </a:t>
            </a:r>
          </a:p>
          <a:p>
            <a:pPr>
              <a:lnSpc>
                <a:spcPct val="70000"/>
              </a:lnSpc>
              <a:spcBef>
                <a:spcPct val="50000"/>
              </a:spcBef>
              <a:buClrTx/>
              <a:buSzTx/>
              <a:buFontTx/>
              <a:buNone/>
            </a:pPr>
            <a:r>
              <a:rPr lang="en-US" altLang="en-US" sz="2400" b="1">
                <a:solidFill>
                  <a:srgbClr val="008000"/>
                </a:solidFill>
              </a:rPr>
              <a:t>H</a:t>
            </a:r>
            <a:r>
              <a:rPr lang="en-US" altLang="en-US" sz="2400" b="1" baseline="-25000">
                <a:solidFill>
                  <a:srgbClr val="008000"/>
                </a:solidFill>
              </a:rPr>
              <a:t>A</a:t>
            </a:r>
            <a:r>
              <a:rPr lang="en-US" altLang="en-US" sz="2400" b="1">
                <a:solidFill>
                  <a:srgbClr val="008000"/>
                </a:solidFill>
              </a:rPr>
              <a:t>: </a:t>
            </a:r>
            <a:r>
              <a:rPr lang="el-GR" altLang="en-US" sz="2400" b="1">
                <a:solidFill>
                  <a:srgbClr val="008000"/>
                </a:solidFill>
                <a:cs typeface="Arial" panose="020B0604020202020204" pitchFamily="34" charset="0"/>
              </a:rPr>
              <a:t>μ</a:t>
            </a:r>
            <a:r>
              <a:rPr lang="en-US" altLang="en-US" sz="2400" b="1">
                <a:solidFill>
                  <a:srgbClr val="008000"/>
                </a:solidFill>
              </a:rPr>
              <a:t> &gt; 3</a:t>
            </a:r>
          </a:p>
        </p:txBody>
      </p:sp>
      <p:graphicFrame>
        <p:nvGraphicFramePr>
          <p:cNvPr id="47127" name="Object 44"/>
          <p:cNvGraphicFramePr>
            <a:graphicFrameLocks noChangeAspect="1"/>
          </p:cNvGraphicFramePr>
          <p:nvPr/>
        </p:nvGraphicFramePr>
        <p:xfrm>
          <a:off x="5410200" y="5562600"/>
          <a:ext cx="2087563" cy="884238"/>
        </p:xfrm>
        <a:graphic>
          <a:graphicData uri="http://schemas.openxmlformats.org/presentationml/2006/ole">
            <mc:AlternateContent xmlns:mc="http://schemas.openxmlformats.org/markup-compatibility/2006">
              <mc:Choice xmlns:v="urn:schemas-microsoft-com:vml" Requires="v">
                <p:oleObj spid="_x0000_s47136" name="Equation" r:id="rId3" imgW="990600" imgH="419100" progId="Equation.3">
                  <p:embed/>
                </p:oleObj>
              </mc:Choice>
              <mc:Fallback>
                <p:oleObj name="Equation" r:id="rId3" imgW="990600" imgH="419100" progId="Equation.3">
                  <p:embed/>
                  <p:pic>
                    <p:nvPicPr>
                      <p:cNvPr id="0" name="Object 4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5562600"/>
                        <a:ext cx="2087563" cy="884238"/>
                      </a:xfrm>
                      <a:prstGeom prst="rect">
                        <a:avLst/>
                      </a:prstGeom>
                      <a:solidFill>
                        <a:srgbClr val="FFFFDD"/>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128" name="Line 46"/>
          <p:cNvSpPr>
            <a:spLocks noChangeShapeType="1"/>
          </p:cNvSpPr>
          <p:nvPr/>
        </p:nvSpPr>
        <p:spPr bwMode="auto">
          <a:xfrm flipV="1">
            <a:off x="7391400" y="5257800"/>
            <a:ext cx="228600" cy="3048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7129" name="Text Box 47"/>
          <p:cNvSpPr txBox="1">
            <a:spLocks noChangeArrowheads="1"/>
          </p:cNvSpPr>
          <p:nvPr/>
        </p:nvSpPr>
        <p:spPr bwMode="auto">
          <a:xfrm>
            <a:off x="6019800" y="4937125"/>
            <a:ext cx="685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a:cs typeface="Arial" panose="020B0604020202020204" pitchFamily="34" charset="0"/>
                <a:sym typeface="Symbol" panose="05050102010706020507" pitchFamily="18" charset="2"/>
              </a:rPr>
              <a:t>µ=3</a:t>
            </a:r>
            <a:endParaRPr lang="el-GR" altLang="en-US" sz="2000" baseline="-25000">
              <a:cs typeface="Arial" panose="020B0604020202020204" pitchFamily="34" charset="0"/>
            </a:endParaRPr>
          </a:p>
        </p:txBody>
      </p:sp>
      <p:sp>
        <p:nvSpPr>
          <p:cNvPr id="47130" name="Rectangle 48"/>
          <p:cNvSpPr>
            <a:spLocks noChangeArrowheads="1"/>
          </p:cNvSpPr>
          <p:nvPr/>
        </p:nvSpPr>
        <p:spPr bwMode="auto">
          <a:xfrm>
            <a:off x="533400" y="1828800"/>
            <a:ext cx="44196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20675" indent="-320675"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lnSpc>
                <a:spcPct val="120000"/>
              </a:lnSpc>
              <a:spcBef>
                <a:spcPct val="30000"/>
              </a:spcBef>
            </a:pPr>
            <a:r>
              <a:rPr lang="en-US" altLang="en-US" sz="2400"/>
              <a:t>The cutoff value,        or      ,</a:t>
            </a:r>
          </a:p>
          <a:p>
            <a:pPr eaLnBrk="1" hangingPunct="1">
              <a:lnSpc>
                <a:spcPct val="120000"/>
              </a:lnSpc>
              <a:spcBef>
                <a:spcPct val="30000"/>
              </a:spcBef>
              <a:buFont typeface="Wingdings" panose="05000000000000000000" pitchFamily="2" charset="2"/>
              <a:buNone/>
            </a:pPr>
            <a:r>
              <a:rPr lang="en-US" altLang="en-US" sz="2400"/>
              <a:t>    is called a </a:t>
            </a:r>
            <a:r>
              <a:rPr lang="en-US" altLang="en-US" sz="2400" b="1">
                <a:solidFill>
                  <a:schemeClr val="folHlink"/>
                </a:solidFill>
              </a:rPr>
              <a:t>critical value</a:t>
            </a:r>
          </a:p>
        </p:txBody>
      </p:sp>
      <p:sp>
        <p:nvSpPr>
          <p:cNvPr id="47131" name="Text Box 49"/>
          <p:cNvSpPr txBox="1">
            <a:spLocks noChangeArrowheads="1"/>
          </p:cNvSpPr>
          <p:nvPr/>
        </p:nvSpPr>
        <p:spPr bwMode="auto">
          <a:xfrm>
            <a:off x="3200400" y="1828800"/>
            <a:ext cx="655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400"/>
              <a:t>z</a:t>
            </a:r>
            <a:r>
              <a:rPr lang="el-GR" altLang="en-US" sz="2400" baseline="-25000">
                <a:cs typeface="Arial" panose="020B0604020202020204" pitchFamily="34" charset="0"/>
              </a:rPr>
              <a:t>α</a:t>
            </a:r>
          </a:p>
        </p:txBody>
      </p:sp>
      <p:sp>
        <p:nvSpPr>
          <p:cNvPr id="47132" name="Text Box 50"/>
          <p:cNvSpPr txBox="1">
            <a:spLocks noChangeArrowheads="1"/>
          </p:cNvSpPr>
          <p:nvPr/>
        </p:nvSpPr>
        <p:spPr bwMode="auto">
          <a:xfrm>
            <a:off x="4191000" y="1828800"/>
            <a:ext cx="5095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400"/>
              <a:t>x</a:t>
            </a:r>
            <a:r>
              <a:rPr lang="el-GR" altLang="en-US" sz="2400" baseline="-25000">
                <a:cs typeface="Arial" panose="020B0604020202020204" pitchFamily="34" charset="0"/>
              </a:rPr>
              <a:t>α</a:t>
            </a:r>
          </a:p>
        </p:txBody>
      </p:sp>
      <p:sp>
        <p:nvSpPr>
          <p:cNvPr id="47133" name="Line 51"/>
          <p:cNvSpPr>
            <a:spLocks noChangeShapeType="1"/>
          </p:cNvSpPr>
          <p:nvPr/>
        </p:nvSpPr>
        <p:spPr bwMode="auto">
          <a:xfrm>
            <a:off x="4267200" y="1905000"/>
            <a:ext cx="222250" cy="158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4813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714EB7EB-0B86-47ED-9081-74F4BCD088AB}" type="slidenum">
              <a:rPr lang="en-US" altLang="en-US" sz="1000" smtClean="0"/>
              <a:pPr>
                <a:spcBef>
                  <a:spcPct val="0"/>
                </a:spcBef>
                <a:buClrTx/>
                <a:buSzTx/>
                <a:buFontTx/>
                <a:buNone/>
              </a:pPr>
              <a:t>31</a:t>
            </a:fld>
            <a:endParaRPr lang="en-US" altLang="en-US" sz="1000"/>
          </a:p>
        </p:txBody>
      </p:sp>
      <p:sp>
        <p:nvSpPr>
          <p:cNvPr id="48132" name="Text Box 16"/>
          <p:cNvSpPr txBox="1">
            <a:spLocks noChangeArrowheads="1"/>
          </p:cNvSpPr>
          <p:nvPr/>
        </p:nvSpPr>
        <p:spPr bwMode="auto">
          <a:xfrm>
            <a:off x="5181600" y="4419600"/>
            <a:ext cx="1524000" cy="304800"/>
          </a:xfrm>
          <a:prstGeom prst="rect">
            <a:avLst/>
          </a:prstGeom>
          <a:solidFill>
            <a:srgbClr val="FFFFA7"/>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400"/>
              <a:t>Do not reject H</a:t>
            </a:r>
            <a:r>
              <a:rPr lang="en-US" altLang="en-US" sz="1400" baseline="-25000"/>
              <a:t>0</a:t>
            </a:r>
          </a:p>
        </p:txBody>
      </p:sp>
      <p:sp>
        <p:nvSpPr>
          <p:cNvPr id="48133" name="Rectangle 61"/>
          <p:cNvSpPr>
            <a:spLocks noChangeArrowheads="1"/>
          </p:cNvSpPr>
          <p:nvPr/>
        </p:nvSpPr>
        <p:spPr bwMode="auto">
          <a:xfrm>
            <a:off x="1219200" y="3810000"/>
            <a:ext cx="1371600" cy="1524000"/>
          </a:xfrm>
          <a:prstGeom prst="rect">
            <a:avLst/>
          </a:prstGeom>
          <a:solidFill>
            <a:srgbClr val="CCFFFF"/>
          </a:solidFill>
          <a:ln w="19050" algn="ctr">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48134" name="Rectangle 62"/>
          <p:cNvSpPr>
            <a:spLocks noChangeArrowheads="1"/>
          </p:cNvSpPr>
          <p:nvPr/>
        </p:nvSpPr>
        <p:spPr bwMode="auto">
          <a:xfrm>
            <a:off x="1143000" y="2819400"/>
            <a:ext cx="914400" cy="609600"/>
          </a:xfrm>
          <a:prstGeom prst="rect">
            <a:avLst/>
          </a:prstGeom>
          <a:solidFill>
            <a:srgbClr val="CCFFFF"/>
          </a:solidFill>
          <a:ln w="19050" algn="ctr">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48135" name="Text Box 50"/>
          <p:cNvSpPr txBox="1">
            <a:spLocks noChangeArrowheads="1"/>
          </p:cNvSpPr>
          <p:nvPr/>
        </p:nvSpPr>
        <p:spPr bwMode="auto">
          <a:xfrm>
            <a:off x="7467600" y="4419600"/>
            <a:ext cx="990600" cy="304800"/>
          </a:xfrm>
          <a:prstGeom prst="rect">
            <a:avLst/>
          </a:prstGeom>
          <a:solidFill>
            <a:srgbClr val="FAFEB4"/>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400"/>
              <a:t>Reject H</a:t>
            </a:r>
            <a:r>
              <a:rPr lang="en-US" altLang="en-US" sz="1400" baseline="-25000"/>
              <a:t>0</a:t>
            </a:r>
          </a:p>
        </p:txBody>
      </p:sp>
      <p:sp>
        <p:nvSpPr>
          <p:cNvPr id="48136" name="Text Box 17"/>
          <p:cNvSpPr txBox="1">
            <a:spLocks noChangeArrowheads="1"/>
          </p:cNvSpPr>
          <p:nvPr/>
        </p:nvSpPr>
        <p:spPr bwMode="auto">
          <a:xfrm>
            <a:off x="3352800" y="4419600"/>
            <a:ext cx="990600" cy="304800"/>
          </a:xfrm>
          <a:prstGeom prst="rect">
            <a:avLst/>
          </a:prstGeom>
          <a:solidFill>
            <a:srgbClr val="FAFEB4"/>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400"/>
              <a:t>Reject H</a:t>
            </a:r>
            <a:r>
              <a:rPr lang="en-US" altLang="en-US" sz="1400" baseline="-25000"/>
              <a:t>0</a:t>
            </a:r>
          </a:p>
        </p:txBody>
      </p:sp>
      <p:sp>
        <p:nvSpPr>
          <p:cNvPr id="48137" name="Freeform 43"/>
          <p:cNvSpPr>
            <a:spLocks/>
          </p:cNvSpPr>
          <p:nvPr/>
        </p:nvSpPr>
        <p:spPr bwMode="auto">
          <a:xfrm flipH="1">
            <a:off x="7391400" y="3962400"/>
            <a:ext cx="842963" cy="228600"/>
          </a:xfrm>
          <a:custGeom>
            <a:avLst/>
            <a:gdLst>
              <a:gd name="T0" fmla="*/ 2147483646 w 582"/>
              <a:gd name="T1" fmla="*/ 2147483646 h 183"/>
              <a:gd name="T2" fmla="*/ 0 w 582"/>
              <a:gd name="T3" fmla="*/ 2147483646 h 183"/>
              <a:gd name="T4" fmla="*/ 2147483646 w 582"/>
              <a:gd name="T5" fmla="*/ 2147483646 h 183"/>
              <a:gd name="T6" fmla="*/ 2147483646 w 582"/>
              <a:gd name="T7" fmla="*/ 2147483646 h 183"/>
              <a:gd name="T8" fmla="*/ 2147483646 w 582"/>
              <a:gd name="T9" fmla="*/ 2147483646 h 183"/>
              <a:gd name="T10" fmla="*/ 2147483646 w 582"/>
              <a:gd name="T11" fmla="*/ 0 h 183"/>
              <a:gd name="T12" fmla="*/ 2147483646 w 582"/>
              <a:gd name="T13" fmla="*/ 2147483646 h 183"/>
              <a:gd name="T14" fmla="*/ 2147483646 w 582"/>
              <a:gd name="T15" fmla="*/ 2147483646 h 183"/>
              <a:gd name="T16" fmla="*/ 2147483646 w 582"/>
              <a:gd name="T17" fmla="*/ 2147483646 h 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2"/>
              <a:gd name="T28" fmla="*/ 0 h 183"/>
              <a:gd name="T29" fmla="*/ 582 w 582"/>
              <a:gd name="T30" fmla="*/ 183 h 1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2" h="183">
                <a:moveTo>
                  <a:pt x="9" y="177"/>
                </a:moveTo>
                <a:lnTo>
                  <a:pt x="0" y="132"/>
                </a:lnTo>
                <a:lnTo>
                  <a:pt x="258" y="114"/>
                </a:lnTo>
                <a:lnTo>
                  <a:pt x="423" y="66"/>
                </a:lnTo>
                <a:lnTo>
                  <a:pt x="504" y="48"/>
                </a:lnTo>
                <a:lnTo>
                  <a:pt x="582" y="0"/>
                </a:lnTo>
                <a:lnTo>
                  <a:pt x="582" y="183"/>
                </a:lnTo>
                <a:lnTo>
                  <a:pt x="9" y="182"/>
                </a:lnTo>
                <a:lnTo>
                  <a:pt x="9" y="177"/>
                </a:lnTo>
              </a:path>
            </a:pathLst>
          </a:custGeom>
          <a:solidFill>
            <a:srgbClr val="C3DBF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US"/>
          </a:p>
        </p:txBody>
      </p:sp>
      <p:sp>
        <p:nvSpPr>
          <p:cNvPr id="48138" name="Rectangle 2"/>
          <p:cNvSpPr>
            <a:spLocks noChangeArrowheads="1"/>
          </p:cNvSpPr>
          <p:nvPr/>
        </p:nvSpPr>
        <p:spPr bwMode="auto">
          <a:xfrm>
            <a:off x="762000" y="1828800"/>
            <a:ext cx="35814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20675" indent="-320675"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lnSpc>
                <a:spcPct val="120000"/>
              </a:lnSpc>
            </a:pPr>
            <a:r>
              <a:rPr lang="en-US" altLang="en-US" sz="2300"/>
              <a:t>There are two cutoff values (</a:t>
            </a:r>
            <a:r>
              <a:rPr lang="en-US" altLang="en-US" sz="2300">
                <a:solidFill>
                  <a:schemeClr val="folHlink"/>
                </a:solidFill>
              </a:rPr>
              <a:t>critical values</a:t>
            </a:r>
            <a:r>
              <a:rPr lang="en-US" altLang="en-US" sz="2300"/>
              <a:t>):</a:t>
            </a:r>
          </a:p>
          <a:p>
            <a:pPr eaLnBrk="1" hangingPunct="1">
              <a:lnSpc>
                <a:spcPct val="120000"/>
              </a:lnSpc>
              <a:buFont typeface="Wingdings" panose="05000000000000000000" pitchFamily="2" charset="2"/>
              <a:buNone/>
            </a:pPr>
            <a:r>
              <a:rPr lang="en-US" altLang="en-US" sz="2300"/>
              <a:t>              </a:t>
            </a:r>
          </a:p>
          <a:p>
            <a:pPr eaLnBrk="1" hangingPunct="1">
              <a:lnSpc>
                <a:spcPct val="140000"/>
              </a:lnSpc>
              <a:buFont typeface="Wingdings" panose="05000000000000000000" pitchFamily="2" charset="2"/>
              <a:buNone/>
            </a:pPr>
            <a:r>
              <a:rPr lang="en-US" altLang="en-US" sz="2300"/>
              <a:t>    or</a:t>
            </a:r>
          </a:p>
        </p:txBody>
      </p:sp>
      <p:sp>
        <p:nvSpPr>
          <p:cNvPr id="48139" name="Rectangle 4"/>
          <p:cNvSpPr>
            <a:spLocks noGrp="1" noChangeArrowheads="1"/>
          </p:cNvSpPr>
          <p:nvPr>
            <p:ph type="title"/>
          </p:nvPr>
        </p:nvSpPr>
        <p:spPr>
          <a:xfrm>
            <a:off x="990600" y="609600"/>
            <a:ext cx="8153400" cy="762000"/>
          </a:xfrm>
        </p:spPr>
        <p:txBody>
          <a:bodyPr/>
          <a:lstStyle/>
          <a:p>
            <a:pPr eaLnBrk="1" hangingPunct="1">
              <a:lnSpc>
                <a:spcPct val="90000"/>
              </a:lnSpc>
            </a:pPr>
            <a:r>
              <a:rPr lang="en-US" altLang="en-US"/>
              <a:t>Critical Values for </a:t>
            </a:r>
            <a:br>
              <a:rPr lang="en-US" altLang="en-US"/>
            </a:br>
            <a:r>
              <a:rPr lang="en-US" altLang="en-US"/>
              <a:t>Two Tailed Tests</a:t>
            </a:r>
          </a:p>
        </p:txBody>
      </p:sp>
      <p:sp>
        <p:nvSpPr>
          <p:cNvPr id="48140" name="Freeform 6"/>
          <p:cNvSpPr>
            <a:spLocks/>
          </p:cNvSpPr>
          <p:nvPr/>
        </p:nvSpPr>
        <p:spPr bwMode="auto">
          <a:xfrm>
            <a:off x="3505200" y="3962400"/>
            <a:ext cx="833438" cy="228600"/>
          </a:xfrm>
          <a:custGeom>
            <a:avLst/>
            <a:gdLst>
              <a:gd name="T0" fmla="*/ 2147483646 w 582"/>
              <a:gd name="T1" fmla="*/ 2147483646 h 183"/>
              <a:gd name="T2" fmla="*/ 0 w 582"/>
              <a:gd name="T3" fmla="*/ 2147483646 h 183"/>
              <a:gd name="T4" fmla="*/ 2147483646 w 582"/>
              <a:gd name="T5" fmla="*/ 2147483646 h 183"/>
              <a:gd name="T6" fmla="*/ 2147483646 w 582"/>
              <a:gd name="T7" fmla="*/ 2147483646 h 183"/>
              <a:gd name="T8" fmla="*/ 2147483646 w 582"/>
              <a:gd name="T9" fmla="*/ 2147483646 h 183"/>
              <a:gd name="T10" fmla="*/ 2147483646 w 582"/>
              <a:gd name="T11" fmla="*/ 0 h 183"/>
              <a:gd name="T12" fmla="*/ 2147483646 w 582"/>
              <a:gd name="T13" fmla="*/ 2147483646 h 183"/>
              <a:gd name="T14" fmla="*/ 2147483646 w 582"/>
              <a:gd name="T15" fmla="*/ 2147483646 h 183"/>
              <a:gd name="T16" fmla="*/ 2147483646 w 582"/>
              <a:gd name="T17" fmla="*/ 2147483646 h 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2"/>
              <a:gd name="T28" fmla="*/ 0 h 183"/>
              <a:gd name="T29" fmla="*/ 582 w 582"/>
              <a:gd name="T30" fmla="*/ 183 h 1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2" h="183">
                <a:moveTo>
                  <a:pt x="9" y="177"/>
                </a:moveTo>
                <a:lnTo>
                  <a:pt x="0" y="132"/>
                </a:lnTo>
                <a:lnTo>
                  <a:pt x="258" y="114"/>
                </a:lnTo>
                <a:lnTo>
                  <a:pt x="423" y="66"/>
                </a:lnTo>
                <a:lnTo>
                  <a:pt x="504" y="48"/>
                </a:lnTo>
                <a:lnTo>
                  <a:pt x="582" y="0"/>
                </a:lnTo>
                <a:lnTo>
                  <a:pt x="582" y="183"/>
                </a:lnTo>
                <a:lnTo>
                  <a:pt x="9" y="182"/>
                </a:lnTo>
                <a:lnTo>
                  <a:pt x="9" y="177"/>
                </a:lnTo>
              </a:path>
            </a:pathLst>
          </a:custGeom>
          <a:solidFill>
            <a:srgbClr val="C3DBF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US"/>
          </a:p>
        </p:txBody>
      </p:sp>
      <p:sp>
        <p:nvSpPr>
          <p:cNvPr id="48141" name="Freeform 7"/>
          <p:cNvSpPr>
            <a:spLocks/>
          </p:cNvSpPr>
          <p:nvPr/>
        </p:nvSpPr>
        <p:spPr bwMode="auto">
          <a:xfrm>
            <a:off x="3581400" y="2819400"/>
            <a:ext cx="2362200" cy="1295400"/>
          </a:xfrm>
          <a:custGeom>
            <a:avLst/>
            <a:gdLst>
              <a:gd name="T0" fmla="*/ 0 w 600"/>
              <a:gd name="T1" fmla="*/ 2147483646 h 576"/>
              <a:gd name="T2" fmla="*/ 2147483646 w 600"/>
              <a:gd name="T3" fmla="*/ 2147483646 h 576"/>
              <a:gd name="T4" fmla="*/ 2147483646 w 600"/>
              <a:gd name="T5" fmla="*/ 2147483646 h 576"/>
              <a:gd name="T6" fmla="*/ 2147483646 w 600"/>
              <a:gd name="T7" fmla="*/ 2147483646 h 576"/>
              <a:gd name="T8" fmla="*/ 2147483646 w 600"/>
              <a:gd name="T9" fmla="*/ 2147483646 h 576"/>
              <a:gd name="T10" fmla="*/ 2147483646 w 600"/>
              <a:gd name="T11" fmla="*/ 2147483646 h 576"/>
              <a:gd name="T12" fmla="*/ 2147483646 w 600"/>
              <a:gd name="T13" fmla="*/ 2147483646 h 576"/>
              <a:gd name="T14" fmla="*/ 2147483646 w 600"/>
              <a:gd name="T15" fmla="*/ 2147483646 h 576"/>
              <a:gd name="T16" fmla="*/ 2147483646 w 600"/>
              <a:gd name="T17" fmla="*/ 2147483646 h 576"/>
              <a:gd name="T18" fmla="*/ 2147483646 w 600"/>
              <a:gd name="T19" fmla="*/ 2147483646 h 576"/>
              <a:gd name="T20" fmla="*/ 2147483646 w 600"/>
              <a:gd name="T21" fmla="*/ 2147483646 h 576"/>
              <a:gd name="T22" fmla="*/ 2147483646 w 600"/>
              <a:gd name="T23" fmla="*/ 2147483646 h 576"/>
              <a:gd name="T24" fmla="*/ 2147483646 w 600"/>
              <a:gd name="T25" fmla="*/ 2147483646 h 576"/>
              <a:gd name="T26" fmla="*/ 2147483646 w 600"/>
              <a:gd name="T27" fmla="*/ 2147483646 h 576"/>
              <a:gd name="T28" fmla="*/ 2147483646 w 600"/>
              <a:gd name="T29" fmla="*/ 2147483646 h 576"/>
              <a:gd name="T30" fmla="*/ 2147483646 w 600"/>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0"/>
              <a:gd name="T49" fmla="*/ 0 h 576"/>
              <a:gd name="T50" fmla="*/ 600 w 600"/>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0" h="576">
                <a:moveTo>
                  <a:pt x="0" y="575"/>
                </a:moveTo>
                <a:lnTo>
                  <a:pt x="63" y="570"/>
                </a:lnTo>
                <a:lnTo>
                  <a:pt x="95" y="562"/>
                </a:lnTo>
                <a:lnTo>
                  <a:pt x="127" y="553"/>
                </a:lnTo>
                <a:lnTo>
                  <a:pt x="158" y="540"/>
                </a:lnTo>
                <a:lnTo>
                  <a:pt x="190" y="521"/>
                </a:lnTo>
                <a:lnTo>
                  <a:pt x="222" y="498"/>
                </a:lnTo>
                <a:lnTo>
                  <a:pt x="284" y="432"/>
                </a:lnTo>
                <a:lnTo>
                  <a:pt x="347" y="338"/>
                </a:lnTo>
                <a:lnTo>
                  <a:pt x="410" y="224"/>
                </a:lnTo>
                <a:lnTo>
                  <a:pt x="441" y="167"/>
                </a:lnTo>
                <a:lnTo>
                  <a:pt x="473" y="114"/>
                </a:lnTo>
                <a:lnTo>
                  <a:pt x="505" y="67"/>
                </a:lnTo>
                <a:lnTo>
                  <a:pt x="535" y="31"/>
                </a:lnTo>
                <a:lnTo>
                  <a:pt x="567" y="8"/>
                </a:lnTo>
                <a:lnTo>
                  <a:pt x="599"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42" name="Freeform 8"/>
          <p:cNvSpPr>
            <a:spLocks/>
          </p:cNvSpPr>
          <p:nvPr/>
        </p:nvSpPr>
        <p:spPr bwMode="auto">
          <a:xfrm>
            <a:off x="5943600" y="2819400"/>
            <a:ext cx="2209800" cy="1295400"/>
          </a:xfrm>
          <a:custGeom>
            <a:avLst/>
            <a:gdLst>
              <a:gd name="T0" fmla="*/ 2147483646 w 576"/>
              <a:gd name="T1" fmla="*/ 2147483646 h 576"/>
              <a:gd name="T2" fmla="*/ 2147483646 w 576"/>
              <a:gd name="T3" fmla="*/ 2147483646 h 576"/>
              <a:gd name="T4" fmla="*/ 2147483646 w 576"/>
              <a:gd name="T5" fmla="*/ 2147483646 h 576"/>
              <a:gd name="T6" fmla="*/ 2147483646 w 576"/>
              <a:gd name="T7" fmla="*/ 2147483646 h 576"/>
              <a:gd name="T8" fmla="*/ 2147483646 w 576"/>
              <a:gd name="T9" fmla="*/ 2147483646 h 576"/>
              <a:gd name="T10" fmla="*/ 2147483646 w 576"/>
              <a:gd name="T11" fmla="*/ 2147483646 h 576"/>
              <a:gd name="T12" fmla="*/ 2147483646 w 576"/>
              <a:gd name="T13" fmla="*/ 2147483646 h 576"/>
              <a:gd name="T14" fmla="*/ 2147483646 w 576"/>
              <a:gd name="T15" fmla="*/ 2147483646 h 576"/>
              <a:gd name="T16" fmla="*/ 2147483646 w 576"/>
              <a:gd name="T17" fmla="*/ 2147483646 h 576"/>
              <a:gd name="T18" fmla="*/ 2147483646 w 576"/>
              <a:gd name="T19" fmla="*/ 2147483646 h 576"/>
              <a:gd name="T20" fmla="*/ 2147483646 w 576"/>
              <a:gd name="T21" fmla="*/ 2147483646 h 576"/>
              <a:gd name="T22" fmla="*/ 2147483646 w 576"/>
              <a:gd name="T23" fmla="*/ 2147483646 h 576"/>
              <a:gd name="T24" fmla="*/ 2147483646 w 576"/>
              <a:gd name="T25" fmla="*/ 2147483646 h 576"/>
              <a:gd name="T26" fmla="*/ 2147483646 w 576"/>
              <a:gd name="T27" fmla="*/ 2147483646 h 576"/>
              <a:gd name="T28" fmla="*/ 2147483646 w 576"/>
              <a:gd name="T29" fmla="*/ 2147483646 h 576"/>
              <a:gd name="T30" fmla="*/ 0 w 576"/>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6"/>
              <a:gd name="T49" fmla="*/ 0 h 576"/>
              <a:gd name="T50" fmla="*/ 576 w 576"/>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6" h="576">
                <a:moveTo>
                  <a:pt x="575" y="575"/>
                </a:moveTo>
                <a:lnTo>
                  <a:pt x="515" y="570"/>
                </a:lnTo>
                <a:lnTo>
                  <a:pt x="484" y="562"/>
                </a:lnTo>
                <a:lnTo>
                  <a:pt x="455" y="553"/>
                </a:lnTo>
                <a:lnTo>
                  <a:pt x="424" y="540"/>
                </a:lnTo>
                <a:lnTo>
                  <a:pt x="393" y="521"/>
                </a:lnTo>
                <a:lnTo>
                  <a:pt x="364" y="498"/>
                </a:lnTo>
                <a:lnTo>
                  <a:pt x="303" y="432"/>
                </a:lnTo>
                <a:lnTo>
                  <a:pt x="242" y="338"/>
                </a:lnTo>
                <a:lnTo>
                  <a:pt x="182" y="224"/>
                </a:lnTo>
                <a:lnTo>
                  <a:pt x="151" y="167"/>
                </a:lnTo>
                <a:lnTo>
                  <a:pt x="120" y="114"/>
                </a:lnTo>
                <a:lnTo>
                  <a:pt x="91" y="67"/>
                </a:lnTo>
                <a:lnTo>
                  <a:pt x="60" y="31"/>
                </a:lnTo>
                <a:lnTo>
                  <a:pt x="30" y="8"/>
                </a:lnTo>
                <a:lnTo>
                  <a:pt x="0"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143" name="Line 9"/>
          <p:cNvSpPr>
            <a:spLocks noChangeShapeType="1"/>
          </p:cNvSpPr>
          <p:nvPr/>
        </p:nvSpPr>
        <p:spPr bwMode="auto">
          <a:xfrm>
            <a:off x="3352800" y="4191000"/>
            <a:ext cx="5105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48144" name="Line 10"/>
          <p:cNvSpPr>
            <a:spLocks noChangeShapeType="1"/>
          </p:cNvSpPr>
          <p:nvPr/>
        </p:nvSpPr>
        <p:spPr bwMode="auto">
          <a:xfrm>
            <a:off x="3581400" y="3657600"/>
            <a:ext cx="457200" cy="4572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8145" name="Rectangle 11"/>
          <p:cNvSpPr>
            <a:spLocks noChangeArrowheads="1"/>
          </p:cNvSpPr>
          <p:nvPr/>
        </p:nvSpPr>
        <p:spPr bwMode="auto">
          <a:xfrm flipH="1">
            <a:off x="3200400" y="3200400"/>
            <a:ext cx="76200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b="1">
                <a:sym typeface="Symbol" panose="05050102010706020507" pitchFamily="18" charset="2"/>
              </a:rPr>
              <a:t></a:t>
            </a:r>
            <a:r>
              <a:rPr lang="en-US" altLang="en-US"/>
              <a:t>/2</a:t>
            </a:r>
          </a:p>
        </p:txBody>
      </p:sp>
      <p:sp>
        <p:nvSpPr>
          <p:cNvPr id="48146" name="Line 12"/>
          <p:cNvSpPr>
            <a:spLocks noChangeShapeType="1"/>
          </p:cNvSpPr>
          <p:nvPr/>
        </p:nvSpPr>
        <p:spPr bwMode="auto">
          <a:xfrm>
            <a:off x="5943600" y="2819400"/>
            <a:ext cx="0" cy="1371600"/>
          </a:xfrm>
          <a:prstGeom prst="line">
            <a:avLst/>
          </a:prstGeom>
          <a:noFill/>
          <a:ln w="9525" cap="rnd">
            <a:solidFill>
              <a:schemeClr val="tx1"/>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8147" name="Line 13"/>
          <p:cNvSpPr>
            <a:spLocks noChangeShapeType="1"/>
          </p:cNvSpPr>
          <p:nvPr/>
        </p:nvSpPr>
        <p:spPr bwMode="auto">
          <a:xfrm>
            <a:off x="4343400" y="4267200"/>
            <a:ext cx="0" cy="3048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48" name="Text Box 14"/>
          <p:cNvSpPr txBox="1">
            <a:spLocks noChangeArrowheads="1"/>
          </p:cNvSpPr>
          <p:nvPr/>
        </p:nvSpPr>
        <p:spPr bwMode="auto">
          <a:xfrm>
            <a:off x="4114800" y="4572000"/>
            <a:ext cx="685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a:t>-z</a:t>
            </a:r>
            <a:r>
              <a:rPr lang="el-GR" altLang="en-US" sz="2000" baseline="-25000">
                <a:cs typeface="Arial" panose="020B0604020202020204" pitchFamily="34" charset="0"/>
              </a:rPr>
              <a:t>α</a:t>
            </a:r>
            <a:r>
              <a:rPr lang="en-US" altLang="en-US" sz="2000" baseline="-25000">
                <a:cs typeface="Arial" panose="020B0604020202020204" pitchFamily="34" charset="0"/>
              </a:rPr>
              <a:t>/2</a:t>
            </a:r>
            <a:endParaRPr lang="el-GR" altLang="en-US" sz="2000" baseline="-25000">
              <a:cs typeface="Arial" panose="020B0604020202020204" pitchFamily="34" charset="0"/>
            </a:endParaRPr>
          </a:p>
        </p:txBody>
      </p:sp>
      <p:sp>
        <p:nvSpPr>
          <p:cNvPr id="48149" name="Line 15"/>
          <p:cNvSpPr>
            <a:spLocks noChangeShapeType="1"/>
          </p:cNvSpPr>
          <p:nvPr/>
        </p:nvSpPr>
        <p:spPr bwMode="auto">
          <a:xfrm>
            <a:off x="4343400" y="4419600"/>
            <a:ext cx="30480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8150" name="Text Box 28"/>
          <p:cNvSpPr txBox="1">
            <a:spLocks noChangeArrowheads="1"/>
          </p:cNvSpPr>
          <p:nvPr/>
        </p:nvSpPr>
        <p:spPr bwMode="auto">
          <a:xfrm>
            <a:off x="4114800" y="4997450"/>
            <a:ext cx="685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a:t>x</a:t>
            </a:r>
            <a:r>
              <a:rPr lang="el-GR" altLang="en-US" sz="2000" baseline="-25000">
                <a:cs typeface="Arial" panose="020B0604020202020204" pitchFamily="34" charset="0"/>
              </a:rPr>
              <a:t>α</a:t>
            </a:r>
            <a:r>
              <a:rPr lang="en-US" altLang="en-US" sz="2000" baseline="-25000">
                <a:cs typeface="Arial" panose="020B0604020202020204" pitchFamily="34" charset="0"/>
              </a:rPr>
              <a:t>/2</a:t>
            </a:r>
            <a:endParaRPr lang="el-GR" altLang="en-US" sz="2000" baseline="-25000">
              <a:cs typeface="Arial" panose="020B0604020202020204" pitchFamily="34" charset="0"/>
            </a:endParaRPr>
          </a:p>
        </p:txBody>
      </p:sp>
      <p:sp>
        <p:nvSpPr>
          <p:cNvPr id="48151" name="Line 29"/>
          <p:cNvSpPr>
            <a:spLocks noChangeShapeType="1"/>
          </p:cNvSpPr>
          <p:nvPr/>
        </p:nvSpPr>
        <p:spPr bwMode="auto">
          <a:xfrm>
            <a:off x="4267200" y="5073650"/>
            <a:ext cx="152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2" name="Line 34"/>
          <p:cNvSpPr>
            <a:spLocks noChangeShapeType="1"/>
          </p:cNvSpPr>
          <p:nvPr/>
        </p:nvSpPr>
        <p:spPr bwMode="auto">
          <a:xfrm>
            <a:off x="3200400" y="4419600"/>
            <a:ext cx="11430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8153" name="Text Box 35"/>
          <p:cNvSpPr txBox="1">
            <a:spLocks noChangeArrowheads="1"/>
          </p:cNvSpPr>
          <p:nvPr/>
        </p:nvSpPr>
        <p:spPr bwMode="auto">
          <a:xfrm>
            <a:off x="1143000" y="2819400"/>
            <a:ext cx="99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400">
                <a:cs typeface="Arial" panose="020B0604020202020204" pitchFamily="34" charset="0"/>
              </a:rPr>
              <a:t>± </a:t>
            </a:r>
            <a:r>
              <a:rPr lang="en-US" altLang="en-US" sz="2400"/>
              <a:t>z</a:t>
            </a:r>
            <a:r>
              <a:rPr lang="el-GR" altLang="en-US" sz="2400" baseline="-25000">
                <a:cs typeface="Arial" panose="020B0604020202020204" pitchFamily="34" charset="0"/>
              </a:rPr>
              <a:t>α</a:t>
            </a:r>
            <a:r>
              <a:rPr lang="en-US" altLang="en-US" sz="2400" baseline="-25000">
                <a:cs typeface="Arial" panose="020B0604020202020204" pitchFamily="34" charset="0"/>
              </a:rPr>
              <a:t>/2</a:t>
            </a:r>
            <a:endParaRPr lang="el-GR" altLang="en-US" sz="2400" baseline="-25000">
              <a:cs typeface="Arial" panose="020B0604020202020204" pitchFamily="34" charset="0"/>
            </a:endParaRPr>
          </a:p>
        </p:txBody>
      </p:sp>
      <p:sp>
        <p:nvSpPr>
          <p:cNvPr id="48154" name="Text Box 36"/>
          <p:cNvSpPr txBox="1">
            <a:spLocks noChangeArrowheads="1"/>
          </p:cNvSpPr>
          <p:nvPr/>
        </p:nvSpPr>
        <p:spPr bwMode="auto">
          <a:xfrm>
            <a:off x="1219200" y="38862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400"/>
              <a:t>x</a:t>
            </a:r>
            <a:r>
              <a:rPr lang="el-GR" altLang="en-US" sz="2400" baseline="-25000">
                <a:cs typeface="Arial" panose="020B0604020202020204" pitchFamily="34" charset="0"/>
              </a:rPr>
              <a:t>α</a:t>
            </a:r>
            <a:r>
              <a:rPr lang="en-US" altLang="en-US" sz="2400" baseline="-25000">
                <a:cs typeface="Arial" panose="020B0604020202020204" pitchFamily="34" charset="0"/>
              </a:rPr>
              <a:t>/2</a:t>
            </a:r>
            <a:endParaRPr lang="el-GR" altLang="en-US" sz="2400" baseline="-25000">
              <a:cs typeface="Arial" panose="020B0604020202020204" pitchFamily="34" charset="0"/>
            </a:endParaRPr>
          </a:p>
        </p:txBody>
      </p:sp>
      <p:sp>
        <p:nvSpPr>
          <p:cNvPr id="48155" name="Line 37"/>
          <p:cNvSpPr>
            <a:spLocks noChangeShapeType="1"/>
          </p:cNvSpPr>
          <p:nvPr/>
        </p:nvSpPr>
        <p:spPr bwMode="auto">
          <a:xfrm>
            <a:off x="1371600" y="3962400"/>
            <a:ext cx="152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56" name="Text Box 38"/>
          <p:cNvSpPr txBox="1">
            <a:spLocks noChangeArrowheads="1"/>
          </p:cNvSpPr>
          <p:nvPr/>
        </p:nvSpPr>
        <p:spPr bwMode="auto">
          <a:xfrm>
            <a:off x="5715000" y="4648200"/>
            <a:ext cx="457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800"/>
              <a:t>0</a:t>
            </a:r>
            <a:endParaRPr lang="el-GR" altLang="en-US" sz="1800" baseline="-25000">
              <a:cs typeface="Arial" panose="020B0604020202020204" pitchFamily="34" charset="0"/>
            </a:endParaRPr>
          </a:p>
        </p:txBody>
      </p:sp>
      <p:sp>
        <p:nvSpPr>
          <p:cNvPr id="48157" name="Rectangle 44"/>
          <p:cNvSpPr>
            <a:spLocks noChangeArrowheads="1"/>
          </p:cNvSpPr>
          <p:nvPr/>
        </p:nvSpPr>
        <p:spPr bwMode="auto">
          <a:xfrm>
            <a:off x="5181600" y="1752600"/>
            <a:ext cx="1524000" cy="901700"/>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nSpc>
                <a:spcPct val="110000"/>
              </a:lnSpc>
              <a:spcBef>
                <a:spcPct val="50000"/>
              </a:spcBef>
              <a:buClrTx/>
              <a:buSzTx/>
              <a:buFontTx/>
              <a:buNone/>
            </a:pPr>
            <a:r>
              <a:rPr lang="en-US" altLang="en-US" sz="2400" b="1" i="1">
                <a:solidFill>
                  <a:srgbClr val="008000"/>
                </a:solidFill>
              </a:rPr>
              <a:t>H</a:t>
            </a:r>
            <a:r>
              <a:rPr lang="en-US" altLang="en-US" sz="2400" b="1" baseline="-25000">
                <a:solidFill>
                  <a:srgbClr val="008000"/>
                </a:solidFill>
              </a:rPr>
              <a:t>0</a:t>
            </a:r>
            <a:r>
              <a:rPr lang="en-US" altLang="en-US" sz="2400" b="1">
                <a:solidFill>
                  <a:srgbClr val="008000"/>
                </a:solidFill>
              </a:rPr>
              <a:t>:</a:t>
            </a:r>
            <a:r>
              <a:rPr lang="en-US" altLang="en-US" sz="2400" b="1">
                <a:solidFill>
                  <a:srgbClr val="008000"/>
                </a:solidFill>
                <a:latin typeface="Times New Roman" panose="02020603050405020304" pitchFamily="18" charset="0"/>
              </a:rPr>
              <a:t> </a:t>
            </a:r>
            <a:r>
              <a:rPr lang="el-GR" altLang="en-US" sz="2400" b="1">
                <a:solidFill>
                  <a:srgbClr val="008000"/>
                </a:solidFill>
              </a:rPr>
              <a:t>μ</a:t>
            </a:r>
            <a:r>
              <a:rPr lang="en-US" altLang="en-US" sz="2400" b="1">
                <a:solidFill>
                  <a:srgbClr val="008000"/>
                </a:solidFill>
              </a:rPr>
              <a:t> = 3</a:t>
            </a:r>
            <a:r>
              <a:rPr lang="en-US" altLang="en-US" sz="2400" b="1">
                <a:solidFill>
                  <a:srgbClr val="008000"/>
                </a:solidFill>
                <a:latin typeface="Times New Roman" panose="02020603050405020304" pitchFamily="18" charset="0"/>
              </a:rPr>
              <a:t>    </a:t>
            </a:r>
            <a:r>
              <a:rPr lang="en-US" altLang="en-US" sz="2400" b="1" i="1">
                <a:solidFill>
                  <a:srgbClr val="008000"/>
                </a:solidFill>
              </a:rPr>
              <a:t>H</a:t>
            </a:r>
            <a:r>
              <a:rPr lang="en-US" altLang="en-US" sz="2400" b="1" baseline="-25000">
                <a:solidFill>
                  <a:srgbClr val="008000"/>
                </a:solidFill>
              </a:rPr>
              <a:t>A</a:t>
            </a:r>
            <a:r>
              <a:rPr lang="en-US" altLang="en-US" sz="2400" b="1">
                <a:solidFill>
                  <a:srgbClr val="008000"/>
                </a:solidFill>
              </a:rPr>
              <a:t>:</a:t>
            </a:r>
            <a:r>
              <a:rPr lang="en-US" altLang="en-US" sz="2400" b="1">
                <a:solidFill>
                  <a:srgbClr val="008000"/>
                </a:solidFill>
                <a:latin typeface="Times New Roman" panose="02020603050405020304" pitchFamily="18" charset="0"/>
              </a:rPr>
              <a:t> </a:t>
            </a:r>
            <a:r>
              <a:rPr lang="el-GR" altLang="en-US" sz="2400" b="1">
                <a:solidFill>
                  <a:srgbClr val="008000"/>
                </a:solidFill>
              </a:rPr>
              <a:t>μ</a:t>
            </a:r>
            <a:r>
              <a:rPr lang="en-US" altLang="en-US" sz="2400" b="1">
                <a:solidFill>
                  <a:srgbClr val="008000"/>
                </a:solidFill>
              </a:rPr>
              <a:t> </a:t>
            </a:r>
            <a:r>
              <a:rPr lang="en-US" altLang="en-US" sz="2400" b="1">
                <a:solidFill>
                  <a:srgbClr val="008000"/>
                </a:solidFill>
                <a:latin typeface="Symbol" panose="05050102010706020507" pitchFamily="18" charset="2"/>
              </a:rPr>
              <a:t>¹</a:t>
            </a:r>
            <a:r>
              <a:rPr lang="en-US" altLang="en-US" sz="2400" b="1">
                <a:solidFill>
                  <a:srgbClr val="008000"/>
                </a:solidFill>
              </a:rPr>
              <a:t> 3</a:t>
            </a:r>
          </a:p>
        </p:txBody>
      </p:sp>
      <p:sp>
        <p:nvSpPr>
          <p:cNvPr id="48158" name="Text Box 45"/>
          <p:cNvSpPr txBox="1">
            <a:spLocks noChangeArrowheads="1"/>
          </p:cNvSpPr>
          <p:nvPr/>
        </p:nvSpPr>
        <p:spPr bwMode="auto">
          <a:xfrm>
            <a:off x="7162800" y="4572000"/>
            <a:ext cx="609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a:t>z</a:t>
            </a:r>
            <a:r>
              <a:rPr lang="el-GR" altLang="en-US" sz="2000" baseline="-25000">
                <a:cs typeface="Arial" panose="020B0604020202020204" pitchFamily="34" charset="0"/>
              </a:rPr>
              <a:t>α</a:t>
            </a:r>
            <a:r>
              <a:rPr lang="en-US" altLang="en-US" sz="2000" baseline="-25000">
                <a:cs typeface="Arial" panose="020B0604020202020204" pitchFamily="34" charset="0"/>
              </a:rPr>
              <a:t>/2</a:t>
            </a:r>
            <a:endParaRPr lang="el-GR" altLang="en-US" sz="2000" baseline="-25000">
              <a:cs typeface="Arial" panose="020B0604020202020204" pitchFamily="34" charset="0"/>
            </a:endParaRPr>
          </a:p>
        </p:txBody>
      </p:sp>
      <p:sp>
        <p:nvSpPr>
          <p:cNvPr id="48159" name="Text Box 46"/>
          <p:cNvSpPr txBox="1">
            <a:spLocks noChangeArrowheads="1"/>
          </p:cNvSpPr>
          <p:nvPr/>
        </p:nvSpPr>
        <p:spPr bwMode="auto">
          <a:xfrm>
            <a:off x="7162800" y="4997450"/>
            <a:ext cx="685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a:t>x</a:t>
            </a:r>
            <a:r>
              <a:rPr lang="el-GR" altLang="en-US" sz="2000" baseline="-25000">
                <a:cs typeface="Arial" panose="020B0604020202020204" pitchFamily="34" charset="0"/>
              </a:rPr>
              <a:t>α</a:t>
            </a:r>
            <a:r>
              <a:rPr lang="en-US" altLang="en-US" sz="2000" baseline="-25000">
                <a:cs typeface="Arial" panose="020B0604020202020204" pitchFamily="34" charset="0"/>
              </a:rPr>
              <a:t>/2</a:t>
            </a:r>
            <a:endParaRPr lang="el-GR" altLang="en-US" sz="2000" baseline="-25000">
              <a:cs typeface="Arial" panose="020B0604020202020204" pitchFamily="34" charset="0"/>
            </a:endParaRPr>
          </a:p>
        </p:txBody>
      </p:sp>
      <p:sp>
        <p:nvSpPr>
          <p:cNvPr id="48160" name="Line 47"/>
          <p:cNvSpPr>
            <a:spLocks noChangeShapeType="1"/>
          </p:cNvSpPr>
          <p:nvPr/>
        </p:nvSpPr>
        <p:spPr bwMode="auto">
          <a:xfrm>
            <a:off x="7315200" y="5073650"/>
            <a:ext cx="152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1" name="Line 48"/>
          <p:cNvSpPr>
            <a:spLocks noChangeShapeType="1"/>
          </p:cNvSpPr>
          <p:nvPr/>
        </p:nvSpPr>
        <p:spPr bwMode="auto">
          <a:xfrm>
            <a:off x="7391400" y="4267200"/>
            <a:ext cx="0" cy="3048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2" name="Line 49"/>
          <p:cNvSpPr>
            <a:spLocks noChangeShapeType="1"/>
          </p:cNvSpPr>
          <p:nvPr/>
        </p:nvSpPr>
        <p:spPr bwMode="auto">
          <a:xfrm>
            <a:off x="7391400" y="4419600"/>
            <a:ext cx="11430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8163" name="Line 52"/>
          <p:cNvSpPr>
            <a:spLocks noChangeShapeType="1"/>
          </p:cNvSpPr>
          <p:nvPr/>
        </p:nvSpPr>
        <p:spPr bwMode="auto">
          <a:xfrm flipH="1">
            <a:off x="7543800" y="3657600"/>
            <a:ext cx="304800" cy="4572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48164" name="Object 53"/>
          <p:cNvGraphicFramePr>
            <a:graphicFrameLocks noChangeAspect="1"/>
          </p:cNvGraphicFramePr>
          <p:nvPr/>
        </p:nvGraphicFramePr>
        <p:xfrm>
          <a:off x="5145088" y="5791200"/>
          <a:ext cx="2382837" cy="884238"/>
        </p:xfrm>
        <a:graphic>
          <a:graphicData uri="http://schemas.openxmlformats.org/presentationml/2006/ole">
            <mc:AlternateContent xmlns:mc="http://schemas.openxmlformats.org/markup-compatibility/2006">
              <mc:Choice xmlns:v="urn:schemas-microsoft-com:vml" Requires="v">
                <p:oleObj spid="_x0000_s48176" name="Equation" r:id="rId3" imgW="1130300" imgH="419100" progId="Equation.3">
                  <p:embed/>
                </p:oleObj>
              </mc:Choice>
              <mc:Fallback>
                <p:oleObj name="Equation" r:id="rId3" imgW="1130300" imgH="419100" progId="Equation.3">
                  <p:embed/>
                  <p:pic>
                    <p:nvPicPr>
                      <p:cNvPr id="0" name="Object 5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5088" y="5791200"/>
                        <a:ext cx="2382837" cy="884238"/>
                      </a:xfrm>
                      <a:prstGeom prst="rect">
                        <a:avLst/>
                      </a:prstGeom>
                      <a:solidFill>
                        <a:srgbClr val="FFFFDD"/>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165" name="Text Box 54"/>
          <p:cNvSpPr txBox="1">
            <a:spLocks noChangeArrowheads="1"/>
          </p:cNvSpPr>
          <p:nvPr/>
        </p:nvSpPr>
        <p:spPr bwMode="auto">
          <a:xfrm>
            <a:off x="1752600" y="4191000"/>
            <a:ext cx="762000"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n-US" sz="1600"/>
              <a:t>Lower</a:t>
            </a:r>
          </a:p>
          <a:p>
            <a:pPr eaLnBrk="1" hangingPunct="1">
              <a:lnSpc>
                <a:spcPct val="220000"/>
              </a:lnSpc>
              <a:spcBef>
                <a:spcPct val="50000"/>
              </a:spcBef>
              <a:buClrTx/>
              <a:buSzTx/>
              <a:buFontTx/>
              <a:buNone/>
            </a:pPr>
            <a:r>
              <a:rPr lang="en-US" altLang="en-US" sz="1600"/>
              <a:t>Upper</a:t>
            </a:r>
          </a:p>
        </p:txBody>
      </p:sp>
      <p:sp>
        <p:nvSpPr>
          <p:cNvPr id="48166" name="Text Box 55"/>
          <p:cNvSpPr txBox="1">
            <a:spLocks noChangeArrowheads="1"/>
          </p:cNvSpPr>
          <p:nvPr/>
        </p:nvSpPr>
        <p:spPr bwMode="auto">
          <a:xfrm>
            <a:off x="1219200" y="44958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400"/>
              <a:t>x</a:t>
            </a:r>
            <a:r>
              <a:rPr lang="el-GR" altLang="en-US" sz="2400" baseline="-25000">
                <a:cs typeface="Arial" panose="020B0604020202020204" pitchFamily="34" charset="0"/>
              </a:rPr>
              <a:t>α</a:t>
            </a:r>
            <a:r>
              <a:rPr lang="en-US" altLang="en-US" sz="2400" baseline="-25000">
                <a:cs typeface="Arial" panose="020B0604020202020204" pitchFamily="34" charset="0"/>
              </a:rPr>
              <a:t>/2</a:t>
            </a:r>
            <a:endParaRPr lang="el-GR" altLang="en-US" sz="2400" baseline="-25000">
              <a:cs typeface="Arial" panose="020B0604020202020204" pitchFamily="34" charset="0"/>
            </a:endParaRPr>
          </a:p>
        </p:txBody>
      </p:sp>
      <p:sp>
        <p:nvSpPr>
          <p:cNvPr id="48167" name="Line 56"/>
          <p:cNvSpPr>
            <a:spLocks noChangeShapeType="1"/>
          </p:cNvSpPr>
          <p:nvPr/>
        </p:nvSpPr>
        <p:spPr bwMode="auto">
          <a:xfrm>
            <a:off x="1371600" y="4572000"/>
            <a:ext cx="152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168" name="Text Box 57"/>
          <p:cNvSpPr txBox="1">
            <a:spLocks noChangeArrowheads="1"/>
          </p:cNvSpPr>
          <p:nvPr/>
        </p:nvSpPr>
        <p:spPr bwMode="auto">
          <a:xfrm>
            <a:off x="4572000" y="5226050"/>
            <a:ext cx="762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n-US" sz="1600"/>
              <a:t>Lower</a:t>
            </a:r>
          </a:p>
        </p:txBody>
      </p:sp>
      <p:sp>
        <p:nvSpPr>
          <p:cNvPr id="48169" name="Text Box 58"/>
          <p:cNvSpPr txBox="1">
            <a:spLocks noChangeArrowheads="1"/>
          </p:cNvSpPr>
          <p:nvPr/>
        </p:nvSpPr>
        <p:spPr bwMode="auto">
          <a:xfrm>
            <a:off x="7620000" y="5226050"/>
            <a:ext cx="762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n-US" sz="1600"/>
              <a:t>Upper</a:t>
            </a:r>
          </a:p>
        </p:txBody>
      </p:sp>
      <p:sp>
        <p:nvSpPr>
          <p:cNvPr id="48170" name="Line 59"/>
          <p:cNvSpPr>
            <a:spLocks noChangeShapeType="1"/>
          </p:cNvSpPr>
          <p:nvPr/>
        </p:nvSpPr>
        <p:spPr bwMode="auto">
          <a:xfrm flipH="1" flipV="1">
            <a:off x="4953000" y="5486400"/>
            <a:ext cx="304800" cy="3048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8171" name="Line 60"/>
          <p:cNvSpPr>
            <a:spLocks noChangeShapeType="1"/>
          </p:cNvSpPr>
          <p:nvPr/>
        </p:nvSpPr>
        <p:spPr bwMode="auto">
          <a:xfrm flipV="1">
            <a:off x="7239000" y="5410200"/>
            <a:ext cx="228600" cy="3810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8172" name="Rectangle 65"/>
          <p:cNvSpPr>
            <a:spLocks noChangeArrowheads="1"/>
          </p:cNvSpPr>
          <p:nvPr/>
        </p:nvSpPr>
        <p:spPr bwMode="auto">
          <a:xfrm flipH="1">
            <a:off x="7772400" y="3200400"/>
            <a:ext cx="76200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b="1">
                <a:sym typeface="Symbol" panose="05050102010706020507" pitchFamily="18" charset="2"/>
              </a:rPr>
              <a:t></a:t>
            </a:r>
            <a:r>
              <a:rPr lang="en-US" altLang="en-US"/>
              <a:t>/2</a:t>
            </a:r>
          </a:p>
        </p:txBody>
      </p:sp>
      <p:sp>
        <p:nvSpPr>
          <p:cNvPr id="48173" name="Text Box 66"/>
          <p:cNvSpPr txBox="1">
            <a:spLocks noChangeArrowheads="1"/>
          </p:cNvSpPr>
          <p:nvPr/>
        </p:nvSpPr>
        <p:spPr bwMode="auto">
          <a:xfrm>
            <a:off x="5638800" y="4876800"/>
            <a:ext cx="685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a:cs typeface="Arial" panose="020B0604020202020204" pitchFamily="34" charset="0"/>
                <a:sym typeface="Symbol" panose="05050102010706020507" pitchFamily="18" charset="2"/>
              </a:rPr>
              <a:t>µ=3</a:t>
            </a:r>
            <a:endParaRPr lang="el-GR" altLang="en-US" sz="2000" baseline="-25000">
              <a:cs typeface="Arial" panose="020B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4915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40C3C907-BCD2-4BC9-AAFD-6AAE0C19192D}" type="slidenum">
              <a:rPr lang="en-US" altLang="en-US" sz="1000" smtClean="0"/>
              <a:pPr>
                <a:spcBef>
                  <a:spcPct val="0"/>
                </a:spcBef>
                <a:buClrTx/>
                <a:buSzTx/>
                <a:buFontTx/>
                <a:buNone/>
              </a:pPr>
              <a:t>32</a:t>
            </a:fld>
            <a:endParaRPr lang="en-US" altLang="en-US" sz="1000"/>
          </a:p>
        </p:txBody>
      </p:sp>
      <p:sp>
        <p:nvSpPr>
          <p:cNvPr id="49156" name="Line 2"/>
          <p:cNvSpPr>
            <a:spLocks noChangeShapeType="1"/>
          </p:cNvSpPr>
          <p:nvPr/>
        </p:nvSpPr>
        <p:spPr bwMode="auto">
          <a:xfrm>
            <a:off x="1447800" y="3136900"/>
            <a:ext cx="0" cy="990600"/>
          </a:xfrm>
          <a:prstGeom prst="line">
            <a:avLst/>
          </a:prstGeom>
          <a:noFill/>
          <a:ln w="9525" cap="rnd">
            <a:solidFill>
              <a:schemeClr val="tx1"/>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9157" name="Line 3"/>
          <p:cNvSpPr>
            <a:spLocks noChangeShapeType="1"/>
          </p:cNvSpPr>
          <p:nvPr/>
        </p:nvSpPr>
        <p:spPr bwMode="auto">
          <a:xfrm>
            <a:off x="4186238" y="3124200"/>
            <a:ext cx="0" cy="990600"/>
          </a:xfrm>
          <a:prstGeom prst="line">
            <a:avLst/>
          </a:prstGeom>
          <a:noFill/>
          <a:ln w="9525" cap="rnd">
            <a:solidFill>
              <a:schemeClr val="tx1"/>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9158" name="Line 4"/>
          <p:cNvSpPr>
            <a:spLocks noChangeShapeType="1"/>
          </p:cNvSpPr>
          <p:nvPr/>
        </p:nvSpPr>
        <p:spPr bwMode="auto">
          <a:xfrm>
            <a:off x="7239000" y="3124200"/>
            <a:ext cx="0" cy="990600"/>
          </a:xfrm>
          <a:prstGeom prst="line">
            <a:avLst/>
          </a:prstGeom>
          <a:noFill/>
          <a:ln w="9525" cap="rnd">
            <a:solidFill>
              <a:schemeClr val="tx1"/>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9159" name="Freeform 5"/>
          <p:cNvSpPr>
            <a:spLocks/>
          </p:cNvSpPr>
          <p:nvPr/>
        </p:nvSpPr>
        <p:spPr bwMode="auto">
          <a:xfrm flipH="1">
            <a:off x="6172200" y="3798888"/>
            <a:ext cx="495300" cy="330200"/>
          </a:xfrm>
          <a:custGeom>
            <a:avLst/>
            <a:gdLst>
              <a:gd name="T0" fmla="*/ 2147483646 w 360"/>
              <a:gd name="T1" fmla="*/ 2147483646 h 208"/>
              <a:gd name="T2" fmla="*/ 2147483646 w 360"/>
              <a:gd name="T3" fmla="*/ 2147483646 h 208"/>
              <a:gd name="T4" fmla="*/ 2147483646 w 360"/>
              <a:gd name="T5" fmla="*/ 2147483646 h 208"/>
              <a:gd name="T6" fmla="*/ 2147483646 w 360"/>
              <a:gd name="T7" fmla="*/ 2147483646 h 208"/>
              <a:gd name="T8" fmla="*/ 2147483646 w 360"/>
              <a:gd name="T9" fmla="*/ 2147483646 h 208"/>
              <a:gd name="T10" fmla="*/ 0 w 360"/>
              <a:gd name="T11" fmla="*/ 0 h 208"/>
              <a:gd name="T12" fmla="*/ 0 w 360"/>
              <a:gd name="T13" fmla="*/ 2147483646 h 208"/>
              <a:gd name="T14" fmla="*/ 2147483646 w 360"/>
              <a:gd name="T15" fmla="*/ 2147483646 h 208"/>
              <a:gd name="T16" fmla="*/ 0 60000 65536"/>
              <a:gd name="T17" fmla="*/ 0 60000 65536"/>
              <a:gd name="T18" fmla="*/ 0 60000 65536"/>
              <a:gd name="T19" fmla="*/ 0 60000 65536"/>
              <a:gd name="T20" fmla="*/ 0 60000 65536"/>
              <a:gd name="T21" fmla="*/ 0 60000 65536"/>
              <a:gd name="T22" fmla="*/ 0 60000 65536"/>
              <a:gd name="T23" fmla="*/ 0 60000 65536"/>
              <a:gd name="T24" fmla="*/ 0 w 360"/>
              <a:gd name="T25" fmla="*/ 0 h 208"/>
              <a:gd name="T26" fmla="*/ 360 w 360"/>
              <a:gd name="T27" fmla="*/ 208 h 2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0" h="208">
                <a:moveTo>
                  <a:pt x="354" y="164"/>
                </a:moveTo>
                <a:lnTo>
                  <a:pt x="262" y="146"/>
                </a:lnTo>
                <a:lnTo>
                  <a:pt x="172" y="128"/>
                </a:lnTo>
                <a:lnTo>
                  <a:pt x="106" y="100"/>
                </a:lnTo>
                <a:lnTo>
                  <a:pt x="48" y="50"/>
                </a:lnTo>
                <a:lnTo>
                  <a:pt x="0" y="0"/>
                </a:lnTo>
                <a:lnTo>
                  <a:pt x="0" y="202"/>
                </a:lnTo>
                <a:lnTo>
                  <a:pt x="360" y="208"/>
                </a:lnTo>
              </a:path>
            </a:pathLst>
          </a:custGeom>
          <a:solidFill>
            <a:srgbClr val="C3DBF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US"/>
          </a:p>
        </p:txBody>
      </p:sp>
      <p:sp>
        <p:nvSpPr>
          <p:cNvPr id="49160" name="Rectangle 7"/>
          <p:cNvSpPr>
            <a:spLocks noGrp="1" noChangeArrowheads="1"/>
          </p:cNvSpPr>
          <p:nvPr>
            <p:ph type="title"/>
          </p:nvPr>
        </p:nvSpPr>
        <p:spPr>
          <a:xfrm>
            <a:off x="990600" y="304800"/>
            <a:ext cx="7793038" cy="838200"/>
          </a:xfrm>
        </p:spPr>
        <p:txBody>
          <a:bodyPr/>
          <a:lstStyle/>
          <a:p>
            <a:pPr eaLnBrk="1" hangingPunct="1">
              <a:lnSpc>
                <a:spcPct val="80000"/>
              </a:lnSpc>
            </a:pPr>
            <a:r>
              <a:rPr lang="en-US" altLang="en-US"/>
              <a:t>The Rejection Region</a:t>
            </a:r>
          </a:p>
        </p:txBody>
      </p:sp>
      <p:sp>
        <p:nvSpPr>
          <p:cNvPr id="49161" name="Freeform 8"/>
          <p:cNvSpPr>
            <a:spLocks/>
          </p:cNvSpPr>
          <p:nvPr/>
        </p:nvSpPr>
        <p:spPr bwMode="auto">
          <a:xfrm>
            <a:off x="231775" y="3744913"/>
            <a:ext cx="711200" cy="384175"/>
          </a:xfrm>
          <a:custGeom>
            <a:avLst/>
            <a:gdLst>
              <a:gd name="T0" fmla="*/ 2147483646 w 448"/>
              <a:gd name="T1" fmla="*/ 2147483646 h 242"/>
              <a:gd name="T2" fmla="*/ 2147483646 w 448"/>
              <a:gd name="T3" fmla="*/ 2147483646 h 242"/>
              <a:gd name="T4" fmla="*/ 2147483646 w 448"/>
              <a:gd name="T5" fmla="*/ 2147483646 h 242"/>
              <a:gd name="T6" fmla="*/ 2147483646 w 448"/>
              <a:gd name="T7" fmla="*/ 2147483646 h 242"/>
              <a:gd name="T8" fmla="*/ 2147483646 w 448"/>
              <a:gd name="T9" fmla="*/ 2147483646 h 242"/>
              <a:gd name="T10" fmla="*/ 2147483646 w 448"/>
              <a:gd name="T11" fmla="*/ 0 h 242"/>
              <a:gd name="T12" fmla="*/ 2147483646 w 448"/>
              <a:gd name="T13" fmla="*/ 2147483646 h 242"/>
              <a:gd name="T14" fmla="*/ 0 w 448"/>
              <a:gd name="T15" fmla="*/ 2147483646 h 242"/>
              <a:gd name="T16" fmla="*/ 0 w 448"/>
              <a:gd name="T17" fmla="*/ 2147483646 h 2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8"/>
              <a:gd name="T28" fmla="*/ 0 h 242"/>
              <a:gd name="T29" fmla="*/ 448 w 448"/>
              <a:gd name="T30" fmla="*/ 242 h 2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8" h="242">
                <a:moveTo>
                  <a:pt x="74" y="238"/>
                </a:moveTo>
                <a:lnTo>
                  <a:pt x="80" y="198"/>
                </a:lnTo>
                <a:lnTo>
                  <a:pt x="246" y="160"/>
                </a:lnTo>
                <a:lnTo>
                  <a:pt x="345" y="127"/>
                </a:lnTo>
                <a:lnTo>
                  <a:pt x="400" y="64"/>
                </a:lnTo>
                <a:lnTo>
                  <a:pt x="446" y="0"/>
                </a:lnTo>
                <a:lnTo>
                  <a:pt x="448" y="242"/>
                </a:lnTo>
                <a:lnTo>
                  <a:pt x="0" y="240"/>
                </a:lnTo>
                <a:lnTo>
                  <a:pt x="0" y="235"/>
                </a:lnTo>
              </a:path>
            </a:pathLst>
          </a:custGeom>
          <a:solidFill>
            <a:srgbClr val="C3DBF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US"/>
          </a:p>
        </p:txBody>
      </p:sp>
      <p:sp>
        <p:nvSpPr>
          <p:cNvPr id="49162" name="Freeform 9"/>
          <p:cNvSpPr>
            <a:spLocks/>
          </p:cNvSpPr>
          <p:nvPr/>
        </p:nvSpPr>
        <p:spPr bwMode="auto">
          <a:xfrm>
            <a:off x="381000" y="3136900"/>
            <a:ext cx="1066800" cy="914400"/>
          </a:xfrm>
          <a:custGeom>
            <a:avLst/>
            <a:gdLst>
              <a:gd name="T0" fmla="*/ 0 w 600"/>
              <a:gd name="T1" fmla="*/ 2147483646 h 576"/>
              <a:gd name="T2" fmla="*/ 2147483646 w 600"/>
              <a:gd name="T3" fmla="*/ 2147483646 h 576"/>
              <a:gd name="T4" fmla="*/ 2147483646 w 600"/>
              <a:gd name="T5" fmla="*/ 2147483646 h 576"/>
              <a:gd name="T6" fmla="*/ 2147483646 w 600"/>
              <a:gd name="T7" fmla="*/ 2147483646 h 576"/>
              <a:gd name="T8" fmla="*/ 2147483646 w 600"/>
              <a:gd name="T9" fmla="*/ 2147483646 h 576"/>
              <a:gd name="T10" fmla="*/ 2147483646 w 600"/>
              <a:gd name="T11" fmla="*/ 2147483646 h 576"/>
              <a:gd name="T12" fmla="*/ 2147483646 w 600"/>
              <a:gd name="T13" fmla="*/ 2147483646 h 576"/>
              <a:gd name="T14" fmla="*/ 2147483646 w 600"/>
              <a:gd name="T15" fmla="*/ 2147483646 h 576"/>
              <a:gd name="T16" fmla="*/ 2147483646 w 600"/>
              <a:gd name="T17" fmla="*/ 2147483646 h 576"/>
              <a:gd name="T18" fmla="*/ 2147483646 w 600"/>
              <a:gd name="T19" fmla="*/ 2147483646 h 576"/>
              <a:gd name="T20" fmla="*/ 2147483646 w 600"/>
              <a:gd name="T21" fmla="*/ 2147483646 h 576"/>
              <a:gd name="T22" fmla="*/ 2147483646 w 600"/>
              <a:gd name="T23" fmla="*/ 2147483646 h 576"/>
              <a:gd name="T24" fmla="*/ 2147483646 w 600"/>
              <a:gd name="T25" fmla="*/ 2147483646 h 576"/>
              <a:gd name="T26" fmla="*/ 2147483646 w 600"/>
              <a:gd name="T27" fmla="*/ 2147483646 h 576"/>
              <a:gd name="T28" fmla="*/ 2147483646 w 600"/>
              <a:gd name="T29" fmla="*/ 2147483646 h 576"/>
              <a:gd name="T30" fmla="*/ 2147483646 w 600"/>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0"/>
              <a:gd name="T49" fmla="*/ 0 h 576"/>
              <a:gd name="T50" fmla="*/ 600 w 600"/>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0" h="576">
                <a:moveTo>
                  <a:pt x="0" y="575"/>
                </a:moveTo>
                <a:lnTo>
                  <a:pt x="63" y="570"/>
                </a:lnTo>
                <a:lnTo>
                  <a:pt x="95" y="562"/>
                </a:lnTo>
                <a:lnTo>
                  <a:pt x="127" y="553"/>
                </a:lnTo>
                <a:lnTo>
                  <a:pt x="158" y="540"/>
                </a:lnTo>
                <a:lnTo>
                  <a:pt x="190" y="521"/>
                </a:lnTo>
                <a:lnTo>
                  <a:pt x="222" y="498"/>
                </a:lnTo>
                <a:lnTo>
                  <a:pt x="284" y="432"/>
                </a:lnTo>
                <a:lnTo>
                  <a:pt x="347" y="338"/>
                </a:lnTo>
                <a:lnTo>
                  <a:pt x="410" y="224"/>
                </a:lnTo>
                <a:lnTo>
                  <a:pt x="441" y="167"/>
                </a:lnTo>
                <a:lnTo>
                  <a:pt x="473" y="114"/>
                </a:lnTo>
                <a:lnTo>
                  <a:pt x="505" y="67"/>
                </a:lnTo>
                <a:lnTo>
                  <a:pt x="535" y="31"/>
                </a:lnTo>
                <a:lnTo>
                  <a:pt x="567" y="8"/>
                </a:lnTo>
                <a:lnTo>
                  <a:pt x="599"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63" name="Freeform 10"/>
          <p:cNvSpPr>
            <a:spLocks/>
          </p:cNvSpPr>
          <p:nvPr/>
        </p:nvSpPr>
        <p:spPr bwMode="auto">
          <a:xfrm>
            <a:off x="1447800" y="3136900"/>
            <a:ext cx="1066800" cy="914400"/>
          </a:xfrm>
          <a:custGeom>
            <a:avLst/>
            <a:gdLst>
              <a:gd name="T0" fmla="*/ 2147483646 w 576"/>
              <a:gd name="T1" fmla="*/ 2147483646 h 576"/>
              <a:gd name="T2" fmla="*/ 2147483646 w 576"/>
              <a:gd name="T3" fmla="*/ 2147483646 h 576"/>
              <a:gd name="T4" fmla="*/ 2147483646 w 576"/>
              <a:gd name="T5" fmla="*/ 2147483646 h 576"/>
              <a:gd name="T6" fmla="*/ 2147483646 w 576"/>
              <a:gd name="T7" fmla="*/ 2147483646 h 576"/>
              <a:gd name="T8" fmla="*/ 2147483646 w 576"/>
              <a:gd name="T9" fmla="*/ 2147483646 h 576"/>
              <a:gd name="T10" fmla="*/ 2147483646 w 576"/>
              <a:gd name="T11" fmla="*/ 2147483646 h 576"/>
              <a:gd name="T12" fmla="*/ 2147483646 w 576"/>
              <a:gd name="T13" fmla="*/ 2147483646 h 576"/>
              <a:gd name="T14" fmla="*/ 2147483646 w 576"/>
              <a:gd name="T15" fmla="*/ 2147483646 h 576"/>
              <a:gd name="T16" fmla="*/ 2147483646 w 576"/>
              <a:gd name="T17" fmla="*/ 2147483646 h 576"/>
              <a:gd name="T18" fmla="*/ 2147483646 w 576"/>
              <a:gd name="T19" fmla="*/ 2147483646 h 576"/>
              <a:gd name="T20" fmla="*/ 2147483646 w 576"/>
              <a:gd name="T21" fmla="*/ 2147483646 h 576"/>
              <a:gd name="T22" fmla="*/ 2147483646 w 576"/>
              <a:gd name="T23" fmla="*/ 2147483646 h 576"/>
              <a:gd name="T24" fmla="*/ 2147483646 w 576"/>
              <a:gd name="T25" fmla="*/ 2147483646 h 576"/>
              <a:gd name="T26" fmla="*/ 2147483646 w 576"/>
              <a:gd name="T27" fmla="*/ 2147483646 h 576"/>
              <a:gd name="T28" fmla="*/ 2147483646 w 576"/>
              <a:gd name="T29" fmla="*/ 2147483646 h 576"/>
              <a:gd name="T30" fmla="*/ 0 w 576"/>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6"/>
              <a:gd name="T49" fmla="*/ 0 h 576"/>
              <a:gd name="T50" fmla="*/ 576 w 576"/>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6" h="576">
                <a:moveTo>
                  <a:pt x="575" y="575"/>
                </a:moveTo>
                <a:lnTo>
                  <a:pt x="515" y="570"/>
                </a:lnTo>
                <a:lnTo>
                  <a:pt x="484" y="562"/>
                </a:lnTo>
                <a:lnTo>
                  <a:pt x="455" y="553"/>
                </a:lnTo>
                <a:lnTo>
                  <a:pt x="424" y="540"/>
                </a:lnTo>
                <a:lnTo>
                  <a:pt x="393" y="521"/>
                </a:lnTo>
                <a:lnTo>
                  <a:pt x="364" y="498"/>
                </a:lnTo>
                <a:lnTo>
                  <a:pt x="303" y="432"/>
                </a:lnTo>
                <a:lnTo>
                  <a:pt x="242" y="338"/>
                </a:lnTo>
                <a:lnTo>
                  <a:pt x="182" y="224"/>
                </a:lnTo>
                <a:lnTo>
                  <a:pt x="151" y="167"/>
                </a:lnTo>
                <a:lnTo>
                  <a:pt x="120" y="114"/>
                </a:lnTo>
                <a:lnTo>
                  <a:pt x="91" y="67"/>
                </a:lnTo>
                <a:lnTo>
                  <a:pt x="60" y="31"/>
                </a:lnTo>
                <a:lnTo>
                  <a:pt x="30" y="8"/>
                </a:lnTo>
                <a:lnTo>
                  <a:pt x="0"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64" name="Rectangle 11"/>
          <p:cNvSpPr>
            <a:spLocks noChangeArrowheads="1"/>
          </p:cNvSpPr>
          <p:nvPr/>
        </p:nvSpPr>
        <p:spPr bwMode="auto">
          <a:xfrm>
            <a:off x="838200" y="2286000"/>
            <a:ext cx="145732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nSpc>
                <a:spcPct val="110000"/>
              </a:lnSpc>
              <a:spcBef>
                <a:spcPct val="50000"/>
              </a:spcBef>
              <a:buClrTx/>
              <a:buSzTx/>
              <a:buFontTx/>
              <a:buNone/>
            </a:pPr>
            <a:r>
              <a:rPr lang="en-US" altLang="en-US" sz="2000"/>
              <a:t>H</a:t>
            </a:r>
            <a:r>
              <a:rPr lang="en-US" altLang="en-US" sz="2000" baseline="-25000"/>
              <a:t>0</a:t>
            </a:r>
            <a:r>
              <a:rPr lang="en-US" altLang="en-US" sz="2000"/>
              <a:t>: </a:t>
            </a:r>
            <a:r>
              <a:rPr lang="el-GR" altLang="en-US" sz="2000">
                <a:cs typeface="Arial" panose="020B0604020202020204" pitchFamily="34" charset="0"/>
              </a:rPr>
              <a:t>μ</a:t>
            </a:r>
            <a:r>
              <a:rPr lang="en-US" altLang="en-US" sz="2000"/>
              <a:t> </a:t>
            </a:r>
            <a:r>
              <a:rPr lang="en-US" altLang="en-US" sz="2000">
                <a:cs typeface="Arial" panose="020B0604020202020204" pitchFamily="34" charset="0"/>
              </a:rPr>
              <a:t>≥</a:t>
            </a:r>
            <a:r>
              <a:rPr lang="en-US" altLang="en-US" sz="2000"/>
              <a:t> 3   H</a:t>
            </a:r>
            <a:r>
              <a:rPr lang="en-US" altLang="en-US" sz="2000" baseline="-25000"/>
              <a:t>A</a:t>
            </a:r>
            <a:r>
              <a:rPr lang="en-US" altLang="en-US" sz="2000"/>
              <a:t>: </a:t>
            </a:r>
            <a:r>
              <a:rPr lang="el-GR" altLang="en-US" sz="2000">
                <a:cs typeface="Arial" panose="020B0604020202020204" pitchFamily="34" charset="0"/>
              </a:rPr>
              <a:t>μ</a:t>
            </a:r>
            <a:r>
              <a:rPr lang="en-US" altLang="en-US" sz="2000"/>
              <a:t> &lt; 3</a:t>
            </a:r>
          </a:p>
        </p:txBody>
      </p:sp>
      <p:sp>
        <p:nvSpPr>
          <p:cNvPr id="49165" name="Freeform 12"/>
          <p:cNvSpPr>
            <a:spLocks/>
          </p:cNvSpPr>
          <p:nvPr/>
        </p:nvSpPr>
        <p:spPr bwMode="auto">
          <a:xfrm>
            <a:off x="339725" y="4129088"/>
            <a:ext cx="2216150" cy="1587"/>
          </a:xfrm>
          <a:custGeom>
            <a:avLst/>
            <a:gdLst>
              <a:gd name="T0" fmla="*/ 0 w 1396"/>
              <a:gd name="T1" fmla="*/ 0 h 1"/>
              <a:gd name="T2" fmla="*/ 2147483646 w 1396"/>
              <a:gd name="T3" fmla="*/ 0 h 1"/>
              <a:gd name="T4" fmla="*/ 0 60000 65536"/>
              <a:gd name="T5" fmla="*/ 0 60000 65536"/>
              <a:gd name="T6" fmla="*/ 0 w 1396"/>
              <a:gd name="T7" fmla="*/ 0 h 1"/>
              <a:gd name="T8" fmla="*/ 1396 w 1396"/>
              <a:gd name="T9" fmla="*/ 1 h 1"/>
            </a:gdLst>
            <a:ahLst/>
            <a:cxnLst>
              <a:cxn ang="T4">
                <a:pos x="T0" y="T1"/>
              </a:cxn>
              <a:cxn ang="T5">
                <a:pos x="T2" y="T3"/>
              </a:cxn>
            </a:cxnLst>
            <a:rect l="T6" t="T7" r="T8" b="T9"/>
            <a:pathLst>
              <a:path w="1396" h="1">
                <a:moveTo>
                  <a:pt x="0" y="0"/>
                </a:moveTo>
                <a:lnTo>
                  <a:pt x="1396" y="0"/>
                </a:lnTo>
              </a:path>
            </a:pathLst>
          </a:custGeom>
          <a:noFill/>
          <a:ln w="254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9166" name="Rectangle 13"/>
          <p:cNvSpPr>
            <a:spLocks noChangeArrowheads="1"/>
          </p:cNvSpPr>
          <p:nvPr/>
        </p:nvSpPr>
        <p:spPr bwMode="auto">
          <a:xfrm>
            <a:off x="1295400" y="4194175"/>
            <a:ext cx="304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2000" b="1"/>
              <a:t>0</a:t>
            </a:r>
          </a:p>
        </p:txBody>
      </p:sp>
      <p:sp>
        <p:nvSpPr>
          <p:cNvPr id="49167" name="Rectangle 14"/>
          <p:cNvSpPr>
            <a:spLocks noChangeArrowheads="1"/>
          </p:cNvSpPr>
          <p:nvPr/>
        </p:nvSpPr>
        <p:spPr bwMode="auto">
          <a:xfrm>
            <a:off x="3581400" y="2308225"/>
            <a:ext cx="14478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nSpc>
                <a:spcPct val="110000"/>
              </a:lnSpc>
              <a:spcBef>
                <a:spcPct val="50000"/>
              </a:spcBef>
              <a:buClrTx/>
              <a:buSzTx/>
              <a:buFontTx/>
              <a:buNone/>
            </a:pPr>
            <a:r>
              <a:rPr lang="en-US" altLang="en-US" sz="2000"/>
              <a:t>H</a:t>
            </a:r>
            <a:r>
              <a:rPr lang="en-US" altLang="en-US" sz="2000" baseline="-25000"/>
              <a:t>0</a:t>
            </a:r>
            <a:r>
              <a:rPr lang="en-US" altLang="en-US" sz="2000"/>
              <a:t>: </a:t>
            </a:r>
            <a:r>
              <a:rPr lang="el-GR" altLang="en-US" sz="2000"/>
              <a:t>μ</a:t>
            </a:r>
            <a:r>
              <a:rPr lang="en-US" altLang="en-US" sz="2000"/>
              <a:t> </a:t>
            </a:r>
            <a:r>
              <a:rPr lang="en-US" altLang="en-US" sz="2000">
                <a:cs typeface="Arial" panose="020B0604020202020204" pitchFamily="34" charset="0"/>
              </a:rPr>
              <a:t>≤</a:t>
            </a:r>
            <a:r>
              <a:rPr lang="en-US" altLang="en-US" sz="2000"/>
              <a:t> 3  H</a:t>
            </a:r>
            <a:r>
              <a:rPr lang="en-US" altLang="en-US" sz="2000" baseline="-25000"/>
              <a:t>A</a:t>
            </a:r>
            <a:r>
              <a:rPr lang="en-US" altLang="en-US" sz="2000"/>
              <a:t>: </a:t>
            </a:r>
            <a:r>
              <a:rPr lang="el-GR" altLang="en-US" sz="2000"/>
              <a:t>μ</a:t>
            </a:r>
            <a:r>
              <a:rPr lang="en-US" altLang="en-US" sz="2000"/>
              <a:t> &gt; 3</a:t>
            </a:r>
          </a:p>
        </p:txBody>
      </p:sp>
      <p:sp>
        <p:nvSpPr>
          <p:cNvPr id="49168" name="Rectangle 15"/>
          <p:cNvSpPr>
            <a:spLocks noChangeArrowheads="1"/>
          </p:cNvSpPr>
          <p:nvPr/>
        </p:nvSpPr>
        <p:spPr bwMode="auto">
          <a:xfrm>
            <a:off x="6553200" y="2289175"/>
            <a:ext cx="14478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nSpc>
                <a:spcPct val="110000"/>
              </a:lnSpc>
              <a:spcBef>
                <a:spcPct val="50000"/>
              </a:spcBef>
              <a:buClrTx/>
              <a:buSzTx/>
              <a:buFontTx/>
              <a:buNone/>
            </a:pPr>
            <a:r>
              <a:rPr lang="en-US" altLang="en-US" sz="2000"/>
              <a:t>H</a:t>
            </a:r>
            <a:r>
              <a:rPr lang="en-US" altLang="en-US" sz="2000" baseline="-25000"/>
              <a:t>0</a:t>
            </a:r>
            <a:r>
              <a:rPr lang="en-US" altLang="en-US" sz="2000"/>
              <a:t>: </a:t>
            </a:r>
            <a:r>
              <a:rPr lang="el-GR" altLang="en-US" sz="2000"/>
              <a:t>μ</a:t>
            </a:r>
            <a:r>
              <a:rPr lang="en-US" altLang="en-US" sz="2000"/>
              <a:t> = 3    H</a:t>
            </a:r>
            <a:r>
              <a:rPr lang="en-US" altLang="en-US" sz="2000" baseline="-25000"/>
              <a:t>A</a:t>
            </a:r>
            <a:r>
              <a:rPr lang="en-US" altLang="en-US" sz="2000"/>
              <a:t>: </a:t>
            </a:r>
            <a:r>
              <a:rPr lang="el-GR" altLang="en-US" sz="2000"/>
              <a:t>μ</a:t>
            </a:r>
            <a:r>
              <a:rPr lang="en-US" altLang="en-US" sz="2000"/>
              <a:t> </a:t>
            </a:r>
            <a:r>
              <a:rPr lang="en-US" altLang="en-US" sz="2000">
                <a:cs typeface="Arial" panose="020B0604020202020204" pitchFamily="34" charset="0"/>
              </a:rPr>
              <a:t>≠</a:t>
            </a:r>
            <a:r>
              <a:rPr lang="en-US" altLang="en-US" sz="2000"/>
              <a:t> 3</a:t>
            </a:r>
          </a:p>
        </p:txBody>
      </p:sp>
      <p:sp>
        <p:nvSpPr>
          <p:cNvPr id="49169" name="Line 16"/>
          <p:cNvSpPr>
            <a:spLocks noChangeShapeType="1"/>
          </p:cNvSpPr>
          <p:nvPr/>
        </p:nvSpPr>
        <p:spPr bwMode="auto">
          <a:xfrm>
            <a:off x="457200" y="3748088"/>
            <a:ext cx="152400" cy="227012"/>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170" name="Rectangle 17"/>
          <p:cNvSpPr>
            <a:spLocks noChangeArrowheads="1"/>
          </p:cNvSpPr>
          <p:nvPr/>
        </p:nvSpPr>
        <p:spPr bwMode="auto">
          <a:xfrm flipH="1">
            <a:off x="76200" y="3367088"/>
            <a:ext cx="5302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b="1" i="1">
                <a:latin typeface="Symbol" panose="05050102010706020507" pitchFamily="18" charset="2"/>
              </a:rPr>
              <a:t>a</a:t>
            </a:r>
          </a:p>
        </p:txBody>
      </p:sp>
      <p:sp>
        <p:nvSpPr>
          <p:cNvPr id="49171" name="Rectangle 18"/>
          <p:cNvSpPr>
            <a:spLocks noChangeArrowheads="1"/>
          </p:cNvSpPr>
          <p:nvPr/>
        </p:nvSpPr>
        <p:spPr bwMode="auto">
          <a:xfrm>
            <a:off x="5024438" y="3290888"/>
            <a:ext cx="38576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b="1" i="1">
                <a:latin typeface="Symbol" panose="05050102010706020507" pitchFamily="18" charset="2"/>
              </a:rPr>
              <a:t>a</a:t>
            </a:r>
          </a:p>
        </p:txBody>
      </p:sp>
      <p:sp>
        <p:nvSpPr>
          <p:cNvPr id="49172" name="Rectangle 19"/>
          <p:cNvSpPr>
            <a:spLocks noChangeArrowheads="1"/>
          </p:cNvSpPr>
          <p:nvPr/>
        </p:nvSpPr>
        <p:spPr bwMode="auto">
          <a:xfrm>
            <a:off x="8224838" y="3370263"/>
            <a:ext cx="53816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2400"/>
              <a:t> /2</a:t>
            </a:r>
          </a:p>
        </p:txBody>
      </p:sp>
      <p:sp>
        <p:nvSpPr>
          <p:cNvPr id="49173" name="Freeform 20"/>
          <p:cNvSpPr>
            <a:spLocks/>
          </p:cNvSpPr>
          <p:nvPr/>
        </p:nvSpPr>
        <p:spPr bwMode="auto">
          <a:xfrm>
            <a:off x="762000" y="3978275"/>
            <a:ext cx="306388" cy="306388"/>
          </a:xfrm>
          <a:custGeom>
            <a:avLst/>
            <a:gdLst>
              <a:gd name="T0" fmla="*/ 2147483646 w 193"/>
              <a:gd name="T1" fmla="*/ 2147483646 h 193"/>
              <a:gd name="T2" fmla="*/ 2147483646 w 193"/>
              <a:gd name="T3" fmla="*/ 2147483646 h 193"/>
              <a:gd name="T4" fmla="*/ 2147483646 w 193"/>
              <a:gd name="T5" fmla="*/ 0 h 193"/>
              <a:gd name="T6" fmla="*/ 2147483646 w 193"/>
              <a:gd name="T7" fmla="*/ 2147483646 h 193"/>
              <a:gd name="T8" fmla="*/ 0 w 193"/>
              <a:gd name="T9" fmla="*/ 2147483646 h 193"/>
              <a:gd name="T10" fmla="*/ 2147483646 w 193"/>
              <a:gd name="T11" fmla="*/ 2147483646 h 193"/>
              <a:gd name="T12" fmla="*/ 2147483646 w 193"/>
              <a:gd name="T13" fmla="*/ 2147483646 h 193"/>
              <a:gd name="T14" fmla="*/ 2147483646 w 193"/>
              <a:gd name="T15" fmla="*/ 2147483646 h 193"/>
              <a:gd name="T16" fmla="*/ 2147483646 w 193"/>
              <a:gd name="T17" fmla="*/ 2147483646 h 1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
              <a:gd name="T28" fmla="*/ 0 h 193"/>
              <a:gd name="T29" fmla="*/ 193 w 193"/>
              <a:gd name="T30" fmla="*/ 193 h 1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 h="193">
                <a:moveTo>
                  <a:pt x="192" y="96"/>
                </a:moveTo>
                <a:lnTo>
                  <a:pt x="113" y="79"/>
                </a:lnTo>
                <a:lnTo>
                  <a:pt x="96" y="0"/>
                </a:lnTo>
                <a:lnTo>
                  <a:pt x="79" y="79"/>
                </a:lnTo>
                <a:lnTo>
                  <a:pt x="0" y="96"/>
                </a:lnTo>
                <a:lnTo>
                  <a:pt x="79" y="113"/>
                </a:lnTo>
                <a:lnTo>
                  <a:pt x="96" y="192"/>
                </a:lnTo>
                <a:lnTo>
                  <a:pt x="113" y="113"/>
                </a:lnTo>
                <a:lnTo>
                  <a:pt x="192" y="96"/>
                </a:lnTo>
              </a:path>
            </a:pathLst>
          </a:custGeom>
          <a:solidFill>
            <a:srgbClr val="F8F800"/>
          </a:solidFill>
          <a:ln w="12700" cap="rnd">
            <a:solidFill>
              <a:schemeClr val="tx1"/>
            </a:solidFill>
            <a:round/>
            <a:headEnd type="none" w="sm" len="sm"/>
            <a:tailEnd type="none" w="sm" len="sm"/>
          </a:ln>
        </p:spPr>
        <p:txBody>
          <a:bodyPr/>
          <a:lstStyle/>
          <a:p>
            <a:endParaRPr lang="en-US"/>
          </a:p>
        </p:txBody>
      </p:sp>
      <p:sp>
        <p:nvSpPr>
          <p:cNvPr id="49174" name="Rectangle 21"/>
          <p:cNvSpPr>
            <a:spLocks noChangeArrowheads="1"/>
          </p:cNvSpPr>
          <p:nvPr/>
        </p:nvSpPr>
        <p:spPr bwMode="auto">
          <a:xfrm>
            <a:off x="533400" y="1600200"/>
            <a:ext cx="182880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2000"/>
              <a:t>Lower tail test</a:t>
            </a:r>
          </a:p>
        </p:txBody>
      </p:sp>
      <p:sp>
        <p:nvSpPr>
          <p:cNvPr id="49175" name="Rectangle 24"/>
          <p:cNvSpPr>
            <a:spLocks noChangeArrowheads="1"/>
          </p:cNvSpPr>
          <p:nvPr/>
        </p:nvSpPr>
        <p:spPr bwMode="auto">
          <a:xfrm>
            <a:off x="7086600" y="4194175"/>
            <a:ext cx="304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2000" b="1"/>
              <a:t>0</a:t>
            </a:r>
          </a:p>
        </p:txBody>
      </p:sp>
      <p:sp>
        <p:nvSpPr>
          <p:cNvPr id="49176" name="Line 25"/>
          <p:cNvSpPr>
            <a:spLocks noChangeShapeType="1"/>
          </p:cNvSpPr>
          <p:nvPr/>
        </p:nvSpPr>
        <p:spPr bwMode="auto">
          <a:xfrm flipH="1">
            <a:off x="4948238" y="3748088"/>
            <a:ext cx="228600" cy="2286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177" name="Rectangle 26"/>
          <p:cNvSpPr>
            <a:spLocks noChangeArrowheads="1"/>
          </p:cNvSpPr>
          <p:nvPr/>
        </p:nvSpPr>
        <p:spPr bwMode="auto">
          <a:xfrm>
            <a:off x="5862638" y="3367088"/>
            <a:ext cx="69056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2400"/>
              <a:t> /2</a:t>
            </a:r>
          </a:p>
        </p:txBody>
      </p:sp>
      <p:sp>
        <p:nvSpPr>
          <p:cNvPr id="49178" name="Rectangle 27"/>
          <p:cNvSpPr>
            <a:spLocks noChangeArrowheads="1"/>
          </p:cNvSpPr>
          <p:nvPr/>
        </p:nvSpPr>
        <p:spPr bwMode="auto">
          <a:xfrm>
            <a:off x="5710238" y="3290888"/>
            <a:ext cx="38576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b="1" i="1">
                <a:latin typeface="Symbol" panose="05050102010706020507" pitchFamily="18" charset="2"/>
              </a:rPr>
              <a:t>a</a:t>
            </a:r>
          </a:p>
        </p:txBody>
      </p:sp>
      <p:sp>
        <p:nvSpPr>
          <p:cNvPr id="49179" name="Line 28"/>
          <p:cNvSpPr>
            <a:spLocks noChangeShapeType="1"/>
          </p:cNvSpPr>
          <p:nvPr/>
        </p:nvSpPr>
        <p:spPr bwMode="auto">
          <a:xfrm>
            <a:off x="5943600" y="3748088"/>
            <a:ext cx="304800" cy="2286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180" name="Rectangle 29"/>
          <p:cNvSpPr>
            <a:spLocks noChangeArrowheads="1"/>
          </p:cNvSpPr>
          <p:nvPr/>
        </p:nvSpPr>
        <p:spPr bwMode="auto">
          <a:xfrm>
            <a:off x="3352800" y="1600200"/>
            <a:ext cx="182880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2000"/>
              <a:t>Upper tail test</a:t>
            </a:r>
          </a:p>
        </p:txBody>
      </p:sp>
      <p:sp>
        <p:nvSpPr>
          <p:cNvPr id="49181" name="Rectangle 30"/>
          <p:cNvSpPr>
            <a:spLocks noChangeArrowheads="1"/>
          </p:cNvSpPr>
          <p:nvPr/>
        </p:nvSpPr>
        <p:spPr bwMode="auto">
          <a:xfrm>
            <a:off x="6248400" y="1600200"/>
            <a:ext cx="190500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2000"/>
              <a:t>Two tailed test</a:t>
            </a:r>
          </a:p>
        </p:txBody>
      </p:sp>
      <p:sp>
        <p:nvSpPr>
          <p:cNvPr id="49182" name="Freeform 31"/>
          <p:cNvSpPr>
            <a:spLocks/>
          </p:cNvSpPr>
          <p:nvPr/>
        </p:nvSpPr>
        <p:spPr bwMode="auto">
          <a:xfrm>
            <a:off x="4735513" y="3798888"/>
            <a:ext cx="571500" cy="330200"/>
          </a:xfrm>
          <a:custGeom>
            <a:avLst/>
            <a:gdLst>
              <a:gd name="T0" fmla="*/ 2147483646 w 360"/>
              <a:gd name="T1" fmla="*/ 2147483646 h 208"/>
              <a:gd name="T2" fmla="*/ 2147483646 w 360"/>
              <a:gd name="T3" fmla="*/ 2147483646 h 208"/>
              <a:gd name="T4" fmla="*/ 2147483646 w 360"/>
              <a:gd name="T5" fmla="*/ 2147483646 h 208"/>
              <a:gd name="T6" fmla="*/ 2147483646 w 360"/>
              <a:gd name="T7" fmla="*/ 2147483646 h 208"/>
              <a:gd name="T8" fmla="*/ 2147483646 w 360"/>
              <a:gd name="T9" fmla="*/ 2147483646 h 208"/>
              <a:gd name="T10" fmla="*/ 0 w 360"/>
              <a:gd name="T11" fmla="*/ 0 h 208"/>
              <a:gd name="T12" fmla="*/ 0 w 360"/>
              <a:gd name="T13" fmla="*/ 2147483646 h 208"/>
              <a:gd name="T14" fmla="*/ 2147483646 w 360"/>
              <a:gd name="T15" fmla="*/ 2147483646 h 208"/>
              <a:gd name="T16" fmla="*/ 0 60000 65536"/>
              <a:gd name="T17" fmla="*/ 0 60000 65536"/>
              <a:gd name="T18" fmla="*/ 0 60000 65536"/>
              <a:gd name="T19" fmla="*/ 0 60000 65536"/>
              <a:gd name="T20" fmla="*/ 0 60000 65536"/>
              <a:gd name="T21" fmla="*/ 0 60000 65536"/>
              <a:gd name="T22" fmla="*/ 0 60000 65536"/>
              <a:gd name="T23" fmla="*/ 0 60000 65536"/>
              <a:gd name="T24" fmla="*/ 0 w 360"/>
              <a:gd name="T25" fmla="*/ 0 h 208"/>
              <a:gd name="T26" fmla="*/ 360 w 360"/>
              <a:gd name="T27" fmla="*/ 208 h 2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0" h="208">
                <a:moveTo>
                  <a:pt x="354" y="164"/>
                </a:moveTo>
                <a:lnTo>
                  <a:pt x="262" y="146"/>
                </a:lnTo>
                <a:lnTo>
                  <a:pt x="172" y="128"/>
                </a:lnTo>
                <a:lnTo>
                  <a:pt x="106" y="100"/>
                </a:lnTo>
                <a:lnTo>
                  <a:pt x="48" y="50"/>
                </a:lnTo>
                <a:lnTo>
                  <a:pt x="0" y="0"/>
                </a:lnTo>
                <a:lnTo>
                  <a:pt x="0" y="202"/>
                </a:lnTo>
                <a:lnTo>
                  <a:pt x="360" y="208"/>
                </a:lnTo>
              </a:path>
            </a:pathLst>
          </a:custGeom>
          <a:solidFill>
            <a:srgbClr val="C3DBF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US"/>
          </a:p>
        </p:txBody>
      </p:sp>
      <p:sp>
        <p:nvSpPr>
          <p:cNvPr id="49183" name="Freeform 32"/>
          <p:cNvSpPr>
            <a:spLocks/>
          </p:cNvSpPr>
          <p:nvPr/>
        </p:nvSpPr>
        <p:spPr bwMode="auto">
          <a:xfrm>
            <a:off x="3119438" y="3138488"/>
            <a:ext cx="1066800" cy="914400"/>
          </a:xfrm>
          <a:custGeom>
            <a:avLst/>
            <a:gdLst>
              <a:gd name="T0" fmla="*/ 0 w 600"/>
              <a:gd name="T1" fmla="*/ 2147483646 h 576"/>
              <a:gd name="T2" fmla="*/ 2147483646 w 600"/>
              <a:gd name="T3" fmla="*/ 2147483646 h 576"/>
              <a:gd name="T4" fmla="*/ 2147483646 w 600"/>
              <a:gd name="T5" fmla="*/ 2147483646 h 576"/>
              <a:gd name="T6" fmla="*/ 2147483646 w 600"/>
              <a:gd name="T7" fmla="*/ 2147483646 h 576"/>
              <a:gd name="T8" fmla="*/ 2147483646 w 600"/>
              <a:gd name="T9" fmla="*/ 2147483646 h 576"/>
              <a:gd name="T10" fmla="*/ 2147483646 w 600"/>
              <a:gd name="T11" fmla="*/ 2147483646 h 576"/>
              <a:gd name="T12" fmla="*/ 2147483646 w 600"/>
              <a:gd name="T13" fmla="*/ 2147483646 h 576"/>
              <a:gd name="T14" fmla="*/ 2147483646 w 600"/>
              <a:gd name="T15" fmla="*/ 2147483646 h 576"/>
              <a:gd name="T16" fmla="*/ 2147483646 w 600"/>
              <a:gd name="T17" fmla="*/ 2147483646 h 576"/>
              <a:gd name="T18" fmla="*/ 2147483646 w 600"/>
              <a:gd name="T19" fmla="*/ 2147483646 h 576"/>
              <a:gd name="T20" fmla="*/ 2147483646 w 600"/>
              <a:gd name="T21" fmla="*/ 2147483646 h 576"/>
              <a:gd name="T22" fmla="*/ 2147483646 w 600"/>
              <a:gd name="T23" fmla="*/ 2147483646 h 576"/>
              <a:gd name="T24" fmla="*/ 2147483646 w 600"/>
              <a:gd name="T25" fmla="*/ 2147483646 h 576"/>
              <a:gd name="T26" fmla="*/ 2147483646 w 600"/>
              <a:gd name="T27" fmla="*/ 2147483646 h 576"/>
              <a:gd name="T28" fmla="*/ 2147483646 w 600"/>
              <a:gd name="T29" fmla="*/ 2147483646 h 576"/>
              <a:gd name="T30" fmla="*/ 2147483646 w 600"/>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0"/>
              <a:gd name="T49" fmla="*/ 0 h 576"/>
              <a:gd name="T50" fmla="*/ 600 w 600"/>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0" h="576">
                <a:moveTo>
                  <a:pt x="0" y="575"/>
                </a:moveTo>
                <a:lnTo>
                  <a:pt x="63" y="570"/>
                </a:lnTo>
                <a:lnTo>
                  <a:pt x="95" y="562"/>
                </a:lnTo>
                <a:lnTo>
                  <a:pt x="127" y="553"/>
                </a:lnTo>
                <a:lnTo>
                  <a:pt x="158" y="540"/>
                </a:lnTo>
                <a:lnTo>
                  <a:pt x="190" y="521"/>
                </a:lnTo>
                <a:lnTo>
                  <a:pt x="222" y="498"/>
                </a:lnTo>
                <a:lnTo>
                  <a:pt x="284" y="432"/>
                </a:lnTo>
                <a:lnTo>
                  <a:pt x="347" y="338"/>
                </a:lnTo>
                <a:lnTo>
                  <a:pt x="410" y="224"/>
                </a:lnTo>
                <a:lnTo>
                  <a:pt x="441" y="167"/>
                </a:lnTo>
                <a:lnTo>
                  <a:pt x="473" y="114"/>
                </a:lnTo>
                <a:lnTo>
                  <a:pt x="505" y="67"/>
                </a:lnTo>
                <a:lnTo>
                  <a:pt x="535" y="31"/>
                </a:lnTo>
                <a:lnTo>
                  <a:pt x="567" y="8"/>
                </a:lnTo>
                <a:lnTo>
                  <a:pt x="599"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84" name="Freeform 33"/>
          <p:cNvSpPr>
            <a:spLocks/>
          </p:cNvSpPr>
          <p:nvPr/>
        </p:nvSpPr>
        <p:spPr bwMode="auto">
          <a:xfrm>
            <a:off x="4186238" y="3138488"/>
            <a:ext cx="1066800" cy="914400"/>
          </a:xfrm>
          <a:custGeom>
            <a:avLst/>
            <a:gdLst>
              <a:gd name="T0" fmla="*/ 2147483646 w 576"/>
              <a:gd name="T1" fmla="*/ 2147483646 h 576"/>
              <a:gd name="T2" fmla="*/ 2147483646 w 576"/>
              <a:gd name="T3" fmla="*/ 2147483646 h 576"/>
              <a:gd name="T4" fmla="*/ 2147483646 w 576"/>
              <a:gd name="T5" fmla="*/ 2147483646 h 576"/>
              <a:gd name="T6" fmla="*/ 2147483646 w 576"/>
              <a:gd name="T7" fmla="*/ 2147483646 h 576"/>
              <a:gd name="T8" fmla="*/ 2147483646 w 576"/>
              <a:gd name="T9" fmla="*/ 2147483646 h 576"/>
              <a:gd name="T10" fmla="*/ 2147483646 w 576"/>
              <a:gd name="T11" fmla="*/ 2147483646 h 576"/>
              <a:gd name="T12" fmla="*/ 2147483646 w 576"/>
              <a:gd name="T13" fmla="*/ 2147483646 h 576"/>
              <a:gd name="T14" fmla="*/ 2147483646 w 576"/>
              <a:gd name="T15" fmla="*/ 2147483646 h 576"/>
              <a:gd name="T16" fmla="*/ 2147483646 w 576"/>
              <a:gd name="T17" fmla="*/ 2147483646 h 576"/>
              <a:gd name="T18" fmla="*/ 2147483646 w 576"/>
              <a:gd name="T19" fmla="*/ 2147483646 h 576"/>
              <a:gd name="T20" fmla="*/ 2147483646 w 576"/>
              <a:gd name="T21" fmla="*/ 2147483646 h 576"/>
              <a:gd name="T22" fmla="*/ 2147483646 w 576"/>
              <a:gd name="T23" fmla="*/ 2147483646 h 576"/>
              <a:gd name="T24" fmla="*/ 2147483646 w 576"/>
              <a:gd name="T25" fmla="*/ 2147483646 h 576"/>
              <a:gd name="T26" fmla="*/ 2147483646 w 576"/>
              <a:gd name="T27" fmla="*/ 2147483646 h 576"/>
              <a:gd name="T28" fmla="*/ 2147483646 w 576"/>
              <a:gd name="T29" fmla="*/ 2147483646 h 576"/>
              <a:gd name="T30" fmla="*/ 0 w 576"/>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6"/>
              <a:gd name="T49" fmla="*/ 0 h 576"/>
              <a:gd name="T50" fmla="*/ 576 w 576"/>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6" h="576">
                <a:moveTo>
                  <a:pt x="575" y="575"/>
                </a:moveTo>
                <a:lnTo>
                  <a:pt x="515" y="570"/>
                </a:lnTo>
                <a:lnTo>
                  <a:pt x="484" y="562"/>
                </a:lnTo>
                <a:lnTo>
                  <a:pt x="455" y="553"/>
                </a:lnTo>
                <a:lnTo>
                  <a:pt x="424" y="540"/>
                </a:lnTo>
                <a:lnTo>
                  <a:pt x="393" y="521"/>
                </a:lnTo>
                <a:lnTo>
                  <a:pt x="364" y="498"/>
                </a:lnTo>
                <a:lnTo>
                  <a:pt x="303" y="432"/>
                </a:lnTo>
                <a:lnTo>
                  <a:pt x="242" y="338"/>
                </a:lnTo>
                <a:lnTo>
                  <a:pt x="182" y="224"/>
                </a:lnTo>
                <a:lnTo>
                  <a:pt x="151" y="167"/>
                </a:lnTo>
                <a:lnTo>
                  <a:pt x="120" y="114"/>
                </a:lnTo>
                <a:lnTo>
                  <a:pt x="91" y="67"/>
                </a:lnTo>
                <a:lnTo>
                  <a:pt x="60" y="31"/>
                </a:lnTo>
                <a:lnTo>
                  <a:pt x="30" y="8"/>
                </a:lnTo>
                <a:lnTo>
                  <a:pt x="0"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85" name="Rectangle 34"/>
          <p:cNvSpPr>
            <a:spLocks noChangeArrowheads="1"/>
          </p:cNvSpPr>
          <p:nvPr/>
        </p:nvSpPr>
        <p:spPr bwMode="auto">
          <a:xfrm>
            <a:off x="4033838" y="4194175"/>
            <a:ext cx="304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2000" b="1"/>
              <a:t>0</a:t>
            </a:r>
          </a:p>
        </p:txBody>
      </p:sp>
      <p:sp>
        <p:nvSpPr>
          <p:cNvPr id="49186" name="Freeform 35"/>
          <p:cNvSpPr>
            <a:spLocks/>
          </p:cNvSpPr>
          <p:nvPr/>
        </p:nvSpPr>
        <p:spPr bwMode="auto">
          <a:xfrm>
            <a:off x="3113088" y="4127500"/>
            <a:ext cx="2216150" cy="1588"/>
          </a:xfrm>
          <a:custGeom>
            <a:avLst/>
            <a:gdLst>
              <a:gd name="T0" fmla="*/ 0 w 1396"/>
              <a:gd name="T1" fmla="*/ 0 h 1"/>
              <a:gd name="T2" fmla="*/ 2147483646 w 1396"/>
              <a:gd name="T3" fmla="*/ 0 h 1"/>
              <a:gd name="T4" fmla="*/ 0 60000 65536"/>
              <a:gd name="T5" fmla="*/ 0 60000 65536"/>
              <a:gd name="T6" fmla="*/ 0 w 1396"/>
              <a:gd name="T7" fmla="*/ 0 h 1"/>
              <a:gd name="T8" fmla="*/ 1396 w 1396"/>
              <a:gd name="T9" fmla="*/ 1 h 1"/>
            </a:gdLst>
            <a:ahLst/>
            <a:cxnLst>
              <a:cxn ang="T4">
                <a:pos x="T0" y="T1"/>
              </a:cxn>
              <a:cxn ang="T5">
                <a:pos x="T2" y="T3"/>
              </a:cxn>
            </a:cxnLst>
            <a:rect l="T6" t="T7" r="T8" b="T9"/>
            <a:pathLst>
              <a:path w="1396" h="1">
                <a:moveTo>
                  <a:pt x="0" y="0"/>
                </a:moveTo>
                <a:lnTo>
                  <a:pt x="1396" y="0"/>
                </a:lnTo>
              </a:path>
            </a:pathLst>
          </a:custGeom>
          <a:noFill/>
          <a:ln w="254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9187" name="Rectangle 36"/>
          <p:cNvSpPr>
            <a:spLocks noChangeArrowheads="1"/>
          </p:cNvSpPr>
          <p:nvPr/>
        </p:nvSpPr>
        <p:spPr bwMode="auto">
          <a:xfrm>
            <a:off x="8077200" y="3290888"/>
            <a:ext cx="385763"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b="1" i="1">
                <a:latin typeface="Symbol" panose="05050102010706020507" pitchFamily="18" charset="2"/>
              </a:rPr>
              <a:t>a</a:t>
            </a:r>
          </a:p>
        </p:txBody>
      </p:sp>
      <p:sp>
        <p:nvSpPr>
          <p:cNvPr id="49188" name="Line 37"/>
          <p:cNvSpPr>
            <a:spLocks noChangeShapeType="1"/>
          </p:cNvSpPr>
          <p:nvPr/>
        </p:nvSpPr>
        <p:spPr bwMode="auto">
          <a:xfrm flipH="1">
            <a:off x="8001000" y="3748088"/>
            <a:ext cx="228600" cy="2286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189" name="Freeform 38"/>
          <p:cNvSpPr>
            <a:spLocks/>
          </p:cNvSpPr>
          <p:nvPr/>
        </p:nvSpPr>
        <p:spPr bwMode="auto">
          <a:xfrm>
            <a:off x="7788275" y="3798888"/>
            <a:ext cx="571500" cy="330200"/>
          </a:xfrm>
          <a:custGeom>
            <a:avLst/>
            <a:gdLst>
              <a:gd name="T0" fmla="*/ 2147483646 w 360"/>
              <a:gd name="T1" fmla="*/ 2147483646 h 208"/>
              <a:gd name="T2" fmla="*/ 2147483646 w 360"/>
              <a:gd name="T3" fmla="*/ 2147483646 h 208"/>
              <a:gd name="T4" fmla="*/ 2147483646 w 360"/>
              <a:gd name="T5" fmla="*/ 2147483646 h 208"/>
              <a:gd name="T6" fmla="*/ 2147483646 w 360"/>
              <a:gd name="T7" fmla="*/ 2147483646 h 208"/>
              <a:gd name="T8" fmla="*/ 2147483646 w 360"/>
              <a:gd name="T9" fmla="*/ 2147483646 h 208"/>
              <a:gd name="T10" fmla="*/ 0 w 360"/>
              <a:gd name="T11" fmla="*/ 0 h 208"/>
              <a:gd name="T12" fmla="*/ 0 w 360"/>
              <a:gd name="T13" fmla="*/ 2147483646 h 208"/>
              <a:gd name="T14" fmla="*/ 2147483646 w 360"/>
              <a:gd name="T15" fmla="*/ 2147483646 h 208"/>
              <a:gd name="T16" fmla="*/ 0 60000 65536"/>
              <a:gd name="T17" fmla="*/ 0 60000 65536"/>
              <a:gd name="T18" fmla="*/ 0 60000 65536"/>
              <a:gd name="T19" fmla="*/ 0 60000 65536"/>
              <a:gd name="T20" fmla="*/ 0 60000 65536"/>
              <a:gd name="T21" fmla="*/ 0 60000 65536"/>
              <a:gd name="T22" fmla="*/ 0 60000 65536"/>
              <a:gd name="T23" fmla="*/ 0 60000 65536"/>
              <a:gd name="T24" fmla="*/ 0 w 360"/>
              <a:gd name="T25" fmla="*/ 0 h 208"/>
              <a:gd name="T26" fmla="*/ 360 w 360"/>
              <a:gd name="T27" fmla="*/ 208 h 2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0" h="208">
                <a:moveTo>
                  <a:pt x="354" y="164"/>
                </a:moveTo>
                <a:lnTo>
                  <a:pt x="262" y="146"/>
                </a:lnTo>
                <a:lnTo>
                  <a:pt x="172" y="128"/>
                </a:lnTo>
                <a:lnTo>
                  <a:pt x="106" y="100"/>
                </a:lnTo>
                <a:lnTo>
                  <a:pt x="48" y="50"/>
                </a:lnTo>
                <a:lnTo>
                  <a:pt x="0" y="0"/>
                </a:lnTo>
                <a:lnTo>
                  <a:pt x="0" y="202"/>
                </a:lnTo>
                <a:lnTo>
                  <a:pt x="360" y="208"/>
                </a:lnTo>
              </a:path>
            </a:pathLst>
          </a:custGeom>
          <a:solidFill>
            <a:srgbClr val="C3DBF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US"/>
          </a:p>
        </p:txBody>
      </p:sp>
      <p:sp>
        <p:nvSpPr>
          <p:cNvPr id="49190" name="Freeform 39"/>
          <p:cNvSpPr>
            <a:spLocks/>
          </p:cNvSpPr>
          <p:nvPr/>
        </p:nvSpPr>
        <p:spPr bwMode="auto">
          <a:xfrm>
            <a:off x="6172200" y="3138488"/>
            <a:ext cx="1066800" cy="914400"/>
          </a:xfrm>
          <a:custGeom>
            <a:avLst/>
            <a:gdLst>
              <a:gd name="T0" fmla="*/ 0 w 600"/>
              <a:gd name="T1" fmla="*/ 2147483646 h 576"/>
              <a:gd name="T2" fmla="*/ 2147483646 w 600"/>
              <a:gd name="T3" fmla="*/ 2147483646 h 576"/>
              <a:gd name="T4" fmla="*/ 2147483646 w 600"/>
              <a:gd name="T5" fmla="*/ 2147483646 h 576"/>
              <a:gd name="T6" fmla="*/ 2147483646 w 600"/>
              <a:gd name="T7" fmla="*/ 2147483646 h 576"/>
              <a:gd name="T8" fmla="*/ 2147483646 w 600"/>
              <a:gd name="T9" fmla="*/ 2147483646 h 576"/>
              <a:gd name="T10" fmla="*/ 2147483646 w 600"/>
              <a:gd name="T11" fmla="*/ 2147483646 h 576"/>
              <a:gd name="T12" fmla="*/ 2147483646 w 600"/>
              <a:gd name="T13" fmla="*/ 2147483646 h 576"/>
              <a:gd name="T14" fmla="*/ 2147483646 w 600"/>
              <a:gd name="T15" fmla="*/ 2147483646 h 576"/>
              <a:gd name="T16" fmla="*/ 2147483646 w 600"/>
              <a:gd name="T17" fmla="*/ 2147483646 h 576"/>
              <a:gd name="T18" fmla="*/ 2147483646 w 600"/>
              <a:gd name="T19" fmla="*/ 2147483646 h 576"/>
              <a:gd name="T20" fmla="*/ 2147483646 w 600"/>
              <a:gd name="T21" fmla="*/ 2147483646 h 576"/>
              <a:gd name="T22" fmla="*/ 2147483646 w 600"/>
              <a:gd name="T23" fmla="*/ 2147483646 h 576"/>
              <a:gd name="T24" fmla="*/ 2147483646 w 600"/>
              <a:gd name="T25" fmla="*/ 2147483646 h 576"/>
              <a:gd name="T26" fmla="*/ 2147483646 w 600"/>
              <a:gd name="T27" fmla="*/ 2147483646 h 576"/>
              <a:gd name="T28" fmla="*/ 2147483646 w 600"/>
              <a:gd name="T29" fmla="*/ 2147483646 h 576"/>
              <a:gd name="T30" fmla="*/ 2147483646 w 600"/>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0"/>
              <a:gd name="T49" fmla="*/ 0 h 576"/>
              <a:gd name="T50" fmla="*/ 600 w 600"/>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0" h="576">
                <a:moveTo>
                  <a:pt x="0" y="575"/>
                </a:moveTo>
                <a:lnTo>
                  <a:pt x="63" y="570"/>
                </a:lnTo>
                <a:lnTo>
                  <a:pt x="95" y="562"/>
                </a:lnTo>
                <a:lnTo>
                  <a:pt x="127" y="553"/>
                </a:lnTo>
                <a:lnTo>
                  <a:pt x="158" y="540"/>
                </a:lnTo>
                <a:lnTo>
                  <a:pt x="190" y="521"/>
                </a:lnTo>
                <a:lnTo>
                  <a:pt x="222" y="498"/>
                </a:lnTo>
                <a:lnTo>
                  <a:pt x="284" y="432"/>
                </a:lnTo>
                <a:lnTo>
                  <a:pt x="347" y="338"/>
                </a:lnTo>
                <a:lnTo>
                  <a:pt x="410" y="224"/>
                </a:lnTo>
                <a:lnTo>
                  <a:pt x="441" y="167"/>
                </a:lnTo>
                <a:lnTo>
                  <a:pt x="473" y="114"/>
                </a:lnTo>
                <a:lnTo>
                  <a:pt x="505" y="67"/>
                </a:lnTo>
                <a:lnTo>
                  <a:pt x="535" y="31"/>
                </a:lnTo>
                <a:lnTo>
                  <a:pt x="567" y="8"/>
                </a:lnTo>
                <a:lnTo>
                  <a:pt x="599"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91" name="Freeform 40"/>
          <p:cNvSpPr>
            <a:spLocks/>
          </p:cNvSpPr>
          <p:nvPr/>
        </p:nvSpPr>
        <p:spPr bwMode="auto">
          <a:xfrm>
            <a:off x="7239000" y="3138488"/>
            <a:ext cx="1066800" cy="914400"/>
          </a:xfrm>
          <a:custGeom>
            <a:avLst/>
            <a:gdLst>
              <a:gd name="T0" fmla="*/ 2147483646 w 576"/>
              <a:gd name="T1" fmla="*/ 2147483646 h 576"/>
              <a:gd name="T2" fmla="*/ 2147483646 w 576"/>
              <a:gd name="T3" fmla="*/ 2147483646 h 576"/>
              <a:gd name="T4" fmla="*/ 2147483646 w 576"/>
              <a:gd name="T5" fmla="*/ 2147483646 h 576"/>
              <a:gd name="T6" fmla="*/ 2147483646 w 576"/>
              <a:gd name="T7" fmla="*/ 2147483646 h 576"/>
              <a:gd name="T8" fmla="*/ 2147483646 w 576"/>
              <a:gd name="T9" fmla="*/ 2147483646 h 576"/>
              <a:gd name="T10" fmla="*/ 2147483646 w 576"/>
              <a:gd name="T11" fmla="*/ 2147483646 h 576"/>
              <a:gd name="T12" fmla="*/ 2147483646 w 576"/>
              <a:gd name="T13" fmla="*/ 2147483646 h 576"/>
              <a:gd name="T14" fmla="*/ 2147483646 w 576"/>
              <a:gd name="T15" fmla="*/ 2147483646 h 576"/>
              <a:gd name="T16" fmla="*/ 2147483646 w 576"/>
              <a:gd name="T17" fmla="*/ 2147483646 h 576"/>
              <a:gd name="T18" fmla="*/ 2147483646 w 576"/>
              <a:gd name="T19" fmla="*/ 2147483646 h 576"/>
              <a:gd name="T20" fmla="*/ 2147483646 w 576"/>
              <a:gd name="T21" fmla="*/ 2147483646 h 576"/>
              <a:gd name="T22" fmla="*/ 2147483646 w 576"/>
              <a:gd name="T23" fmla="*/ 2147483646 h 576"/>
              <a:gd name="T24" fmla="*/ 2147483646 w 576"/>
              <a:gd name="T25" fmla="*/ 2147483646 h 576"/>
              <a:gd name="T26" fmla="*/ 2147483646 w 576"/>
              <a:gd name="T27" fmla="*/ 2147483646 h 576"/>
              <a:gd name="T28" fmla="*/ 2147483646 w 576"/>
              <a:gd name="T29" fmla="*/ 2147483646 h 576"/>
              <a:gd name="T30" fmla="*/ 0 w 576"/>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6"/>
              <a:gd name="T49" fmla="*/ 0 h 576"/>
              <a:gd name="T50" fmla="*/ 576 w 576"/>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6" h="576">
                <a:moveTo>
                  <a:pt x="575" y="575"/>
                </a:moveTo>
                <a:lnTo>
                  <a:pt x="515" y="570"/>
                </a:lnTo>
                <a:lnTo>
                  <a:pt x="484" y="562"/>
                </a:lnTo>
                <a:lnTo>
                  <a:pt x="455" y="553"/>
                </a:lnTo>
                <a:lnTo>
                  <a:pt x="424" y="540"/>
                </a:lnTo>
                <a:lnTo>
                  <a:pt x="393" y="521"/>
                </a:lnTo>
                <a:lnTo>
                  <a:pt x="364" y="498"/>
                </a:lnTo>
                <a:lnTo>
                  <a:pt x="303" y="432"/>
                </a:lnTo>
                <a:lnTo>
                  <a:pt x="242" y="338"/>
                </a:lnTo>
                <a:lnTo>
                  <a:pt x="182" y="224"/>
                </a:lnTo>
                <a:lnTo>
                  <a:pt x="151" y="167"/>
                </a:lnTo>
                <a:lnTo>
                  <a:pt x="120" y="114"/>
                </a:lnTo>
                <a:lnTo>
                  <a:pt x="91" y="67"/>
                </a:lnTo>
                <a:lnTo>
                  <a:pt x="60" y="31"/>
                </a:lnTo>
                <a:lnTo>
                  <a:pt x="30" y="8"/>
                </a:lnTo>
                <a:lnTo>
                  <a:pt x="0"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92" name="Freeform 41"/>
          <p:cNvSpPr>
            <a:spLocks/>
          </p:cNvSpPr>
          <p:nvPr/>
        </p:nvSpPr>
        <p:spPr bwMode="auto">
          <a:xfrm flipV="1">
            <a:off x="6096000" y="4052888"/>
            <a:ext cx="2362200" cy="76200"/>
          </a:xfrm>
          <a:custGeom>
            <a:avLst/>
            <a:gdLst>
              <a:gd name="T0" fmla="*/ 0 w 1396"/>
              <a:gd name="T1" fmla="*/ 0 h 1"/>
              <a:gd name="T2" fmla="*/ 2147483646 w 1396"/>
              <a:gd name="T3" fmla="*/ 0 h 1"/>
              <a:gd name="T4" fmla="*/ 0 60000 65536"/>
              <a:gd name="T5" fmla="*/ 0 60000 65536"/>
              <a:gd name="T6" fmla="*/ 0 w 1396"/>
              <a:gd name="T7" fmla="*/ 0 h 1"/>
              <a:gd name="T8" fmla="*/ 1396 w 1396"/>
              <a:gd name="T9" fmla="*/ 1 h 1"/>
            </a:gdLst>
            <a:ahLst/>
            <a:cxnLst>
              <a:cxn ang="T4">
                <a:pos x="T0" y="T1"/>
              </a:cxn>
              <a:cxn ang="T5">
                <a:pos x="T2" y="T3"/>
              </a:cxn>
            </a:cxnLst>
            <a:rect l="T6" t="T7" r="T8" b="T9"/>
            <a:pathLst>
              <a:path w="1396" h="1">
                <a:moveTo>
                  <a:pt x="0" y="0"/>
                </a:moveTo>
                <a:lnTo>
                  <a:pt x="1396" y="0"/>
                </a:lnTo>
              </a:path>
            </a:pathLst>
          </a:custGeom>
          <a:noFill/>
          <a:ln w="254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9193" name="Line 42"/>
          <p:cNvSpPr>
            <a:spLocks noChangeShapeType="1"/>
          </p:cNvSpPr>
          <p:nvPr/>
        </p:nvSpPr>
        <p:spPr bwMode="auto">
          <a:xfrm>
            <a:off x="2819400" y="1676400"/>
            <a:ext cx="0" cy="3810000"/>
          </a:xfrm>
          <a:prstGeom prst="line">
            <a:avLst/>
          </a:pr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9194" name="Line 43"/>
          <p:cNvSpPr>
            <a:spLocks noChangeShapeType="1"/>
          </p:cNvSpPr>
          <p:nvPr/>
        </p:nvSpPr>
        <p:spPr bwMode="auto">
          <a:xfrm>
            <a:off x="5638800" y="1676400"/>
            <a:ext cx="0" cy="3810000"/>
          </a:xfrm>
          <a:prstGeom prst="line">
            <a:avLst/>
          </a:pr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9195" name="Freeform 44"/>
          <p:cNvSpPr>
            <a:spLocks/>
          </p:cNvSpPr>
          <p:nvPr/>
        </p:nvSpPr>
        <p:spPr bwMode="auto">
          <a:xfrm>
            <a:off x="4572000" y="3978275"/>
            <a:ext cx="306388" cy="306388"/>
          </a:xfrm>
          <a:custGeom>
            <a:avLst/>
            <a:gdLst>
              <a:gd name="T0" fmla="*/ 2147483646 w 193"/>
              <a:gd name="T1" fmla="*/ 2147483646 h 193"/>
              <a:gd name="T2" fmla="*/ 2147483646 w 193"/>
              <a:gd name="T3" fmla="*/ 2147483646 h 193"/>
              <a:gd name="T4" fmla="*/ 2147483646 w 193"/>
              <a:gd name="T5" fmla="*/ 0 h 193"/>
              <a:gd name="T6" fmla="*/ 2147483646 w 193"/>
              <a:gd name="T7" fmla="*/ 2147483646 h 193"/>
              <a:gd name="T8" fmla="*/ 0 w 193"/>
              <a:gd name="T9" fmla="*/ 2147483646 h 193"/>
              <a:gd name="T10" fmla="*/ 2147483646 w 193"/>
              <a:gd name="T11" fmla="*/ 2147483646 h 193"/>
              <a:gd name="T12" fmla="*/ 2147483646 w 193"/>
              <a:gd name="T13" fmla="*/ 2147483646 h 193"/>
              <a:gd name="T14" fmla="*/ 2147483646 w 193"/>
              <a:gd name="T15" fmla="*/ 2147483646 h 193"/>
              <a:gd name="T16" fmla="*/ 2147483646 w 193"/>
              <a:gd name="T17" fmla="*/ 2147483646 h 1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
              <a:gd name="T28" fmla="*/ 0 h 193"/>
              <a:gd name="T29" fmla="*/ 193 w 193"/>
              <a:gd name="T30" fmla="*/ 193 h 1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 h="193">
                <a:moveTo>
                  <a:pt x="192" y="96"/>
                </a:moveTo>
                <a:lnTo>
                  <a:pt x="113" y="79"/>
                </a:lnTo>
                <a:lnTo>
                  <a:pt x="96" y="0"/>
                </a:lnTo>
                <a:lnTo>
                  <a:pt x="79" y="79"/>
                </a:lnTo>
                <a:lnTo>
                  <a:pt x="0" y="96"/>
                </a:lnTo>
                <a:lnTo>
                  <a:pt x="79" y="113"/>
                </a:lnTo>
                <a:lnTo>
                  <a:pt x="96" y="192"/>
                </a:lnTo>
                <a:lnTo>
                  <a:pt x="113" y="113"/>
                </a:lnTo>
                <a:lnTo>
                  <a:pt x="192" y="96"/>
                </a:lnTo>
              </a:path>
            </a:pathLst>
          </a:custGeom>
          <a:solidFill>
            <a:srgbClr val="F8F800"/>
          </a:solidFill>
          <a:ln w="12700" cap="rnd">
            <a:solidFill>
              <a:schemeClr val="tx1"/>
            </a:solidFill>
            <a:round/>
            <a:headEnd type="none" w="sm" len="sm"/>
            <a:tailEnd type="none" w="sm" len="sm"/>
          </a:ln>
        </p:spPr>
        <p:txBody>
          <a:bodyPr/>
          <a:lstStyle/>
          <a:p>
            <a:endParaRPr lang="en-US"/>
          </a:p>
        </p:txBody>
      </p:sp>
      <p:sp>
        <p:nvSpPr>
          <p:cNvPr id="49196" name="Freeform 45"/>
          <p:cNvSpPr>
            <a:spLocks/>
          </p:cNvSpPr>
          <p:nvPr/>
        </p:nvSpPr>
        <p:spPr bwMode="auto">
          <a:xfrm>
            <a:off x="6477000" y="3978275"/>
            <a:ext cx="306388" cy="306388"/>
          </a:xfrm>
          <a:custGeom>
            <a:avLst/>
            <a:gdLst>
              <a:gd name="T0" fmla="*/ 2147483646 w 193"/>
              <a:gd name="T1" fmla="*/ 2147483646 h 193"/>
              <a:gd name="T2" fmla="*/ 2147483646 w 193"/>
              <a:gd name="T3" fmla="*/ 2147483646 h 193"/>
              <a:gd name="T4" fmla="*/ 2147483646 w 193"/>
              <a:gd name="T5" fmla="*/ 0 h 193"/>
              <a:gd name="T6" fmla="*/ 2147483646 w 193"/>
              <a:gd name="T7" fmla="*/ 2147483646 h 193"/>
              <a:gd name="T8" fmla="*/ 0 w 193"/>
              <a:gd name="T9" fmla="*/ 2147483646 h 193"/>
              <a:gd name="T10" fmla="*/ 2147483646 w 193"/>
              <a:gd name="T11" fmla="*/ 2147483646 h 193"/>
              <a:gd name="T12" fmla="*/ 2147483646 w 193"/>
              <a:gd name="T13" fmla="*/ 2147483646 h 193"/>
              <a:gd name="T14" fmla="*/ 2147483646 w 193"/>
              <a:gd name="T15" fmla="*/ 2147483646 h 193"/>
              <a:gd name="T16" fmla="*/ 2147483646 w 193"/>
              <a:gd name="T17" fmla="*/ 2147483646 h 1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
              <a:gd name="T28" fmla="*/ 0 h 193"/>
              <a:gd name="T29" fmla="*/ 193 w 193"/>
              <a:gd name="T30" fmla="*/ 193 h 1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 h="193">
                <a:moveTo>
                  <a:pt x="192" y="96"/>
                </a:moveTo>
                <a:lnTo>
                  <a:pt x="113" y="79"/>
                </a:lnTo>
                <a:lnTo>
                  <a:pt x="96" y="0"/>
                </a:lnTo>
                <a:lnTo>
                  <a:pt x="79" y="79"/>
                </a:lnTo>
                <a:lnTo>
                  <a:pt x="0" y="96"/>
                </a:lnTo>
                <a:lnTo>
                  <a:pt x="79" y="113"/>
                </a:lnTo>
                <a:lnTo>
                  <a:pt x="96" y="192"/>
                </a:lnTo>
                <a:lnTo>
                  <a:pt x="113" y="113"/>
                </a:lnTo>
                <a:lnTo>
                  <a:pt x="192" y="96"/>
                </a:lnTo>
              </a:path>
            </a:pathLst>
          </a:custGeom>
          <a:solidFill>
            <a:srgbClr val="F8F800"/>
          </a:solidFill>
          <a:ln w="12700" cap="rnd">
            <a:solidFill>
              <a:schemeClr val="tx1"/>
            </a:solidFill>
            <a:round/>
            <a:headEnd type="none" w="sm" len="sm"/>
            <a:tailEnd type="none" w="sm" len="sm"/>
          </a:ln>
        </p:spPr>
        <p:txBody>
          <a:bodyPr/>
          <a:lstStyle/>
          <a:p>
            <a:endParaRPr lang="en-US"/>
          </a:p>
        </p:txBody>
      </p:sp>
      <p:sp>
        <p:nvSpPr>
          <p:cNvPr id="49197" name="Freeform 46"/>
          <p:cNvSpPr>
            <a:spLocks/>
          </p:cNvSpPr>
          <p:nvPr/>
        </p:nvSpPr>
        <p:spPr bwMode="auto">
          <a:xfrm>
            <a:off x="7620000" y="3978275"/>
            <a:ext cx="306388" cy="306388"/>
          </a:xfrm>
          <a:custGeom>
            <a:avLst/>
            <a:gdLst>
              <a:gd name="T0" fmla="*/ 2147483646 w 193"/>
              <a:gd name="T1" fmla="*/ 2147483646 h 193"/>
              <a:gd name="T2" fmla="*/ 2147483646 w 193"/>
              <a:gd name="T3" fmla="*/ 2147483646 h 193"/>
              <a:gd name="T4" fmla="*/ 2147483646 w 193"/>
              <a:gd name="T5" fmla="*/ 0 h 193"/>
              <a:gd name="T6" fmla="*/ 2147483646 w 193"/>
              <a:gd name="T7" fmla="*/ 2147483646 h 193"/>
              <a:gd name="T8" fmla="*/ 0 w 193"/>
              <a:gd name="T9" fmla="*/ 2147483646 h 193"/>
              <a:gd name="T10" fmla="*/ 2147483646 w 193"/>
              <a:gd name="T11" fmla="*/ 2147483646 h 193"/>
              <a:gd name="T12" fmla="*/ 2147483646 w 193"/>
              <a:gd name="T13" fmla="*/ 2147483646 h 193"/>
              <a:gd name="T14" fmla="*/ 2147483646 w 193"/>
              <a:gd name="T15" fmla="*/ 2147483646 h 193"/>
              <a:gd name="T16" fmla="*/ 2147483646 w 193"/>
              <a:gd name="T17" fmla="*/ 2147483646 h 1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
              <a:gd name="T28" fmla="*/ 0 h 193"/>
              <a:gd name="T29" fmla="*/ 193 w 193"/>
              <a:gd name="T30" fmla="*/ 193 h 1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 h="193">
                <a:moveTo>
                  <a:pt x="192" y="96"/>
                </a:moveTo>
                <a:lnTo>
                  <a:pt x="113" y="79"/>
                </a:lnTo>
                <a:lnTo>
                  <a:pt x="96" y="0"/>
                </a:lnTo>
                <a:lnTo>
                  <a:pt x="79" y="79"/>
                </a:lnTo>
                <a:lnTo>
                  <a:pt x="0" y="96"/>
                </a:lnTo>
                <a:lnTo>
                  <a:pt x="79" y="113"/>
                </a:lnTo>
                <a:lnTo>
                  <a:pt x="96" y="192"/>
                </a:lnTo>
                <a:lnTo>
                  <a:pt x="113" y="113"/>
                </a:lnTo>
                <a:lnTo>
                  <a:pt x="192" y="96"/>
                </a:lnTo>
              </a:path>
            </a:pathLst>
          </a:custGeom>
          <a:solidFill>
            <a:srgbClr val="F8F800"/>
          </a:solidFill>
          <a:ln w="12700" cap="rnd">
            <a:solidFill>
              <a:schemeClr val="tx1"/>
            </a:solidFill>
            <a:round/>
            <a:headEnd type="none" w="sm" len="sm"/>
            <a:tailEnd type="none" w="sm" len="sm"/>
          </a:ln>
        </p:spPr>
        <p:txBody>
          <a:bodyPr/>
          <a:lstStyle/>
          <a:p>
            <a:endParaRPr lang="en-US"/>
          </a:p>
        </p:txBody>
      </p:sp>
      <p:sp>
        <p:nvSpPr>
          <p:cNvPr id="49198" name="Text Box 47"/>
          <p:cNvSpPr txBox="1">
            <a:spLocks noChangeArrowheads="1"/>
          </p:cNvSpPr>
          <p:nvPr/>
        </p:nvSpPr>
        <p:spPr bwMode="auto">
          <a:xfrm>
            <a:off x="609600" y="4130675"/>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400"/>
              <a:t>-z</a:t>
            </a:r>
            <a:r>
              <a:rPr lang="el-GR" altLang="en-US" sz="2400" baseline="-25000">
                <a:cs typeface="Arial" panose="020B0604020202020204" pitchFamily="34" charset="0"/>
              </a:rPr>
              <a:t>α</a:t>
            </a:r>
          </a:p>
        </p:txBody>
      </p:sp>
      <p:sp>
        <p:nvSpPr>
          <p:cNvPr id="49199" name="Text Box 48"/>
          <p:cNvSpPr txBox="1">
            <a:spLocks noChangeArrowheads="1"/>
          </p:cNvSpPr>
          <p:nvPr/>
        </p:nvSpPr>
        <p:spPr bwMode="auto">
          <a:xfrm>
            <a:off x="4495800" y="4130675"/>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400"/>
              <a:t>z</a:t>
            </a:r>
            <a:r>
              <a:rPr lang="el-GR" altLang="en-US" sz="2400" baseline="-25000">
                <a:cs typeface="Arial" panose="020B0604020202020204" pitchFamily="34" charset="0"/>
              </a:rPr>
              <a:t>α</a:t>
            </a:r>
          </a:p>
        </p:txBody>
      </p:sp>
      <p:sp>
        <p:nvSpPr>
          <p:cNvPr id="49200" name="Text Box 49"/>
          <p:cNvSpPr txBox="1">
            <a:spLocks noChangeArrowheads="1"/>
          </p:cNvSpPr>
          <p:nvPr/>
        </p:nvSpPr>
        <p:spPr bwMode="auto">
          <a:xfrm>
            <a:off x="6248400" y="4130675"/>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400"/>
              <a:t>-z</a:t>
            </a:r>
            <a:r>
              <a:rPr lang="el-GR" altLang="en-US" sz="2400" baseline="-25000">
                <a:cs typeface="Arial" panose="020B0604020202020204" pitchFamily="34" charset="0"/>
              </a:rPr>
              <a:t>α</a:t>
            </a:r>
            <a:r>
              <a:rPr lang="en-US" altLang="en-US" sz="2400" baseline="-25000">
                <a:cs typeface="Arial" panose="020B0604020202020204" pitchFamily="34" charset="0"/>
              </a:rPr>
              <a:t>/2</a:t>
            </a:r>
            <a:endParaRPr lang="el-GR" altLang="en-US" sz="2400" baseline="-25000">
              <a:cs typeface="Arial" panose="020B0604020202020204" pitchFamily="34" charset="0"/>
            </a:endParaRPr>
          </a:p>
        </p:txBody>
      </p:sp>
      <p:sp>
        <p:nvSpPr>
          <p:cNvPr id="49201" name="Text Box 50"/>
          <p:cNvSpPr txBox="1">
            <a:spLocks noChangeArrowheads="1"/>
          </p:cNvSpPr>
          <p:nvPr/>
        </p:nvSpPr>
        <p:spPr bwMode="auto">
          <a:xfrm>
            <a:off x="7467600" y="4130675"/>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400"/>
              <a:t>z</a:t>
            </a:r>
            <a:r>
              <a:rPr lang="el-GR" altLang="en-US" sz="2400" baseline="-25000">
                <a:cs typeface="Arial" panose="020B0604020202020204" pitchFamily="34" charset="0"/>
              </a:rPr>
              <a:t>α</a:t>
            </a:r>
            <a:r>
              <a:rPr lang="en-US" altLang="en-US" sz="2400" baseline="-25000">
                <a:cs typeface="Arial" panose="020B0604020202020204" pitchFamily="34" charset="0"/>
              </a:rPr>
              <a:t>/2</a:t>
            </a:r>
            <a:endParaRPr lang="el-GR" altLang="en-US" sz="2400" baseline="-25000">
              <a:cs typeface="Arial" panose="020B0604020202020204" pitchFamily="34" charset="0"/>
            </a:endParaRPr>
          </a:p>
        </p:txBody>
      </p:sp>
      <p:sp>
        <p:nvSpPr>
          <p:cNvPr id="49202" name="Line 51"/>
          <p:cNvSpPr>
            <a:spLocks noChangeShapeType="1"/>
          </p:cNvSpPr>
          <p:nvPr/>
        </p:nvSpPr>
        <p:spPr bwMode="auto">
          <a:xfrm>
            <a:off x="304800" y="5105400"/>
            <a:ext cx="22098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203" name="Line 52"/>
          <p:cNvSpPr>
            <a:spLocks noChangeShapeType="1"/>
          </p:cNvSpPr>
          <p:nvPr/>
        </p:nvSpPr>
        <p:spPr bwMode="auto">
          <a:xfrm>
            <a:off x="914400" y="4953000"/>
            <a:ext cx="0" cy="3048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04" name="Line 53"/>
          <p:cNvSpPr>
            <a:spLocks noChangeShapeType="1"/>
          </p:cNvSpPr>
          <p:nvPr/>
        </p:nvSpPr>
        <p:spPr bwMode="auto">
          <a:xfrm>
            <a:off x="3124200" y="5105400"/>
            <a:ext cx="22098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205" name="Line 54"/>
          <p:cNvSpPr>
            <a:spLocks noChangeShapeType="1"/>
          </p:cNvSpPr>
          <p:nvPr/>
        </p:nvSpPr>
        <p:spPr bwMode="auto">
          <a:xfrm>
            <a:off x="4724400" y="4953000"/>
            <a:ext cx="0" cy="3048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06" name="Line 55"/>
          <p:cNvSpPr>
            <a:spLocks noChangeShapeType="1"/>
          </p:cNvSpPr>
          <p:nvPr/>
        </p:nvSpPr>
        <p:spPr bwMode="auto">
          <a:xfrm>
            <a:off x="6172200" y="5105400"/>
            <a:ext cx="22098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207" name="Line 56"/>
          <p:cNvSpPr>
            <a:spLocks noChangeShapeType="1"/>
          </p:cNvSpPr>
          <p:nvPr/>
        </p:nvSpPr>
        <p:spPr bwMode="auto">
          <a:xfrm>
            <a:off x="6629400" y="4953000"/>
            <a:ext cx="0" cy="3048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08" name="Line 57"/>
          <p:cNvSpPr>
            <a:spLocks noChangeShapeType="1"/>
          </p:cNvSpPr>
          <p:nvPr/>
        </p:nvSpPr>
        <p:spPr bwMode="auto">
          <a:xfrm>
            <a:off x="7772400" y="4953000"/>
            <a:ext cx="0" cy="3048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09" name="Text Box 58"/>
          <p:cNvSpPr txBox="1">
            <a:spLocks noChangeArrowheads="1"/>
          </p:cNvSpPr>
          <p:nvPr/>
        </p:nvSpPr>
        <p:spPr bwMode="auto">
          <a:xfrm>
            <a:off x="76200" y="5181600"/>
            <a:ext cx="838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200"/>
              <a:t>Reject H</a:t>
            </a:r>
            <a:r>
              <a:rPr lang="en-US" altLang="en-US" sz="1200" baseline="-25000"/>
              <a:t>0</a:t>
            </a:r>
          </a:p>
        </p:txBody>
      </p:sp>
      <p:sp>
        <p:nvSpPr>
          <p:cNvPr id="49210" name="Text Box 59"/>
          <p:cNvSpPr txBox="1">
            <a:spLocks noChangeArrowheads="1"/>
          </p:cNvSpPr>
          <p:nvPr/>
        </p:nvSpPr>
        <p:spPr bwMode="auto">
          <a:xfrm>
            <a:off x="4724400" y="5181600"/>
            <a:ext cx="838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200"/>
              <a:t>Reject H</a:t>
            </a:r>
            <a:r>
              <a:rPr lang="en-US" altLang="en-US" sz="1200" baseline="-25000"/>
              <a:t>0</a:t>
            </a:r>
          </a:p>
        </p:txBody>
      </p:sp>
      <p:sp>
        <p:nvSpPr>
          <p:cNvPr id="49211" name="Text Box 60"/>
          <p:cNvSpPr txBox="1">
            <a:spLocks noChangeArrowheads="1"/>
          </p:cNvSpPr>
          <p:nvPr/>
        </p:nvSpPr>
        <p:spPr bwMode="auto">
          <a:xfrm>
            <a:off x="5791200" y="5181600"/>
            <a:ext cx="838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200"/>
              <a:t>Reject H</a:t>
            </a:r>
            <a:r>
              <a:rPr lang="en-US" altLang="en-US" sz="1200" baseline="-25000"/>
              <a:t>0</a:t>
            </a:r>
          </a:p>
        </p:txBody>
      </p:sp>
      <p:sp>
        <p:nvSpPr>
          <p:cNvPr id="49212" name="Text Box 61"/>
          <p:cNvSpPr txBox="1">
            <a:spLocks noChangeArrowheads="1"/>
          </p:cNvSpPr>
          <p:nvPr/>
        </p:nvSpPr>
        <p:spPr bwMode="auto">
          <a:xfrm>
            <a:off x="7772400" y="5181600"/>
            <a:ext cx="838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200"/>
              <a:t>Reject H</a:t>
            </a:r>
            <a:r>
              <a:rPr lang="en-US" altLang="en-US" sz="1200" baseline="-25000"/>
              <a:t>0</a:t>
            </a:r>
          </a:p>
        </p:txBody>
      </p:sp>
      <p:sp>
        <p:nvSpPr>
          <p:cNvPr id="49213" name="Text Box 62"/>
          <p:cNvSpPr txBox="1">
            <a:spLocks noChangeArrowheads="1"/>
          </p:cNvSpPr>
          <p:nvPr/>
        </p:nvSpPr>
        <p:spPr bwMode="auto">
          <a:xfrm>
            <a:off x="1066800" y="51054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200"/>
              <a:t>Do not reject H</a:t>
            </a:r>
            <a:r>
              <a:rPr lang="en-US" altLang="en-US" sz="1200" baseline="-25000"/>
              <a:t>0</a:t>
            </a:r>
          </a:p>
        </p:txBody>
      </p:sp>
      <p:sp>
        <p:nvSpPr>
          <p:cNvPr id="49214" name="Text Box 63"/>
          <p:cNvSpPr txBox="1">
            <a:spLocks noChangeArrowheads="1"/>
          </p:cNvSpPr>
          <p:nvPr/>
        </p:nvSpPr>
        <p:spPr bwMode="auto">
          <a:xfrm>
            <a:off x="3581400" y="51054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200"/>
              <a:t>Do not reject H</a:t>
            </a:r>
            <a:r>
              <a:rPr lang="en-US" altLang="en-US" sz="1200" baseline="-25000"/>
              <a:t>0</a:t>
            </a:r>
          </a:p>
        </p:txBody>
      </p:sp>
      <p:sp>
        <p:nvSpPr>
          <p:cNvPr id="49215" name="Text Box 64"/>
          <p:cNvSpPr txBox="1">
            <a:spLocks noChangeArrowheads="1"/>
          </p:cNvSpPr>
          <p:nvPr/>
        </p:nvSpPr>
        <p:spPr bwMode="auto">
          <a:xfrm>
            <a:off x="6858000" y="51054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200"/>
              <a:t>Do not reject H</a:t>
            </a:r>
            <a:r>
              <a:rPr lang="en-US" altLang="en-US" sz="1200" baseline="-25000"/>
              <a:t>0</a:t>
            </a:r>
          </a:p>
        </p:txBody>
      </p:sp>
      <p:sp>
        <p:nvSpPr>
          <p:cNvPr id="49216" name="Rectangle 65"/>
          <p:cNvSpPr>
            <a:spLocks noChangeArrowheads="1"/>
          </p:cNvSpPr>
          <p:nvPr/>
        </p:nvSpPr>
        <p:spPr bwMode="auto">
          <a:xfrm>
            <a:off x="6629400" y="2057400"/>
            <a:ext cx="10668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1600"/>
              <a:t>Example:</a:t>
            </a:r>
          </a:p>
        </p:txBody>
      </p:sp>
      <p:sp>
        <p:nvSpPr>
          <p:cNvPr id="49217" name="Rectangle 66"/>
          <p:cNvSpPr>
            <a:spLocks noChangeArrowheads="1"/>
          </p:cNvSpPr>
          <p:nvPr/>
        </p:nvSpPr>
        <p:spPr bwMode="auto">
          <a:xfrm>
            <a:off x="838200" y="2057400"/>
            <a:ext cx="10668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1600"/>
              <a:t>Example:</a:t>
            </a:r>
          </a:p>
        </p:txBody>
      </p:sp>
      <p:sp>
        <p:nvSpPr>
          <p:cNvPr id="49218" name="Rectangle 67"/>
          <p:cNvSpPr>
            <a:spLocks noChangeArrowheads="1"/>
          </p:cNvSpPr>
          <p:nvPr/>
        </p:nvSpPr>
        <p:spPr bwMode="auto">
          <a:xfrm>
            <a:off x="3657600" y="2057400"/>
            <a:ext cx="10668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1600"/>
              <a:t>Example:</a:t>
            </a:r>
          </a:p>
        </p:txBody>
      </p:sp>
      <p:sp>
        <p:nvSpPr>
          <p:cNvPr id="49219" name="Text Box 68"/>
          <p:cNvSpPr txBox="1">
            <a:spLocks noChangeArrowheads="1"/>
          </p:cNvSpPr>
          <p:nvPr/>
        </p:nvSpPr>
        <p:spPr bwMode="auto">
          <a:xfrm>
            <a:off x="152400" y="5562600"/>
            <a:ext cx="2362200" cy="831850"/>
          </a:xfrm>
          <a:prstGeom prst="rect">
            <a:avLst/>
          </a:prstGeom>
          <a:solidFill>
            <a:srgbClr val="CCFFFF"/>
          </a:solidFill>
          <a:ln w="12700" algn="ctr">
            <a:solidFill>
              <a:schemeClr val="tx1"/>
            </a:solidFill>
            <a:miter lim="800000"/>
            <a:headEnd/>
            <a:tailEnd/>
          </a:ln>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lnSpc>
                <a:spcPct val="85000"/>
              </a:lnSpc>
              <a:spcBef>
                <a:spcPct val="50000"/>
              </a:spcBef>
              <a:buClrTx/>
              <a:buSzTx/>
              <a:buFontTx/>
              <a:buNone/>
            </a:pPr>
            <a:r>
              <a:rPr lang="en-US" altLang="en-US" sz="1800"/>
              <a:t>Reject H</a:t>
            </a:r>
            <a:r>
              <a:rPr lang="en-US" altLang="en-US" sz="1800" baseline="-25000"/>
              <a:t>0</a:t>
            </a:r>
            <a:r>
              <a:rPr lang="en-US" altLang="en-US" sz="1800"/>
              <a:t> if  z &lt; -z</a:t>
            </a:r>
            <a:r>
              <a:rPr lang="el-GR" altLang="en-US" sz="1800" baseline="-25000"/>
              <a:t>α</a:t>
            </a:r>
          </a:p>
          <a:p>
            <a:pPr eaLnBrk="1" hangingPunct="1">
              <a:lnSpc>
                <a:spcPct val="85000"/>
              </a:lnSpc>
              <a:spcBef>
                <a:spcPct val="50000"/>
              </a:spcBef>
              <a:buClrTx/>
              <a:buSzTx/>
              <a:buFontTx/>
              <a:buNone/>
            </a:pPr>
            <a:r>
              <a:rPr lang="en-US" altLang="en-US" sz="1800">
                <a:cs typeface="Arial" panose="020B0604020202020204" pitchFamily="34" charset="0"/>
              </a:rPr>
              <a:t>         i.e., if  </a:t>
            </a:r>
            <a:r>
              <a:rPr lang="en-US" altLang="en-US" sz="1000">
                <a:cs typeface="Arial" panose="020B0604020202020204" pitchFamily="34" charset="0"/>
              </a:rPr>
              <a:t> </a:t>
            </a:r>
            <a:r>
              <a:rPr lang="en-US" altLang="en-US" sz="1800"/>
              <a:t>x &lt;  </a:t>
            </a:r>
            <a:r>
              <a:rPr lang="en-US" altLang="en-US" sz="800"/>
              <a:t> </a:t>
            </a:r>
            <a:r>
              <a:rPr lang="en-US" altLang="en-US" sz="1800"/>
              <a:t>x</a:t>
            </a:r>
            <a:r>
              <a:rPr lang="el-GR" altLang="en-US" sz="1800" baseline="-25000">
                <a:cs typeface="Arial" panose="020B0604020202020204" pitchFamily="34" charset="0"/>
              </a:rPr>
              <a:t>α</a:t>
            </a:r>
            <a:r>
              <a:rPr lang="en-US" altLang="en-US" sz="2400">
                <a:cs typeface="Arial" panose="020B0604020202020204" pitchFamily="34" charset="0"/>
              </a:rPr>
              <a:t>          </a:t>
            </a:r>
            <a:endParaRPr lang="el-GR" altLang="en-US" sz="2400">
              <a:cs typeface="Arial" panose="020B0604020202020204" pitchFamily="34" charset="0"/>
            </a:endParaRPr>
          </a:p>
        </p:txBody>
      </p:sp>
      <p:sp>
        <p:nvSpPr>
          <p:cNvPr id="49220" name="Line 69"/>
          <p:cNvSpPr>
            <a:spLocks noChangeShapeType="1"/>
          </p:cNvSpPr>
          <p:nvPr/>
        </p:nvSpPr>
        <p:spPr bwMode="auto">
          <a:xfrm>
            <a:off x="1524000" y="6096000"/>
            <a:ext cx="1619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21" name="Line 70"/>
          <p:cNvSpPr>
            <a:spLocks noChangeShapeType="1"/>
          </p:cNvSpPr>
          <p:nvPr/>
        </p:nvSpPr>
        <p:spPr bwMode="auto">
          <a:xfrm>
            <a:off x="1990725" y="6096000"/>
            <a:ext cx="1524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49222" name="Object 72"/>
          <p:cNvGraphicFramePr>
            <a:graphicFrameLocks noChangeAspect="1"/>
          </p:cNvGraphicFramePr>
          <p:nvPr/>
        </p:nvGraphicFramePr>
        <p:xfrm>
          <a:off x="762000" y="4540250"/>
          <a:ext cx="363538" cy="412750"/>
        </p:xfrm>
        <a:graphic>
          <a:graphicData uri="http://schemas.openxmlformats.org/presentationml/2006/ole">
            <mc:AlternateContent xmlns:mc="http://schemas.openxmlformats.org/markup-compatibility/2006">
              <mc:Choice xmlns:v="urn:schemas-microsoft-com:vml" Requires="v">
                <p:oleObj spid="_x0000_s49242" name="Equation" r:id="rId3" imgW="190335" imgH="215713" progId="Equation.3">
                  <p:embed/>
                </p:oleObj>
              </mc:Choice>
              <mc:Fallback>
                <p:oleObj name="Equation" r:id="rId3" imgW="190335" imgH="215713" progId="Equation.3">
                  <p:embed/>
                  <p:pic>
                    <p:nvPicPr>
                      <p:cNvPr id="0" name="Object 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540250"/>
                        <a:ext cx="363538" cy="41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9223" name="Object 73"/>
          <p:cNvGraphicFramePr>
            <a:graphicFrameLocks noChangeAspect="1"/>
          </p:cNvGraphicFramePr>
          <p:nvPr/>
        </p:nvGraphicFramePr>
        <p:xfrm>
          <a:off x="4589463" y="4540250"/>
          <a:ext cx="363537" cy="412750"/>
        </p:xfrm>
        <a:graphic>
          <a:graphicData uri="http://schemas.openxmlformats.org/presentationml/2006/ole">
            <mc:AlternateContent xmlns:mc="http://schemas.openxmlformats.org/markup-compatibility/2006">
              <mc:Choice xmlns:v="urn:schemas-microsoft-com:vml" Requires="v">
                <p:oleObj spid="_x0000_s49243" name="Equation" r:id="rId5" imgW="190335" imgH="215713" progId="Equation.3">
                  <p:embed/>
                </p:oleObj>
              </mc:Choice>
              <mc:Fallback>
                <p:oleObj name="Equation" r:id="rId5" imgW="190335" imgH="215713" progId="Equation.3">
                  <p:embed/>
                  <p:pic>
                    <p:nvPicPr>
                      <p:cNvPr id="0" name="Object 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9463" y="4540250"/>
                        <a:ext cx="363537" cy="41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9224" name="Object 77"/>
          <p:cNvGraphicFramePr>
            <a:graphicFrameLocks noChangeAspect="1"/>
          </p:cNvGraphicFramePr>
          <p:nvPr/>
        </p:nvGraphicFramePr>
        <p:xfrm>
          <a:off x="6324600" y="4572000"/>
          <a:ext cx="703263" cy="436563"/>
        </p:xfrm>
        <a:graphic>
          <a:graphicData uri="http://schemas.openxmlformats.org/presentationml/2006/ole">
            <mc:AlternateContent xmlns:mc="http://schemas.openxmlformats.org/markup-compatibility/2006">
              <mc:Choice xmlns:v="urn:schemas-microsoft-com:vml" Requires="v">
                <p:oleObj spid="_x0000_s49244" name="Equation" r:id="rId7" imgW="368300" imgH="228600" progId="Equation.3">
                  <p:embed/>
                </p:oleObj>
              </mc:Choice>
              <mc:Fallback>
                <p:oleObj name="Equation" r:id="rId7" imgW="368300" imgH="228600" progId="Equation.3">
                  <p:embed/>
                  <p:pic>
                    <p:nvPicPr>
                      <p:cNvPr id="0" name="Object 7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24600" y="4572000"/>
                        <a:ext cx="703263" cy="436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9225" name="Object 78"/>
          <p:cNvGraphicFramePr>
            <a:graphicFrameLocks noChangeAspect="1"/>
          </p:cNvGraphicFramePr>
          <p:nvPr/>
        </p:nvGraphicFramePr>
        <p:xfrm>
          <a:off x="7532688" y="4572000"/>
          <a:ext cx="727075" cy="436563"/>
        </p:xfrm>
        <a:graphic>
          <a:graphicData uri="http://schemas.openxmlformats.org/presentationml/2006/ole">
            <mc:AlternateContent xmlns:mc="http://schemas.openxmlformats.org/markup-compatibility/2006">
              <mc:Choice xmlns:v="urn:schemas-microsoft-com:vml" Requires="v">
                <p:oleObj spid="_x0000_s49245" name="Equation" r:id="rId9" imgW="381000" imgH="228600" progId="Equation.3">
                  <p:embed/>
                </p:oleObj>
              </mc:Choice>
              <mc:Fallback>
                <p:oleObj name="Equation" r:id="rId9" imgW="381000" imgH="228600" progId="Equation.3">
                  <p:embed/>
                  <p:pic>
                    <p:nvPicPr>
                      <p:cNvPr id="0" name="Object 7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32688" y="4572000"/>
                        <a:ext cx="727075" cy="436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9226" name="Text Box 79"/>
          <p:cNvSpPr txBox="1">
            <a:spLocks noChangeArrowheads="1"/>
          </p:cNvSpPr>
          <p:nvPr/>
        </p:nvSpPr>
        <p:spPr bwMode="auto">
          <a:xfrm>
            <a:off x="3048000" y="5562600"/>
            <a:ext cx="2362200" cy="831850"/>
          </a:xfrm>
          <a:prstGeom prst="rect">
            <a:avLst/>
          </a:prstGeom>
          <a:solidFill>
            <a:srgbClr val="CCFFFF"/>
          </a:solidFill>
          <a:ln w="12700" algn="ctr">
            <a:solidFill>
              <a:schemeClr val="tx1"/>
            </a:solidFill>
            <a:miter lim="800000"/>
            <a:headEnd/>
            <a:tailEnd/>
          </a:ln>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lnSpc>
                <a:spcPct val="85000"/>
              </a:lnSpc>
              <a:spcBef>
                <a:spcPct val="50000"/>
              </a:spcBef>
              <a:buClrTx/>
              <a:buSzTx/>
              <a:buFontTx/>
              <a:buNone/>
            </a:pPr>
            <a:r>
              <a:rPr lang="en-US" altLang="en-US" sz="1800"/>
              <a:t>Reject H</a:t>
            </a:r>
            <a:r>
              <a:rPr lang="en-US" altLang="en-US" sz="1800" baseline="-25000"/>
              <a:t>0</a:t>
            </a:r>
            <a:r>
              <a:rPr lang="en-US" altLang="en-US" sz="1800"/>
              <a:t> if  z &gt; z</a:t>
            </a:r>
            <a:r>
              <a:rPr lang="el-GR" altLang="en-US" sz="1800" baseline="-25000"/>
              <a:t>α</a:t>
            </a:r>
          </a:p>
          <a:p>
            <a:pPr eaLnBrk="1" hangingPunct="1">
              <a:lnSpc>
                <a:spcPct val="85000"/>
              </a:lnSpc>
              <a:spcBef>
                <a:spcPct val="50000"/>
              </a:spcBef>
              <a:buClrTx/>
              <a:buSzTx/>
              <a:buFontTx/>
              <a:buNone/>
            </a:pPr>
            <a:r>
              <a:rPr lang="en-US" altLang="en-US" sz="1800">
                <a:cs typeface="Arial" panose="020B0604020202020204" pitchFamily="34" charset="0"/>
              </a:rPr>
              <a:t>         i.e., if  </a:t>
            </a:r>
            <a:r>
              <a:rPr lang="en-US" altLang="en-US" sz="1000">
                <a:cs typeface="Arial" panose="020B0604020202020204" pitchFamily="34" charset="0"/>
              </a:rPr>
              <a:t> </a:t>
            </a:r>
            <a:r>
              <a:rPr lang="en-US" altLang="en-US" sz="1800"/>
              <a:t>x  &gt; </a:t>
            </a:r>
            <a:r>
              <a:rPr lang="en-US" altLang="en-US" sz="800"/>
              <a:t> </a:t>
            </a:r>
            <a:r>
              <a:rPr lang="en-US" altLang="en-US" sz="1800"/>
              <a:t>x</a:t>
            </a:r>
            <a:r>
              <a:rPr lang="el-GR" altLang="en-US" sz="1800" baseline="-25000">
                <a:cs typeface="Arial" panose="020B0604020202020204" pitchFamily="34" charset="0"/>
              </a:rPr>
              <a:t>α</a:t>
            </a:r>
            <a:r>
              <a:rPr lang="en-US" altLang="en-US" sz="2400">
                <a:cs typeface="Arial" panose="020B0604020202020204" pitchFamily="34" charset="0"/>
              </a:rPr>
              <a:t>          </a:t>
            </a:r>
            <a:endParaRPr lang="el-GR" altLang="en-US" sz="2400">
              <a:cs typeface="Arial" panose="020B0604020202020204" pitchFamily="34" charset="0"/>
            </a:endParaRPr>
          </a:p>
        </p:txBody>
      </p:sp>
      <p:sp>
        <p:nvSpPr>
          <p:cNvPr id="49227" name="Line 80"/>
          <p:cNvSpPr>
            <a:spLocks noChangeShapeType="1"/>
          </p:cNvSpPr>
          <p:nvPr/>
        </p:nvSpPr>
        <p:spPr bwMode="auto">
          <a:xfrm>
            <a:off x="4419600" y="6096000"/>
            <a:ext cx="1619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28" name="Line 81"/>
          <p:cNvSpPr>
            <a:spLocks noChangeShapeType="1"/>
          </p:cNvSpPr>
          <p:nvPr/>
        </p:nvSpPr>
        <p:spPr bwMode="auto">
          <a:xfrm>
            <a:off x="4886325" y="6096000"/>
            <a:ext cx="1524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29" name="Text Box 82"/>
          <p:cNvSpPr txBox="1">
            <a:spLocks noChangeArrowheads="1"/>
          </p:cNvSpPr>
          <p:nvPr/>
        </p:nvSpPr>
        <p:spPr bwMode="auto">
          <a:xfrm>
            <a:off x="5638800" y="5562600"/>
            <a:ext cx="3276600" cy="831850"/>
          </a:xfrm>
          <a:prstGeom prst="rect">
            <a:avLst/>
          </a:prstGeom>
          <a:solidFill>
            <a:srgbClr val="CCFFFF"/>
          </a:solidFill>
          <a:ln w="12700" algn="ctr">
            <a:solidFill>
              <a:schemeClr val="tx1"/>
            </a:solidFill>
            <a:miter lim="800000"/>
            <a:headEnd/>
            <a:tailEnd/>
          </a:ln>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lnSpc>
                <a:spcPct val="85000"/>
              </a:lnSpc>
              <a:spcBef>
                <a:spcPct val="50000"/>
              </a:spcBef>
              <a:buClrTx/>
              <a:buSzTx/>
              <a:buFontTx/>
              <a:buNone/>
            </a:pPr>
            <a:r>
              <a:rPr lang="en-US" altLang="en-US" sz="1800"/>
              <a:t>Reject H</a:t>
            </a:r>
            <a:r>
              <a:rPr lang="en-US" altLang="en-US" sz="1800" baseline="-25000"/>
              <a:t>0</a:t>
            </a:r>
            <a:r>
              <a:rPr lang="en-US" altLang="en-US" sz="1800"/>
              <a:t> if  z &lt; -z</a:t>
            </a:r>
            <a:r>
              <a:rPr lang="el-GR" altLang="en-US" sz="1800" baseline="-25000"/>
              <a:t>α</a:t>
            </a:r>
            <a:r>
              <a:rPr lang="en-US" altLang="en-US" sz="1800" baseline="-25000"/>
              <a:t>/2 </a:t>
            </a:r>
            <a:r>
              <a:rPr lang="en-US" altLang="en-US" sz="1800"/>
              <a:t>or z &gt; z</a:t>
            </a:r>
            <a:r>
              <a:rPr lang="el-GR" altLang="en-US" sz="1800" baseline="-25000"/>
              <a:t>α</a:t>
            </a:r>
            <a:r>
              <a:rPr lang="en-US" altLang="en-US" sz="1800" baseline="-25000"/>
              <a:t>/2</a:t>
            </a:r>
            <a:endParaRPr lang="el-GR" altLang="en-US" sz="1800" baseline="-25000"/>
          </a:p>
          <a:p>
            <a:pPr eaLnBrk="1" hangingPunct="1">
              <a:lnSpc>
                <a:spcPct val="85000"/>
              </a:lnSpc>
              <a:spcBef>
                <a:spcPct val="50000"/>
              </a:spcBef>
              <a:buClrTx/>
              <a:buSzTx/>
              <a:buFontTx/>
              <a:buNone/>
            </a:pPr>
            <a:r>
              <a:rPr lang="en-US" altLang="en-US" sz="1800">
                <a:cs typeface="Arial" panose="020B0604020202020204" pitchFamily="34" charset="0"/>
              </a:rPr>
              <a:t>   i.e., if  </a:t>
            </a:r>
            <a:r>
              <a:rPr lang="en-US" altLang="en-US" sz="1000">
                <a:cs typeface="Arial" panose="020B0604020202020204" pitchFamily="34" charset="0"/>
              </a:rPr>
              <a:t> </a:t>
            </a:r>
            <a:r>
              <a:rPr lang="en-US" altLang="en-US" sz="1800"/>
              <a:t>x &lt; </a:t>
            </a:r>
            <a:r>
              <a:rPr lang="en-US" altLang="en-US" sz="800"/>
              <a:t> </a:t>
            </a:r>
            <a:r>
              <a:rPr lang="en-US" altLang="en-US" sz="1800"/>
              <a:t>x</a:t>
            </a:r>
            <a:r>
              <a:rPr lang="el-GR" altLang="en-US" sz="1800" baseline="-25000">
                <a:cs typeface="Arial" panose="020B0604020202020204" pitchFamily="34" charset="0"/>
              </a:rPr>
              <a:t>α</a:t>
            </a:r>
            <a:r>
              <a:rPr lang="en-US" altLang="en-US" sz="1800" baseline="-25000">
                <a:cs typeface="Arial" panose="020B0604020202020204" pitchFamily="34" charset="0"/>
              </a:rPr>
              <a:t>/2(L) </a:t>
            </a:r>
            <a:r>
              <a:rPr lang="en-US" altLang="en-US" sz="1800">
                <a:cs typeface="Arial" panose="020B0604020202020204" pitchFamily="34" charset="0"/>
              </a:rPr>
              <a:t>or </a:t>
            </a:r>
            <a:r>
              <a:rPr lang="en-US" altLang="en-US" sz="1800"/>
              <a:t>x &gt; x</a:t>
            </a:r>
            <a:r>
              <a:rPr lang="el-GR" altLang="en-US" sz="1800" baseline="-25000"/>
              <a:t>α</a:t>
            </a:r>
            <a:r>
              <a:rPr lang="en-US" altLang="en-US" sz="1800" baseline="-25000"/>
              <a:t>/2(U)</a:t>
            </a:r>
            <a:r>
              <a:rPr lang="en-US" altLang="en-US" sz="2400">
                <a:cs typeface="Arial" panose="020B0604020202020204" pitchFamily="34" charset="0"/>
              </a:rPr>
              <a:t> </a:t>
            </a:r>
            <a:endParaRPr lang="el-GR" altLang="en-US" sz="2400">
              <a:cs typeface="Arial" panose="020B0604020202020204" pitchFamily="34" charset="0"/>
            </a:endParaRPr>
          </a:p>
        </p:txBody>
      </p:sp>
      <p:sp>
        <p:nvSpPr>
          <p:cNvPr id="49230" name="Line 83"/>
          <p:cNvSpPr>
            <a:spLocks noChangeShapeType="1"/>
          </p:cNvSpPr>
          <p:nvPr/>
        </p:nvSpPr>
        <p:spPr bwMode="auto">
          <a:xfrm>
            <a:off x="6619875" y="6096000"/>
            <a:ext cx="1619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31" name="Line 84"/>
          <p:cNvSpPr>
            <a:spLocks noChangeShapeType="1"/>
          </p:cNvSpPr>
          <p:nvPr/>
        </p:nvSpPr>
        <p:spPr bwMode="auto">
          <a:xfrm>
            <a:off x="7010400" y="6096000"/>
            <a:ext cx="1524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32" name="Line 85"/>
          <p:cNvSpPr>
            <a:spLocks noChangeShapeType="1"/>
          </p:cNvSpPr>
          <p:nvPr/>
        </p:nvSpPr>
        <p:spPr bwMode="auto">
          <a:xfrm>
            <a:off x="7839075" y="6096000"/>
            <a:ext cx="1619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33" name="Line 86"/>
          <p:cNvSpPr>
            <a:spLocks noChangeShapeType="1"/>
          </p:cNvSpPr>
          <p:nvPr/>
        </p:nvSpPr>
        <p:spPr bwMode="auto">
          <a:xfrm>
            <a:off x="8229600" y="6096000"/>
            <a:ext cx="1524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5017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C4A96C3D-DC84-4F65-87D9-3FDCE628D0EC}" type="slidenum">
              <a:rPr lang="en-US" altLang="en-US" sz="1000" smtClean="0"/>
              <a:pPr>
                <a:spcBef>
                  <a:spcPct val="0"/>
                </a:spcBef>
                <a:buClrTx/>
                <a:buSzTx/>
                <a:buFontTx/>
                <a:buNone/>
              </a:pPr>
              <a:t>33</a:t>
            </a:fld>
            <a:endParaRPr lang="en-US" altLang="en-US" sz="1000"/>
          </a:p>
        </p:txBody>
      </p:sp>
      <p:sp>
        <p:nvSpPr>
          <p:cNvPr id="50180" name="Rectangle 3"/>
          <p:cNvSpPr>
            <a:spLocks noGrp="1" noChangeArrowheads="1"/>
          </p:cNvSpPr>
          <p:nvPr>
            <p:ph type="body" idx="1"/>
          </p:nvPr>
        </p:nvSpPr>
        <p:spPr>
          <a:xfrm>
            <a:off x="381000" y="1600200"/>
            <a:ext cx="8229600" cy="4876800"/>
          </a:xfrm>
        </p:spPr>
        <p:txBody>
          <a:bodyPr/>
          <a:lstStyle/>
          <a:p>
            <a:pPr eaLnBrk="1" hangingPunct="1"/>
            <a:r>
              <a:rPr lang="en-US" altLang="en-US"/>
              <a:t>z-units:</a:t>
            </a:r>
          </a:p>
          <a:p>
            <a:pPr lvl="1" eaLnBrk="1" hangingPunct="1"/>
            <a:r>
              <a:rPr lang="en-US" altLang="en-US" sz="2000"/>
              <a:t>For given </a:t>
            </a:r>
            <a:r>
              <a:rPr lang="el-GR" altLang="en-US" sz="2000">
                <a:cs typeface="Arial" panose="020B0604020202020204" pitchFamily="34" charset="0"/>
                <a:sym typeface="Symbol" panose="05050102010706020507" pitchFamily="18" charset="2"/>
              </a:rPr>
              <a:t></a:t>
            </a:r>
            <a:r>
              <a:rPr lang="en-US" altLang="en-US" sz="2000">
                <a:cs typeface="Arial" panose="020B0604020202020204" pitchFamily="34" charset="0"/>
              </a:rPr>
              <a:t>, find the critical z value(s):</a:t>
            </a:r>
          </a:p>
          <a:p>
            <a:pPr lvl="2" eaLnBrk="1" hangingPunct="1"/>
            <a:r>
              <a:rPr lang="en-US" altLang="en-US" sz="2000">
                <a:cs typeface="Arial" panose="020B0604020202020204" pitchFamily="34" charset="0"/>
              </a:rPr>
              <a:t> -</a:t>
            </a:r>
            <a:r>
              <a:rPr lang="en-US" altLang="en-US" sz="2000"/>
              <a:t>z</a:t>
            </a:r>
            <a:r>
              <a:rPr lang="el-GR" altLang="en-US" sz="2000" baseline="-25000"/>
              <a:t>α</a:t>
            </a:r>
            <a:r>
              <a:rPr lang="en-US" altLang="en-US" sz="2000"/>
              <a:t> , z</a:t>
            </a:r>
            <a:r>
              <a:rPr lang="el-GR" altLang="en-US" sz="2000" baseline="-25000"/>
              <a:t>α</a:t>
            </a:r>
            <a:r>
              <a:rPr lang="en-US" altLang="en-US" sz="2000"/>
              <a:t> ,or  </a:t>
            </a:r>
            <a:r>
              <a:rPr lang="en-US" altLang="en-US" sz="2000">
                <a:cs typeface="Arial" panose="020B0604020202020204" pitchFamily="34" charset="0"/>
              </a:rPr>
              <a:t>±</a:t>
            </a:r>
            <a:r>
              <a:rPr lang="en-US" altLang="en-US" sz="2000"/>
              <a:t>z</a:t>
            </a:r>
            <a:r>
              <a:rPr lang="el-GR" altLang="en-US" sz="2000" baseline="-25000"/>
              <a:t>α</a:t>
            </a:r>
            <a:r>
              <a:rPr lang="en-US" altLang="en-US" sz="2000" baseline="-25000"/>
              <a:t>/2</a:t>
            </a:r>
            <a:r>
              <a:rPr lang="en-US" altLang="en-US" sz="2000"/>
              <a:t> </a:t>
            </a:r>
          </a:p>
          <a:p>
            <a:pPr lvl="2" eaLnBrk="1" hangingPunct="1"/>
            <a:endParaRPr lang="en-US" altLang="en-US" sz="800">
              <a:cs typeface="Arial" panose="020B0604020202020204" pitchFamily="34" charset="0"/>
            </a:endParaRPr>
          </a:p>
          <a:p>
            <a:pPr lvl="1" eaLnBrk="1" hangingPunct="1"/>
            <a:r>
              <a:rPr lang="en-US" altLang="en-US" sz="2000"/>
              <a:t>Convert the sample mean  x  to a  z  test statistic:</a:t>
            </a:r>
          </a:p>
          <a:p>
            <a:pPr lvl="1" eaLnBrk="1" hangingPunct="1"/>
            <a:endParaRPr lang="en-US" altLang="en-US" sz="800"/>
          </a:p>
          <a:p>
            <a:pPr lvl="1" eaLnBrk="1" hangingPunct="1"/>
            <a:r>
              <a:rPr lang="en-US" altLang="en-US" sz="2000">
                <a:solidFill>
                  <a:schemeClr val="folHlink"/>
                </a:solidFill>
              </a:rPr>
              <a:t>Reject H</a:t>
            </a:r>
            <a:r>
              <a:rPr lang="en-US" altLang="en-US" sz="2000" baseline="-25000">
                <a:solidFill>
                  <a:schemeClr val="folHlink"/>
                </a:solidFill>
              </a:rPr>
              <a:t>0</a:t>
            </a:r>
            <a:r>
              <a:rPr lang="en-US" altLang="en-US" sz="2000">
                <a:solidFill>
                  <a:schemeClr val="folHlink"/>
                </a:solidFill>
              </a:rPr>
              <a:t> if  z  is in the rejection region</a:t>
            </a:r>
            <a:r>
              <a:rPr lang="en-US" altLang="en-US" sz="2000"/>
              <a:t>, </a:t>
            </a:r>
          </a:p>
          <a:p>
            <a:pPr lvl="1" eaLnBrk="1" hangingPunct="1">
              <a:buFont typeface="Wingdings" panose="05000000000000000000" pitchFamily="2" charset="2"/>
              <a:buNone/>
            </a:pPr>
            <a:r>
              <a:rPr lang="en-US" altLang="en-US" sz="2000"/>
              <a:t>	otherwise do not reject H</a:t>
            </a:r>
            <a:r>
              <a:rPr lang="en-US" altLang="en-US" sz="2000" baseline="-25000"/>
              <a:t>0</a:t>
            </a:r>
          </a:p>
        </p:txBody>
      </p:sp>
      <p:sp>
        <p:nvSpPr>
          <p:cNvPr id="50181" name="Rectangle 5"/>
          <p:cNvSpPr>
            <a:spLocks noChangeArrowheads="1"/>
          </p:cNvSpPr>
          <p:nvPr/>
        </p:nvSpPr>
        <p:spPr bwMode="auto">
          <a:xfrm>
            <a:off x="914400" y="533400"/>
            <a:ext cx="779303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nchor="b"/>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lnSpc>
                <a:spcPct val="85000"/>
              </a:lnSpc>
              <a:spcBef>
                <a:spcPct val="0"/>
              </a:spcBef>
              <a:buClrTx/>
              <a:buSzTx/>
              <a:buFontTx/>
              <a:buNone/>
            </a:pPr>
            <a:r>
              <a:rPr lang="en-US" altLang="en-US" sz="4100">
                <a:solidFill>
                  <a:schemeClr val="tx2"/>
                </a:solidFill>
              </a:rPr>
              <a:t> Approach </a:t>
            </a:r>
            <a:br>
              <a:rPr lang="en-US" altLang="en-US" sz="4100">
                <a:solidFill>
                  <a:schemeClr val="tx2"/>
                </a:solidFill>
              </a:rPr>
            </a:br>
            <a:r>
              <a:rPr lang="en-US" altLang="en-US" sz="4100">
                <a:solidFill>
                  <a:schemeClr val="tx2"/>
                </a:solidFill>
              </a:rPr>
              <a:t>to Hypothesis Testing</a:t>
            </a:r>
          </a:p>
        </p:txBody>
      </p:sp>
      <p:sp>
        <p:nvSpPr>
          <p:cNvPr id="50182" name="Line 7"/>
          <p:cNvSpPr>
            <a:spLocks noChangeShapeType="1"/>
          </p:cNvSpPr>
          <p:nvPr/>
        </p:nvSpPr>
        <p:spPr bwMode="auto">
          <a:xfrm>
            <a:off x="4191000" y="3048000"/>
            <a:ext cx="152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50183" name="Object 8">
            <a:hlinkClick r:id="" action="ppaction://ole?verb=0"/>
          </p:cNvPr>
          <p:cNvGraphicFramePr>
            <a:graphicFrameLocks/>
          </p:cNvGraphicFramePr>
          <p:nvPr/>
        </p:nvGraphicFramePr>
        <p:xfrm>
          <a:off x="6858000" y="2649538"/>
          <a:ext cx="1447800" cy="1312862"/>
        </p:xfrm>
        <a:graphic>
          <a:graphicData uri="http://schemas.openxmlformats.org/presentationml/2006/ole">
            <mc:AlternateContent xmlns:mc="http://schemas.openxmlformats.org/markup-compatibility/2006">
              <mc:Choice xmlns:v="urn:schemas-microsoft-com:vml" Requires="v">
                <p:oleObj spid="_x0000_s50186" name="Equation" r:id="rId3" imgW="609600" imgH="495245" progId="Equation.3">
                  <p:embed/>
                </p:oleObj>
              </mc:Choice>
              <mc:Fallback>
                <p:oleObj name="Equation" r:id="rId3" imgW="609600" imgH="495245" progId="Equation.3">
                  <p:embed/>
                  <p:pic>
                    <p:nvPicPr>
                      <p:cNvPr id="0" name="Object 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2649538"/>
                        <a:ext cx="1447800" cy="1312862"/>
                      </a:xfrm>
                      <a:prstGeom prst="rect">
                        <a:avLst/>
                      </a:prstGeom>
                      <a:solidFill>
                        <a:srgbClr val="FFFFDD"/>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5120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0D194011-F778-4B39-B024-3725D5EC6493}" type="slidenum">
              <a:rPr lang="en-US" altLang="en-US" sz="1000" smtClean="0"/>
              <a:pPr>
                <a:spcBef>
                  <a:spcPct val="0"/>
                </a:spcBef>
                <a:buClrTx/>
                <a:buSzTx/>
                <a:buFontTx/>
                <a:buNone/>
              </a:pPr>
              <a:t>34</a:t>
            </a:fld>
            <a:endParaRPr lang="en-US" altLang="en-US" sz="1000"/>
          </a:p>
        </p:txBody>
      </p:sp>
      <p:sp>
        <p:nvSpPr>
          <p:cNvPr id="51204" name="Rectangle 4100"/>
          <p:cNvSpPr>
            <a:spLocks noGrp="1" noChangeArrowheads="1"/>
          </p:cNvSpPr>
          <p:nvPr>
            <p:ph type="title"/>
          </p:nvPr>
        </p:nvSpPr>
        <p:spPr>
          <a:xfrm>
            <a:off x="1143000" y="381000"/>
            <a:ext cx="7793038" cy="762000"/>
          </a:xfrm>
          <a:noFill/>
        </p:spPr>
        <p:txBody>
          <a:bodyPr/>
          <a:lstStyle/>
          <a:p>
            <a:pPr eaLnBrk="1" hangingPunct="1"/>
            <a:r>
              <a:rPr lang="en-US" altLang="en-US"/>
              <a:t>Hypothesis Testing Example</a:t>
            </a:r>
          </a:p>
        </p:txBody>
      </p:sp>
      <p:sp>
        <p:nvSpPr>
          <p:cNvPr id="51205" name="Rectangle 4101"/>
          <p:cNvSpPr>
            <a:spLocks noChangeArrowheads="1"/>
          </p:cNvSpPr>
          <p:nvPr/>
        </p:nvSpPr>
        <p:spPr bwMode="auto">
          <a:xfrm>
            <a:off x="990600" y="1600200"/>
            <a:ext cx="7086600" cy="1295400"/>
          </a:xfrm>
          <a:prstGeom prst="rect">
            <a:avLst/>
          </a:prstGeom>
          <a:solidFill>
            <a:srgbClr val="FFFFDD"/>
          </a:solidFill>
          <a:ln w="19050" algn="ctr">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51206" name="Rectangle 4102"/>
          <p:cNvSpPr>
            <a:spLocks noChangeArrowheads="1"/>
          </p:cNvSpPr>
          <p:nvPr/>
        </p:nvSpPr>
        <p:spPr bwMode="auto">
          <a:xfrm>
            <a:off x="1143000" y="1524000"/>
            <a:ext cx="70104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b="1">
                <a:solidFill>
                  <a:schemeClr val="bg2"/>
                </a:solidFill>
              </a:rPr>
              <a:t>Test the claim that the true mean # of TV sets in US homes is at least 3.</a:t>
            </a:r>
          </a:p>
        </p:txBody>
      </p:sp>
      <p:sp>
        <p:nvSpPr>
          <p:cNvPr id="51207" name="Text Box 4103"/>
          <p:cNvSpPr txBox="1">
            <a:spLocks noChangeArrowheads="1"/>
          </p:cNvSpPr>
          <p:nvPr/>
        </p:nvSpPr>
        <p:spPr bwMode="auto">
          <a:xfrm>
            <a:off x="2971800" y="2355850"/>
            <a:ext cx="30495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b="1">
                <a:solidFill>
                  <a:schemeClr val="bg2"/>
                </a:solidFill>
              </a:rPr>
              <a:t>(Assume </a:t>
            </a:r>
            <a:r>
              <a:rPr lang="el-GR" altLang="en-US" b="1">
                <a:solidFill>
                  <a:schemeClr val="bg2"/>
                </a:solidFill>
                <a:cs typeface="Arial" panose="020B0604020202020204" pitchFamily="34" charset="0"/>
                <a:sym typeface="Arial" panose="020B0604020202020204" pitchFamily="34" charset="0"/>
              </a:rPr>
              <a:t>σ</a:t>
            </a:r>
            <a:r>
              <a:rPr lang="en-US" altLang="en-US" b="1">
                <a:solidFill>
                  <a:schemeClr val="bg2"/>
                </a:solidFill>
                <a:sym typeface="Arial" panose="020B0604020202020204" pitchFamily="34" charset="0"/>
              </a:rPr>
              <a:t> = 0.8)</a:t>
            </a:r>
          </a:p>
        </p:txBody>
      </p:sp>
      <p:sp>
        <p:nvSpPr>
          <p:cNvPr id="51208" name="Rectangle 4104"/>
          <p:cNvSpPr>
            <a:spLocks noChangeArrowheads="1"/>
          </p:cNvSpPr>
          <p:nvPr/>
        </p:nvSpPr>
        <p:spPr bwMode="auto">
          <a:xfrm>
            <a:off x="609600" y="3124200"/>
            <a:ext cx="73914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20675" indent="-320675"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693738" indent="-268288"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r>
              <a:rPr lang="en-US" altLang="en-US" sz="2400"/>
              <a:t>1. 	Specify the population value of interest</a:t>
            </a:r>
          </a:p>
          <a:p>
            <a:pPr lvl="1" eaLnBrk="1" hangingPunct="1"/>
            <a:r>
              <a:rPr lang="en-US" altLang="en-US">
                <a:solidFill>
                  <a:schemeClr val="folHlink"/>
                </a:solidFill>
              </a:rPr>
              <a:t>The mean number of TVs in US homes</a:t>
            </a:r>
          </a:p>
          <a:p>
            <a:pPr eaLnBrk="1" hangingPunct="1"/>
            <a:r>
              <a:rPr lang="en-US" altLang="en-US" sz="2400"/>
              <a:t>2.	Formulate the appropriate null and alternative 	hypotheses</a:t>
            </a:r>
          </a:p>
          <a:p>
            <a:pPr lvl="1" eaLnBrk="1" hangingPunct="1"/>
            <a:r>
              <a:rPr lang="en-US" altLang="en-US">
                <a:solidFill>
                  <a:schemeClr val="folHlink"/>
                </a:solidFill>
              </a:rPr>
              <a:t>H</a:t>
            </a:r>
            <a:r>
              <a:rPr lang="en-US" altLang="en-US" baseline="-25000">
                <a:solidFill>
                  <a:schemeClr val="folHlink"/>
                </a:solidFill>
              </a:rPr>
              <a:t>0</a:t>
            </a:r>
            <a:r>
              <a:rPr lang="en-US" altLang="en-US">
                <a:solidFill>
                  <a:schemeClr val="folHlink"/>
                </a:solidFill>
              </a:rPr>
              <a:t>: </a:t>
            </a:r>
            <a:r>
              <a:rPr lang="el-GR" altLang="en-US">
                <a:solidFill>
                  <a:schemeClr val="folHlink"/>
                </a:solidFill>
                <a:cs typeface="Arial" panose="020B0604020202020204" pitchFamily="34" charset="0"/>
                <a:sym typeface="Symbol" panose="05050102010706020507" pitchFamily="18" charset="2"/>
              </a:rPr>
              <a:t>μ</a:t>
            </a:r>
            <a:r>
              <a:rPr lang="en-US" altLang="en-US">
                <a:solidFill>
                  <a:schemeClr val="folHlink"/>
                </a:solidFill>
                <a:sym typeface="Symbol" panose="05050102010706020507" pitchFamily="18" charset="2"/>
              </a:rPr>
              <a:t>  3      H</a:t>
            </a:r>
            <a:r>
              <a:rPr lang="en-US" altLang="en-US" baseline="-25000">
                <a:solidFill>
                  <a:schemeClr val="folHlink"/>
                </a:solidFill>
                <a:sym typeface="Symbol" panose="05050102010706020507" pitchFamily="18" charset="2"/>
              </a:rPr>
              <a:t>A</a:t>
            </a:r>
            <a:r>
              <a:rPr lang="en-US" altLang="en-US">
                <a:solidFill>
                  <a:schemeClr val="folHlink"/>
                </a:solidFill>
                <a:sym typeface="Symbol" panose="05050102010706020507" pitchFamily="18" charset="2"/>
              </a:rPr>
              <a:t>: </a:t>
            </a:r>
            <a:r>
              <a:rPr lang="el-GR" altLang="en-US">
                <a:solidFill>
                  <a:schemeClr val="folHlink"/>
                </a:solidFill>
                <a:cs typeface="Arial" panose="020B0604020202020204" pitchFamily="34" charset="0"/>
                <a:sym typeface="Symbol" panose="05050102010706020507" pitchFamily="18" charset="2"/>
              </a:rPr>
              <a:t>μ</a:t>
            </a:r>
            <a:r>
              <a:rPr lang="en-US" altLang="en-US">
                <a:solidFill>
                  <a:schemeClr val="folHlink"/>
                </a:solidFill>
                <a:sym typeface="Symbol" panose="05050102010706020507" pitchFamily="18" charset="2"/>
              </a:rPr>
              <a:t> &lt; 3    (This is a lower tail test)</a:t>
            </a:r>
          </a:p>
          <a:p>
            <a:pPr eaLnBrk="1" hangingPunct="1"/>
            <a:r>
              <a:rPr lang="en-US" altLang="en-US" sz="2400"/>
              <a:t>3. 	Specify the desired level of significance</a:t>
            </a:r>
          </a:p>
          <a:p>
            <a:pPr lvl="1" eaLnBrk="1" hangingPunct="1"/>
            <a:r>
              <a:rPr lang="en-US" altLang="en-US">
                <a:solidFill>
                  <a:schemeClr val="folHlink"/>
                </a:solidFill>
              </a:rPr>
              <a:t>Suppose that </a:t>
            </a:r>
            <a:r>
              <a:rPr lang="en-US" altLang="en-US" b="1">
                <a:solidFill>
                  <a:schemeClr val="folHlink"/>
                </a:solidFill>
                <a:sym typeface="Symbol" panose="05050102010706020507" pitchFamily="18" charset="2"/>
              </a:rPr>
              <a:t></a:t>
            </a:r>
            <a:r>
              <a:rPr lang="en-US" altLang="en-US">
                <a:solidFill>
                  <a:schemeClr val="folHlink"/>
                </a:solidFill>
              </a:rPr>
              <a:t> = .05 is chosen for this test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5222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B628C3C4-D368-48FF-9DEB-19CC5F1CDD1B}" type="slidenum">
              <a:rPr lang="en-US" altLang="en-US" sz="1000" smtClean="0"/>
              <a:pPr>
                <a:spcBef>
                  <a:spcPct val="0"/>
                </a:spcBef>
                <a:buClrTx/>
                <a:buSzTx/>
                <a:buFontTx/>
                <a:buNone/>
              </a:pPr>
              <a:t>35</a:t>
            </a:fld>
            <a:endParaRPr lang="en-US" altLang="en-US" sz="1000"/>
          </a:p>
        </p:txBody>
      </p:sp>
      <p:sp>
        <p:nvSpPr>
          <p:cNvPr id="52228" name="Text Box 1028"/>
          <p:cNvSpPr txBox="1">
            <a:spLocks noChangeArrowheads="1"/>
          </p:cNvSpPr>
          <p:nvPr/>
        </p:nvSpPr>
        <p:spPr bwMode="auto">
          <a:xfrm>
            <a:off x="2514600" y="3962400"/>
            <a:ext cx="990600" cy="304800"/>
          </a:xfrm>
          <a:prstGeom prst="rect">
            <a:avLst/>
          </a:prstGeom>
          <a:solidFill>
            <a:srgbClr val="FFFFA7"/>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400"/>
              <a:t>Reject H</a:t>
            </a:r>
            <a:r>
              <a:rPr lang="en-US" altLang="en-US" sz="1400" baseline="-25000"/>
              <a:t>0</a:t>
            </a:r>
          </a:p>
        </p:txBody>
      </p:sp>
      <p:sp>
        <p:nvSpPr>
          <p:cNvPr id="52229" name="Text Box 1039"/>
          <p:cNvSpPr txBox="1">
            <a:spLocks noChangeArrowheads="1"/>
          </p:cNvSpPr>
          <p:nvPr/>
        </p:nvSpPr>
        <p:spPr bwMode="auto">
          <a:xfrm>
            <a:off x="4343400" y="3962400"/>
            <a:ext cx="1524000" cy="304800"/>
          </a:xfrm>
          <a:prstGeom prst="rect">
            <a:avLst/>
          </a:prstGeom>
          <a:solidFill>
            <a:srgbClr val="FFFFA7"/>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400"/>
              <a:t>Do not reject H</a:t>
            </a:r>
            <a:r>
              <a:rPr lang="en-US" altLang="en-US" sz="1400" baseline="-25000"/>
              <a:t>0</a:t>
            </a:r>
          </a:p>
        </p:txBody>
      </p:sp>
      <p:sp>
        <p:nvSpPr>
          <p:cNvPr id="52230" name="Rectangle 1050"/>
          <p:cNvSpPr>
            <a:spLocks noChangeArrowheads="1"/>
          </p:cNvSpPr>
          <p:nvPr/>
        </p:nvSpPr>
        <p:spPr bwMode="auto">
          <a:xfrm>
            <a:off x="990600" y="5715000"/>
            <a:ext cx="7696200" cy="533400"/>
          </a:xfrm>
          <a:prstGeom prst="rect">
            <a:avLst/>
          </a:prstGeom>
          <a:solidFill>
            <a:srgbClr val="FFFFCC"/>
          </a:solidFill>
          <a:ln w="19050" algn="ctr">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52231" name="Rectangle 1027"/>
          <p:cNvSpPr>
            <a:spLocks noGrp="1" noChangeArrowheads="1"/>
          </p:cNvSpPr>
          <p:nvPr>
            <p:ph type="body" idx="1"/>
          </p:nvPr>
        </p:nvSpPr>
        <p:spPr>
          <a:xfrm>
            <a:off x="762000" y="1600200"/>
            <a:ext cx="8077200" cy="685800"/>
          </a:xfrm>
        </p:spPr>
        <p:txBody>
          <a:bodyPr/>
          <a:lstStyle/>
          <a:p>
            <a:pPr eaLnBrk="1" hangingPunct="1">
              <a:spcBef>
                <a:spcPct val="40000"/>
              </a:spcBef>
            </a:pPr>
            <a:r>
              <a:rPr lang="en-US" altLang="en-US" sz="2700"/>
              <a:t>4. 	Determine the rejection region</a:t>
            </a:r>
          </a:p>
        </p:txBody>
      </p:sp>
      <p:sp>
        <p:nvSpPr>
          <p:cNvPr id="52232" name="Freeform 1029"/>
          <p:cNvSpPr>
            <a:spLocks/>
          </p:cNvSpPr>
          <p:nvPr/>
        </p:nvSpPr>
        <p:spPr bwMode="auto">
          <a:xfrm>
            <a:off x="2667000" y="3505200"/>
            <a:ext cx="833438" cy="228600"/>
          </a:xfrm>
          <a:custGeom>
            <a:avLst/>
            <a:gdLst>
              <a:gd name="T0" fmla="*/ 2147483646 w 582"/>
              <a:gd name="T1" fmla="*/ 2147483646 h 183"/>
              <a:gd name="T2" fmla="*/ 0 w 582"/>
              <a:gd name="T3" fmla="*/ 2147483646 h 183"/>
              <a:gd name="T4" fmla="*/ 2147483646 w 582"/>
              <a:gd name="T5" fmla="*/ 2147483646 h 183"/>
              <a:gd name="T6" fmla="*/ 2147483646 w 582"/>
              <a:gd name="T7" fmla="*/ 2147483646 h 183"/>
              <a:gd name="T8" fmla="*/ 2147483646 w 582"/>
              <a:gd name="T9" fmla="*/ 2147483646 h 183"/>
              <a:gd name="T10" fmla="*/ 2147483646 w 582"/>
              <a:gd name="T11" fmla="*/ 0 h 183"/>
              <a:gd name="T12" fmla="*/ 2147483646 w 582"/>
              <a:gd name="T13" fmla="*/ 2147483646 h 183"/>
              <a:gd name="T14" fmla="*/ 2147483646 w 582"/>
              <a:gd name="T15" fmla="*/ 2147483646 h 183"/>
              <a:gd name="T16" fmla="*/ 2147483646 w 582"/>
              <a:gd name="T17" fmla="*/ 2147483646 h 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2"/>
              <a:gd name="T28" fmla="*/ 0 h 183"/>
              <a:gd name="T29" fmla="*/ 582 w 582"/>
              <a:gd name="T30" fmla="*/ 183 h 1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2" h="183">
                <a:moveTo>
                  <a:pt x="9" y="177"/>
                </a:moveTo>
                <a:lnTo>
                  <a:pt x="0" y="132"/>
                </a:lnTo>
                <a:lnTo>
                  <a:pt x="258" y="114"/>
                </a:lnTo>
                <a:lnTo>
                  <a:pt x="423" y="66"/>
                </a:lnTo>
                <a:lnTo>
                  <a:pt x="504" y="48"/>
                </a:lnTo>
                <a:lnTo>
                  <a:pt x="582" y="0"/>
                </a:lnTo>
                <a:lnTo>
                  <a:pt x="582" y="183"/>
                </a:lnTo>
                <a:lnTo>
                  <a:pt x="9" y="182"/>
                </a:lnTo>
                <a:lnTo>
                  <a:pt x="9" y="177"/>
                </a:lnTo>
              </a:path>
            </a:pathLst>
          </a:custGeom>
          <a:solidFill>
            <a:srgbClr val="C3DBF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US"/>
          </a:p>
        </p:txBody>
      </p:sp>
      <p:sp>
        <p:nvSpPr>
          <p:cNvPr id="52233" name="Freeform 1030"/>
          <p:cNvSpPr>
            <a:spLocks/>
          </p:cNvSpPr>
          <p:nvPr/>
        </p:nvSpPr>
        <p:spPr bwMode="auto">
          <a:xfrm>
            <a:off x="2743200" y="2362200"/>
            <a:ext cx="2362200" cy="1295400"/>
          </a:xfrm>
          <a:custGeom>
            <a:avLst/>
            <a:gdLst>
              <a:gd name="T0" fmla="*/ 0 w 600"/>
              <a:gd name="T1" fmla="*/ 2147483646 h 576"/>
              <a:gd name="T2" fmla="*/ 2147483646 w 600"/>
              <a:gd name="T3" fmla="*/ 2147483646 h 576"/>
              <a:gd name="T4" fmla="*/ 2147483646 w 600"/>
              <a:gd name="T5" fmla="*/ 2147483646 h 576"/>
              <a:gd name="T6" fmla="*/ 2147483646 w 600"/>
              <a:gd name="T7" fmla="*/ 2147483646 h 576"/>
              <a:gd name="T8" fmla="*/ 2147483646 w 600"/>
              <a:gd name="T9" fmla="*/ 2147483646 h 576"/>
              <a:gd name="T10" fmla="*/ 2147483646 w 600"/>
              <a:gd name="T11" fmla="*/ 2147483646 h 576"/>
              <a:gd name="T12" fmla="*/ 2147483646 w 600"/>
              <a:gd name="T13" fmla="*/ 2147483646 h 576"/>
              <a:gd name="T14" fmla="*/ 2147483646 w 600"/>
              <a:gd name="T15" fmla="*/ 2147483646 h 576"/>
              <a:gd name="T16" fmla="*/ 2147483646 w 600"/>
              <a:gd name="T17" fmla="*/ 2147483646 h 576"/>
              <a:gd name="T18" fmla="*/ 2147483646 w 600"/>
              <a:gd name="T19" fmla="*/ 2147483646 h 576"/>
              <a:gd name="T20" fmla="*/ 2147483646 w 600"/>
              <a:gd name="T21" fmla="*/ 2147483646 h 576"/>
              <a:gd name="T22" fmla="*/ 2147483646 w 600"/>
              <a:gd name="T23" fmla="*/ 2147483646 h 576"/>
              <a:gd name="T24" fmla="*/ 2147483646 w 600"/>
              <a:gd name="T25" fmla="*/ 2147483646 h 576"/>
              <a:gd name="T26" fmla="*/ 2147483646 w 600"/>
              <a:gd name="T27" fmla="*/ 2147483646 h 576"/>
              <a:gd name="T28" fmla="*/ 2147483646 w 600"/>
              <a:gd name="T29" fmla="*/ 2147483646 h 576"/>
              <a:gd name="T30" fmla="*/ 2147483646 w 600"/>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0"/>
              <a:gd name="T49" fmla="*/ 0 h 576"/>
              <a:gd name="T50" fmla="*/ 600 w 600"/>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0" h="576">
                <a:moveTo>
                  <a:pt x="0" y="575"/>
                </a:moveTo>
                <a:lnTo>
                  <a:pt x="63" y="570"/>
                </a:lnTo>
                <a:lnTo>
                  <a:pt x="95" y="562"/>
                </a:lnTo>
                <a:lnTo>
                  <a:pt x="127" y="553"/>
                </a:lnTo>
                <a:lnTo>
                  <a:pt x="158" y="540"/>
                </a:lnTo>
                <a:lnTo>
                  <a:pt x="190" y="521"/>
                </a:lnTo>
                <a:lnTo>
                  <a:pt x="222" y="498"/>
                </a:lnTo>
                <a:lnTo>
                  <a:pt x="284" y="432"/>
                </a:lnTo>
                <a:lnTo>
                  <a:pt x="347" y="338"/>
                </a:lnTo>
                <a:lnTo>
                  <a:pt x="410" y="224"/>
                </a:lnTo>
                <a:lnTo>
                  <a:pt x="441" y="167"/>
                </a:lnTo>
                <a:lnTo>
                  <a:pt x="473" y="114"/>
                </a:lnTo>
                <a:lnTo>
                  <a:pt x="505" y="67"/>
                </a:lnTo>
                <a:lnTo>
                  <a:pt x="535" y="31"/>
                </a:lnTo>
                <a:lnTo>
                  <a:pt x="567" y="8"/>
                </a:lnTo>
                <a:lnTo>
                  <a:pt x="599"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2234" name="Freeform 1031"/>
          <p:cNvSpPr>
            <a:spLocks/>
          </p:cNvSpPr>
          <p:nvPr/>
        </p:nvSpPr>
        <p:spPr bwMode="auto">
          <a:xfrm>
            <a:off x="5105400" y="2362200"/>
            <a:ext cx="2209800" cy="1295400"/>
          </a:xfrm>
          <a:custGeom>
            <a:avLst/>
            <a:gdLst>
              <a:gd name="T0" fmla="*/ 2147483646 w 576"/>
              <a:gd name="T1" fmla="*/ 2147483646 h 576"/>
              <a:gd name="T2" fmla="*/ 2147483646 w 576"/>
              <a:gd name="T3" fmla="*/ 2147483646 h 576"/>
              <a:gd name="T4" fmla="*/ 2147483646 w 576"/>
              <a:gd name="T5" fmla="*/ 2147483646 h 576"/>
              <a:gd name="T6" fmla="*/ 2147483646 w 576"/>
              <a:gd name="T7" fmla="*/ 2147483646 h 576"/>
              <a:gd name="T8" fmla="*/ 2147483646 w 576"/>
              <a:gd name="T9" fmla="*/ 2147483646 h 576"/>
              <a:gd name="T10" fmla="*/ 2147483646 w 576"/>
              <a:gd name="T11" fmla="*/ 2147483646 h 576"/>
              <a:gd name="T12" fmla="*/ 2147483646 w 576"/>
              <a:gd name="T13" fmla="*/ 2147483646 h 576"/>
              <a:gd name="T14" fmla="*/ 2147483646 w 576"/>
              <a:gd name="T15" fmla="*/ 2147483646 h 576"/>
              <a:gd name="T16" fmla="*/ 2147483646 w 576"/>
              <a:gd name="T17" fmla="*/ 2147483646 h 576"/>
              <a:gd name="T18" fmla="*/ 2147483646 w 576"/>
              <a:gd name="T19" fmla="*/ 2147483646 h 576"/>
              <a:gd name="T20" fmla="*/ 2147483646 w 576"/>
              <a:gd name="T21" fmla="*/ 2147483646 h 576"/>
              <a:gd name="T22" fmla="*/ 2147483646 w 576"/>
              <a:gd name="T23" fmla="*/ 2147483646 h 576"/>
              <a:gd name="T24" fmla="*/ 2147483646 w 576"/>
              <a:gd name="T25" fmla="*/ 2147483646 h 576"/>
              <a:gd name="T26" fmla="*/ 2147483646 w 576"/>
              <a:gd name="T27" fmla="*/ 2147483646 h 576"/>
              <a:gd name="T28" fmla="*/ 2147483646 w 576"/>
              <a:gd name="T29" fmla="*/ 2147483646 h 576"/>
              <a:gd name="T30" fmla="*/ 0 w 576"/>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6"/>
              <a:gd name="T49" fmla="*/ 0 h 576"/>
              <a:gd name="T50" fmla="*/ 576 w 576"/>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6" h="576">
                <a:moveTo>
                  <a:pt x="575" y="575"/>
                </a:moveTo>
                <a:lnTo>
                  <a:pt x="515" y="570"/>
                </a:lnTo>
                <a:lnTo>
                  <a:pt x="484" y="562"/>
                </a:lnTo>
                <a:lnTo>
                  <a:pt x="455" y="553"/>
                </a:lnTo>
                <a:lnTo>
                  <a:pt x="424" y="540"/>
                </a:lnTo>
                <a:lnTo>
                  <a:pt x="393" y="521"/>
                </a:lnTo>
                <a:lnTo>
                  <a:pt x="364" y="498"/>
                </a:lnTo>
                <a:lnTo>
                  <a:pt x="303" y="432"/>
                </a:lnTo>
                <a:lnTo>
                  <a:pt x="242" y="338"/>
                </a:lnTo>
                <a:lnTo>
                  <a:pt x="182" y="224"/>
                </a:lnTo>
                <a:lnTo>
                  <a:pt x="151" y="167"/>
                </a:lnTo>
                <a:lnTo>
                  <a:pt x="120" y="114"/>
                </a:lnTo>
                <a:lnTo>
                  <a:pt x="91" y="67"/>
                </a:lnTo>
                <a:lnTo>
                  <a:pt x="60" y="31"/>
                </a:lnTo>
                <a:lnTo>
                  <a:pt x="30" y="8"/>
                </a:lnTo>
                <a:lnTo>
                  <a:pt x="0"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2235" name="Line 1032"/>
          <p:cNvSpPr>
            <a:spLocks noChangeShapeType="1"/>
          </p:cNvSpPr>
          <p:nvPr/>
        </p:nvSpPr>
        <p:spPr bwMode="auto">
          <a:xfrm>
            <a:off x="2514600" y="3733800"/>
            <a:ext cx="5105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36" name="Line 1033"/>
          <p:cNvSpPr>
            <a:spLocks noChangeShapeType="1"/>
          </p:cNvSpPr>
          <p:nvPr/>
        </p:nvSpPr>
        <p:spPr bwMode="auto">
          <a:xfrm>
            <a:off x="2743200" y="3200400"/>
            <a:ext cx="457200" cy="4572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2237" name="Rectangle 1034"/>
          <p:cNvSpPr>
            <a:spLocks noChangeArrowheads="1"/>
          </p:cNvSpPr>
          <p:nvPr/>
        </p:nvSpPr>
        <p:spPr bwMode="auto">
          <a:xfrm flipH="1">
            <a:off x="2133600" y="2819400"/>
            <a:ext cx="12954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2000" b="1">
                <a:sym typeface="Symbol" panose="05050102010706020507" pitchFamily="18" charset="2"/>
              </a:rPr>
              <a:t></a:t>
            </a:r>
            <a:r>
              <a:rPr lang="en-US" altLang="en-US" sz="2000">
                <a:sym typeface="Symbol" panose="05050102010706020507" pitchFamily="18" charset="2"/>
              </a:rPr>
              <a:t> </a:t>
            </a:r>
            <a:r>
              <a:rPr lang="en-US" altLang="en-US" sz="2000"/>
              <a:t>= .05</a:t>
            </a:r>
          </a:p>
        </p:txBody>
      </p:sp>
      <p:sp>
        <p:nvSpPr>
          <p:cNvPr id="52238" name="Line 1035"/>
          <p:cNvSpPr>
            <a:spLocks noChangeShapeType="1"/>
          </p:cNvSpPr>
          <p:nvPr/>
        </p:nvSpPr>
        <p:spPr bwMode="auto">
          <a:xfrm>
            <a:off x="5105400" y="2362200"/>
            <a:ext cx="0" cy="1371600"/>
          </a:xfrm>
          <a:prstGeom prst="line">
            <a:avLst/>
          </a:prstGeom>
          <a:noFill/>
          <a:ln w="9525" cap="rnd">
            <a:solidFill>
              <a:schemeClr val="tx1"/>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2239" name="Line 1036"/>
          <p:cNvSpPr>
            <a:spLocks noChangeShapeType="1"/>
          </p:cNvSpPr>
          <p:nvPr/>
        </p:nvSpPr>
        <p:spPr bwMode="auto">
          <a:xfrm>
            <a:off x="3505200" y="3810000"/>
            <a:ext cx="0" cy="3048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240" name="Text Box 1037"/>
          <p:cNvSpPr txBox="1">
            <a:spLocks noChangeArrowheads="1"/>
          </p:cNvSpPr>
          <p:nvPr/>
        </p:nvSpPr>
        <p:spPr bwMode="auto">
          <a:xfrm>
            <a:off x="2819400" y="4267200"/>
            <a:ext cx="1447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n-US" sz="2000" b="1"/>
              <a:t>-z</a:t>
            </a:r>
            <a:r>
              <a:rPr lang="el-GR" altLang="en-US" sz="2000" b="1" baseline="-25000">
                <a:cs typeface="Arial" panose="020B0604020202020204" pitchFamily="34" charset="0"/>
              </a:rPr>
              <a:t>α</a:t>
            </a:r>
            <a:r>
              <a:rPr lang="en-US" altLang="en-US" sz="2000" b="1">
                <a:cs typeface="Arial" panose="020B0604020202020204" pitchFamily="34" charset="0"/>
              </a:rPr>
              <a:t>= -1.645</a:t>
            </a:r>
            <a:endParaRPr lang="el-GR" altLang="en-US" sz="2000" b="1">
              <a:cs typeface="Arial" panose="020B0604020202020204" pitchFamily="34" charset="0"/>
            </a:endParaRPr>
          </a:p>
        </p:txBody>
      </p:sp>
      <p:sp>
        <p:nvSpPr>
          <p:cNvPr id="52241" name="Line 1038"/>
          <p:cNvSpPr>
            <a:spLocks noChangeShapeType="1"/>
          </p:cNvSpPr>
          <p:nvPr/>
        </p:nvSpPr>
        <p:spPr bwMode="auto">
          <a:xfrm>
            <a:off x="3505200" y="3962400"/>
            <a:ext cx="39624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2242" name="Line 1042"/>
          <p:cNvSpPr>
            <a:spLocks noChangeShapeType="1"/>
          </p:cNvSpPr>
          <p:nvPr/>
        </p:nvSpPr>
        <p:spPr bwMode="auto">
          <a:xfrm>
            <a:off x="2362200" y="3962400"/>
            <a:ext cx="11430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2243" name="Text Box 1043"/>
          <p:cNvSpPr txBox="1">
            <a:spLocks noChangeArrowheads="1"/>
          </p:cNvSpPr>
          <p:nvPr/>
        </p:nvSpPr>
        <p:spPr bwMode="auto">
          <a:xfrm>
            <a:off x="4876800" y="4343400"/>
            <a:ext cx="457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800"/>
              <a:t>0</a:t>
            </a:r>
            <a:endParaRPr lang="el-GR" altLang="en-US" sz="1800" baseline="-25000">
              <a:cs typeface="Arial" panose="020B0604020202020204" pitchFamily="34" charset="0"/>
            </a:endParaRPr>
          </a:p>
        </p:txBody>
      </p:sp>
      <p:sp>
        <p:nvSpPr>
          <p:cNvPr id="52244" name="Text Box 1046"/>
          <p:cNvSpPr txBox="1">
            <a:spLocks noChangeArrowheads="1"/>
          </p:cNvSpPr>
          <p:nvPr/>
        </p:nvSpPr>
        <p:spPr bwMode="auto">
          <a:xfrm>
            <a:off x="990600" y="4800600"/>
            <a:ext cx="7696200"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n-US" sz="2400"/>
              <a:t>This is a one-tailed test with </a:t>
            </a:r>
            <a:r>
              <a:rPr lang="en-US" altLang="en-US" sz="2400" b="1">
                <a:sym typeface="Symbol" panose="05050102010706020507" pitchFamily="18" charset="2"/>
              </a:rPr>
              <a:t></a:t>
            </a:r>
            <a:r>
              <a:rPr lang="en-US" altLang="en-US" sz="2400">
                <a:sym typeface="Symbol" panose="05050102010706020507" pitchFamily="18" charset="2"/>
              </a:rPr>
              <a:t> = .05.  </a:t>
            </a:r>
          </a:p>
          <a:p>
            <a:pPr eaLnBrk="1" hangingPunct="1">
              <a:lnSpc>
                <a:spcPct val="40000"/>
              </a:lnSpc>
              <a:spcBef>
                <a:spcPct val="50000"/>
              </a:spcBef>
              <a:buClrTx/>
              <a:buSzTx/>
              <a:buFontTx/>
              <a:buNone/>
            </a:pPr>
            <a:r>
              <a:rPr lang="en-US" altLang="en-US" sz="2400">
                <a:sym typeface="Symbol" panose="05050102010706020507" pitchFamily="18" charset="2"/>
              </a:rPr>
              <a:t>Since </a:t>
            </a:r>
            <a:r>
              <a:rPr lang="el-GR" altLang="en-US" sz="2400" b="1">
                <a:solidFill>
                  <a:schemeClr val="folHlink"/>
                </a:solidFill>
                <a:cs typeface="Arial" panose="020B0604020202020204" pitchFamily="34" charset="0"/>
                <a:sym typeface="Symbol" panose="05050102010706020507" pitchFamily="18" charset="2"/>
              </a:rPr>
              <a:t>σ</a:t>
            </a:r>
            <a:r>
              <a:rPr lang="en-US" altLang="en-US" sz="2400" b="1">
                <a:solidFill>
                  <a:schemeClr val="folHlink"/>
                </a:solidFill>
                <a:sym typeface="Symbol" panose="05050102010706020507" pitchFamily="18" charset="2"/>
              </a:rPr>
              <a:t> is known</a:t>
            </a:r>
            <a:r>
              <a:rPr lang="en-US" altLang="en-US" sz="2400">
                <a:sym typeface="Symbol" panose="05050102010706020507" pitchFamily="18" charset="2"/>
              </a:rPr>
              <a:t>, the cutoff value is a </a:t>
            </a:r>
            <a:r>
              <a:rPr lang="en-US" altLang="en-US" sz="2400">
                <a:solidFill>
                  <a:schemeClr val="folHlink"/>
                </a:solidFill>
                <a:sym typeface="Symbol" panose="05050102010706020507" pitchFamily="18" charset="2"/>
              </a:rPr>
              <a:t>z value</a:t>
            </a:r>
            <a:r>
              <a:rPr lang="en-US" altLang="en-US" sz="2400">
                <a:sym typeface="Symbol" panose="05050102010706020507" pitchFamily="18" charset="2"/>
              </a:rPr>
              <a:t>:  </a:t>
            </a:r>
          </a:p>
          <a:p>
            <a:pPr eaLnBrk="1" hangingPunct="1">
              <a:lnSpc>
                <a:spcPct val="120000"/>
              </a:lnSpc>
              <a:spcBef>
                <a:spcPct val="50000"/>
              </a:spcBef>
              <a:buClrTx/>
              <a:buSzTx/>
              <a:buFontTx/>
              <a:buNone/>
            </a:pPr>
            <a:r>
              <a:rPr lang="en-US" altLang="en-US" sz="2400">
                <a:solidFill>
                  <a:schemeClr val="folHlink"/>
                </a:solidFill>
                <a:sym typeface="Symbol" panose="05050102010706020507" pitchFamily="18" charset="2"/>
              </a:rPr>
              <a:t>Reject H</a:t>
            </a:r>
            <a:r>
              <a:rPr lang="en-US" altLang="en-US" sz="2400" baseline="-25000">
                <a:solidFill>
                  <a:schemeClr val="folHlink"/>
                </a:solidFill>
                <a:sym typeface="Symbol" panose="05050102010706020507" pitchFamily="18" charset="2"/>
              </a:rPr>
              <a:t>0</a:t>
            </a:r>
            <a:r>
              <a:rPr lang="en-US" altLang="en-US" sz="2400">
                <a:solidFill>
                  <a:schemeClr val="folHlink"/>
                </a:solidFill>
                <a:sym typeface="Symbol" panose="05050102010706020507" pitchFamily="18" charset="2"/>
              </a:rPr>
              <a:t> if  z &lt; z</a:t>
            </a:r>
            <a:r>
              <a:rPr lang="en-US" altLang="en-US" sz="2400" baseline="-25000">
                <a:solidFill>
                  <a:schemeClr val="folHlink"/>
                </a:solidFill>
                <a:sym typeface="Symbol" panose="05050102010706020507" pitchFamily="18" charset="2"/>
              </a:rPr>
              <a:t></a:t>
            </a:r>
            <a:r>
              <a:rPr lang="en-US" altLang="en-US" sz="2400">
                <a:solidFill>
                  <a:schemeClr val="folHlink"/>
                </a:solidFill>
                <a:sym typeface="Symbol" panose="05050102010706020507" pitchFamily="18" charset="2"/>
              </a:rPr>
              <a:t> = -1.645 ;  otherwise do not reject H</a:t>
            </a:r>
            <a:r>
              <a:rPr lang="en-US" altLang="en-US" sz="2400" baseline="-25000">
                <a:solidFill>
                  <a:schemeClr val="folHlink"/>
                </a:solidFill>
                <a:sym typeface="Symbol" panose="05050102010706020507" pitchFamily="18" charset="2"/>
              </a:rPr>
              <a:t>0</a:t>
            </a:r>
          </a:p>
        </p:txBody>
      </p:sp>
      <p:sp>
        <p:nvSpPr>
          <p:cNvPr id="52245" name="Rectangle 1048"/>
          <p:cNvSpPr>
            <a:spLocks noGrp="1" noChangeArrowheads="1"/>
          </p:cNvSpPr>
          <p:nvPr>
            <p:ph type="title"/>
          </p:nvPr>
        </p:nvSpPr>
        <p:spPr>
          <a:xfrm>
            <a:off x="1122363" y="381000"/>
            <a:ext cx="7793037" cy="762000"/>
          </a:xfrm>
          <a:noFill/>
        </p:spPr>
        <p:txBody>
          <a:bodyPr/>
          <a:lstStyle/>
          <a:p>
            <a:pPr eaLnBrk="1" hangingPunct="1"/>
            <a:r>
              <a:rPr lang="en-US" altLang="en-US"/>
              <a:t>Hypothesis Testing Example</a:t>
            </a:r>
          </a:p>
        </p:txBody>
      </p:sp>
      <p:sp>
        <p:nvSpPr>
          <p:cNvPr id="52246" name="Text Box 1049"/>
          <p:cNvSpPr txBox="1">
            <a:spLocks noChangeArrowheads="1"/>
          </p:cNvSpPr>
          <p:nvPr/>
        </p:nvSpPr>
        <p:spPr bwMode="auto">
          <a:xfrm>
            <a:off x="7543800" y="1219200"/>
            <a:ext cx="14747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i="1">
                <a:solidFill>
                  <a:schemeClr val="tx2"/>
                </a:solidFill>
              </a:rPr>
              <a:t>(continued)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5325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54D38401-C4FA-45FD-9C70-4EDB02C0A93D}" type="slidenum">
              <a:rPr lang="en-US" altLang="en-US" sz="1000" smtClean="0"/>
              <a:pPr>
                <a:spcBef>
                  <a:spcPct val="0"/>
                </a:spcBef>
                <a:buClrTx/>
                <a:buSzTx/>
                <a:buFontTx/>
                <a:buNone/>
              </a:pPr>
              <a:t>36</a:t>
            </a:fld>
            <a:endParaRPr lang="en-US" altLang="en-US" sz="1000"/>
          </a:p>
        </p:txBody>
      </p:sp>
      <p:sp>
        <p:nvSpPr>
          <p:cNvPr id="53252" name="Rectangle 26"/>
          <p:cNvSpPr>
            <a:spLocks noChangeArrowheads="1"/>
          </p:cNvSpPr>
          <p:nvPr/>
        </p:nvSpPr>
        <p:spPr bwMode="auto">
          <a:xfrm>
            <a:off x="6629400" y="4572000"/>
            <a:ext cx="990600" cy="533400"/>
          </a:xfrm>
          <a:prstGeom prst="rect">
            <a:avLst/>
          </a:prstGeom>
          <a:solidFill>
            <a:srgbClr val="CCFFFF"/>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53253" name="Rectangle 20"/>
          <p:cNvSpPr>
            <a:spLocks noChangeArrowheads="1"/>
          </p:cNvSpPr>
          <p:nvPr/>
        </p:nvSpPr>
        <p:spPr bwMode="auto">
          <a:xfrm>
            <a:off x="685800" y="2667000"/>
            <a:ext cx="7924800" cy="990600"/>
          </a:xfrm>
          <a:prstGeom prst="rect">
            <a:avLst/>
          </a:prstGeom>
          <a:solidFill>
            <a:srgbClr val="FFFFDD"/>
          </a:solidFill>
          <a:ln w="19050" algn="ctr">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53254" name="Rectangle 3"/>
          <p:cNvSpPr>
            <a:spLocks noGrp="1" noChangeArrowheads="1"/>
          </p:cNvSpPr>
          <p:nvPr>
            <p:ph type="body" idx="1"/>
          </p:nvPr>
        </p:nvSpPr>
        <p:spPr>
          <a:xfrm>
            <a:off x="685800" y="1600200"/>
            <a:ext cx="8153400" cy="2286000"/>
          </a:xfrm>
        </p:spPr>
        <p:txBody>
          <a:bodyPr/>
          <a:lstStyle/>
          <a:p>
            <a:pPr eaLnBrk="1" hangingPunct="1">
              <a:spcBef>
                <a:spcPct val="40000"/>
              </a:spcBef>
            </a:pPr>
            <a:r>
              <a:rPr lang="en-US" altLang="en-US" sz="2700"/>
              <a:t>5. 	Obtain sample evidence and compute the 	test statistic</a:t>
            </a:r>
          </a:p>
          <a:p>
            <a:pPr eaLnBrk="1" hangingPunct="1">
              <a:spcBef>
                <a:spcPct val="40000"/>
              </a:spcBef>
              <a:buFont typeface="Wingdings" panose="05000000000000000000" pitchFamily="2" charset="2"/>
              <a:buNone/>
            </a:pPr>
            <a:r>
              <a:rPr lang="en-US" altLang="en-US" sz="2700"/>
              <a:t>Suppose a sample is taken with the following results:  </a:t>
            </a:r>
            <a:r>
              <a:rPr lang="en-US" altLang="en-US" sz="2700">
                <a:solidFill>
                  <a:schemeClr val="folHlink"/>
                </a:solidFill>
              </a:rPr>
              <a:t>n = 100,  </a:t>
            </a:r>
            <a:r>
              <a:rPr lang="en-US" altLang="en-US" sz="1000">
                <a:solidFill>
                  <a:schemeClr val="folHlink"/>
                </a:solidFill>
              </a:rPr>
              <a:t> </a:t>
            </a:r>
            <a:r>
              <a:rPr lang="en-US" altLang="en-US" sz="2700">
                <a:solidFill>
                  <a:schemeClr val="folHlink"/>
                </a:solidFill>
              </a:rPr>
              <a:t>x = 2.84</a:t>
            </a:r>
            <a:r>
              <a:rPr lang="en-US" altLang="en-US">
                <a:solidFill>
                  <a:schemeClr val="folHlink"/>
                </a:solidFill>
              </a:rPr>
              <a:t>  </a:t>
            </a:r>
            <a:r>
              <a:rPr lang="en-US" altLang="en-US" sz="2000">
                <a:solidFill>
                  <a:schemeClr val="folHlink"/>
                </a:solidFill>
              </a:rPr>
              <a:t>(</a:t>
            </a:r>
            <a:r>
              <a:rPr lang="en-US" altLang="en-US" sz="2000">
                <a:solidFill>
                  <a:schemeClr val="folHlink"/>
                </a:solidFill>
                <a:sym typeface="Symbol" panose="05050102010706020507" pitchFamily="18" charset="2"/>
              </a:rPr>
              <a:t> = 0.8 is assumed known)</a:t>
            </a:r>
            <a:r>
              <a:rPr lang="en-US" altLang="en-US"/>
              <a:t> </a:t>
            </a:r>
          </a:p>
          <a:p>
            <a:pPr lvl="1" eaLnBrk="1" hangingPunct="1">
              <a:lnSpc>
                <a:spcPct val="120000"/>
              </a:lnSpc>
              <a:spcBef>
                <a:spcPct val="40000"/>
              </a:spcBef>
            </a:pPr>
            <a:r>
              <a:rPr lang="en-US" altLang="en-US" sz="2300"/>
              <a:t>Then the test statistic is:</a:t>
            </a:r>
          </a:p>
        </p:txBody>
      </p:sp>
      <p:graphicFrame>
        <p:nvGraphicFramePr>
          <p:cNvPr id="53255" name="Object 18">
            <a:hlinkClick r:id="" action="ppaction://ole?verb=0"/>
          </p:cNvPr>
          <p:cNvGraphicFramePr>
            <a:graphicFrameLocks/>
          </p:cNvGraphicFramePr>
          <p:nvPr/>
        </p:nvGraphicFramePr>
        <p:xfrm>
          <a:off x="696913" y="4191000"/>
          <a:ext cx="6989762" cy="1865313"/>
        </p:xfrm>
        <a:graphic>
          <a:graphicData uri="http://schemas.openxmlformats.org/presentationml/2006/ole">
            <mc:AlternateContent xmlns:mc="http://schemas.openxmlformats.org/markup-compatibility/2006">
              <mc:Choice xmlns:v="urn:schemas-microsoft-com:vml" Requires="v">
                <p:oleObj spid="_x0000_s53260" name="Equation" r:id="rId3" imgW="2552767" imgH="495245" progId="Equation.3">
                  <p:embed/>
                </p:oleObj>
              </mc:Choice>
              <mc:Fallback>
                <p:oleObj name="Equation" r:id="rId3" imgW="2552767" imgH="495245" progId="Equation.3">
                  <p:embed/>
                  <p:pic>
                    <p:nvPicPr>
                      <p:cNvPr id="0" name="Object 1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13" y="4191000"/>
                        <a:ext cx="6989762" cy="18653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DD"/>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3256" name="Line 19"/>
          <p:cNvSpPr>
            <a:spLocks noChangeShapeType="1"/>
          </p:cNvSpPr>
          <p:nvPr/>
        </p:nvSpPr>
        <p:spPr bwMode="auto">
          <a:xfrm>
            <a:off x="3810000" y="3124200"/>
            <a:ext cx="233363" cy="0"/>
          </a:xfrm>
          <a:prstGeom prst="line">
            <a:avLst/>
          </a:prstGeom>
          <a:noFill/>
          <a:ln w="1905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57" name="Rectangle 22"/>
          <p:cNvSpPr>
            <a:spLocks noGrp="1" noChangeArrowheads="1"/>
          </p:cNvSpPr>
          <p:nvPr>
            <p:ph type="title"/>
          </p:nvPr>
        </p:nvSpPr>
        <p:spPr>
          <a:xfrm>
            <a:off x="1046163" y="381000"/>
            <a:ext cx="7793037" cy="762000"/>
          </a:xfrm>
          <a:noFill/>
        </p:spPr>
        <p:txBody>
          <a:bodyPr/>
          <a:lstStyle/>
          <a:p>
            <a:pPr eaLnBrk="1" hangingPunct="1"/>
            <a:r>
              <a:rPr lang="en-US" altLang="en-US"/>
              <a:t>Hypothesis Testing Example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5427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FB416EA8-07C8-432A-9A65-E306A7119DFA}" type="slidenum">
              <a:rPr lang="en-US" altLang="en-US" sz="1000" smtClean="0"/>
              <a:pPr>
                <a:spcBef>
                  <a:spcPct val="0"/>
                </a:spcBef>
                <a:buClrTx/>
                <a:buSzTx/>
                <a:buFontTx/>
                <a:buNone/>
              </a:pPr>
              <a:t>37</a:t>
            </a:fld>
            <a:endParaRPr lang="en-US" altLang="en-US" sz="1000"/>
          </a:p>
        </p:txBody>
      </p:sp>
      <p:sp>
        <p:nvSpPr>
          <p:cNvPr id="54276" name="Rectangle 31"/>
          <p:cNvSpPr>
            <a:spLocks noChangeArrowheads="1"/>
          </p:cNvSpPr>
          <p:nvPr/>
        </p:nvSpPr>
        <p:spPr bwMode="auto">
          <a:xfrm>
            <a:off x="2362200" y="4479925"/>
            <a:ext cx="609600" cy="381000"/>
          </a:xfrm>
          <a:prstGeom prst="rect">
            <a:avLst/>
          </a:prstGeom>
          <a:solidFill>
            <a:srgbClr val="CCFFFF"/>
          </a:solidFill>
          <a:ln w="9525" algn="ctr">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54277" name="Text Box 5"/>
          <p:cNvSpPr txBox="1">
            <a:spLocks noChangeArrowheads="1"/>
          </p:cNvSpPr>
          <p:nvPr/>
        </p:nvSpPr>
        <p:spPr bwMode="auto">
          <a:xfrm>
            <a:off x="2133600" y="3794125"/>
            <a:ext cx="990600" cy="304800"/>
          </a:xfrm>
          <a:prstGeom prst="rect">
            <a:avLst/>
          </a:prstGeom>
          <a:solidFill>
            <a:srgbClr val="FFFFA7"/>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400"/>
              <a:t>Reject H</a:t>
            </a:r>
            <a:r>
              <a:rPr lang="en-US" altLang="en-US" sz="1400" baseline="-25000"/>
              <a:t>0</a:t>
            </a:r>
          </a:p>
        </p:txBody>
      </p:sp>
      <p:sp>
        <p:nvSpPr>
          <p:cNvPr id="54278" name="Text Box 16"/>
          <p:cNvSpPr txBox="1">
            <a:spLocks noChangeArrowheads="1"/>
          </p:cNvSpPr>
          <p:nvPr/>
        </p:nvSpPr>
        <p:spPr bwMode="auto">
          <a:xfrm>
            <a:off x="3962400" y="3794125"/>
            <a:ext cx="1524000" cy="304800"/>
          </a:xfrm>
          <a:prstGeom prst="rect">
            <a:avLst/>
          </a:prstGeom>
          <a:solidFill>
            <a:srgbClr val="FFFFA7"/>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400"/>
              <a:t>Do not reject H</a:t>
            </a:r>
            <a:r>
              <a:rPr lang="en-US" altLang="en-US" sz="1400" baseline="-25000"/>
              <a:t>0</a:t>
            </a:r>
          </a:p>
        </p:txBody>
      </p:sp>
      <p:sp>
        <p:nvSpPr>
          <p:cNvPr id="54279" name="Freeform 6"/>
          <p:cNvSpPr>
            <a:spLocks/>
          </p:cNvSpPr>
          <p:nvPr/>
        </p:nvSpPr>
        <p:spPr bwMode="auto">
          <a:xfrm>
            <a:off x="2286000" y="3336925"/>
            <a:ext cx="833438" cy="228600"/>
          </a:xfrm>
          <a:custGeom>
            <a:avLst/>
            <a:gdLst>
              <a:gd name="T0" fmla="*/ 2147483646 w 582"/>
              <a:gd name="T1" fmla="*/ 2147483646 h 183"/>
              <a:gd name="T2" fmla="*/ 0 w 582"/>
              <a:gd name="T3" fmla="*/ 2147483646 h 183"/>
              <a:gd name="T4" fmla="*/ 2147483646 w 582"/>
              <a:gd name="T5" fmla="*/ 2147483646 h 183"/>
              <a:gd name="T6" fmla="*/ 2147483646 w 582"/>
              <a:gd name="T7" fmla="*/ 2147483646 h 183"/>
              <a:gd name="T8" fmla="*/ 2147483646 w 582"/>
              <a:gd name="T9" fmla="*/ 2147483646 h 183"/>
              <a:gd name="T10" fmla="*/ 2147483646 w 582"/>
              <a:gd name="T11" fmla="*/ 0 h 183"/>
              <a:gd name="T12" fmla="*/ 2147483646 w 582"/>
              <a:gd name="T13" fmla="*/ 2147483646 h 183"/>
              <a:gd name="T14" fmla="*/ 2147483646 w 582"/>
              <a:gd name="T15" fmla="*/ 2147483646 h 183"/>
              <a:gd name="T16" fmla="*/ 2147483646 w 582"/>
              <a:gd name="T17" fmla="*/ 2147483646 h 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2"/>
              <a:gd name="T28" fmla="*/ 0 h 183"/>
              <a:gd name="T29" fmla="*/ 582 w 582"/>
              <a:gd name="T30" fmla="*/ 183 h 1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2" h="183">
                <a:moveTo>
                  <a:pt x="9" y="177"/>
                </a:moveTo>
                <a:lnTo>
                  <a:pt x="0" y="132"/>
                </a:lnTo>
                <a:lnTo>
                  <a:pt x="258" y="114"/>
                </a:lnTo>
                <a:lnTo>
                  <a:pt x="423" y="66"/>
                </a:lnTo>
                <a:lnTo>
                  <a:pt x="504" y="48"/>
                </a:lnTo>
                <a:lnTo>
                  <a:pt x="582" y="0"/>
                </a:lnTo>
                <a:lnTo>
                  <a:pt x="582" y="183"/>
                </a:lnTo>
                <a:lnTo>
                  <a:pt x="9" y="182"/>
                </a:lnTo>
                <a:lnTo>
                  <a:pt x="9" y="177"/>
                </a:lnTo>
              </a:path>
            </a:pathLst>
          </a:custGeom>
          <a:solidFill>
            <a:srgbClr val="C3DBF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US"/>
          </a:p>
        </p:txBody>
      </p:sp>
      <p:sp>
        <p:nvSpPr>
          <p:cNvPr id="54280" name="Freeform 7"/>
          <p:cNvSpPr>
            <a:spLocks/>
          </p:cNvSpPr>
          <p:nvPr/>
        </p:nvSpPr>
        <p:spPr bwMode="auto">
          <a:xfrm>
            <a:off x="2362200" y="2193925"/>
            <a:ext cx="2362200" cy="1295400"/>
          </a:xfrm>
          <a:custGeom>
            <a:avLst/>
            <a:gdLst>
              <a:gd name="T0" fmla="*/ 0 w 600"/>
              <a:gd name="T1" fmla="*/ 2147483646 h 576"/>
              <a:gd name="T2" fmla="*/ 2147483646 w 600"/>
              <a:gd name="T3" fmla="*/ 2147483646 h 576"/>
              <a:gd name="T4" fmla="*/ 2147483646 w 600"/>
              <a:gd name="T5" fmla="*/ 2147483646 h 576"/>
              <a:gd name="T6" fmla="*/ 2147483646 w 600"/>
              <a:gd name="T7" fmla="*/ 2147483646 h 576"/>
              <a:gd name="T8" fmla="*/ 2147483646 w 600"/>
              <a:gd name="T9" fmla="*/ 2147483646 h 576"/>
              <a:gd name="T10" fmla="*/ 2147483646 w 600"/>
              <a:gd name="T11" fmla="*/ 2147483646 h 576"/>
              <a:gd name="T12" fmla="*/ 2147483646 w 600"/>
              <a:gd name="T13" fmla="*/ 2147483646 h 576"/>
              <a:gd name="T14" fmla="*/ 2147483646 w 600"/>
              <a:gd name="T15" fmla="*/ 2147483646 h 576"/>
              <a:gd name="T16" fmla="*/ 2147483646 w 600"/>
              <a:gd name="T17" fmla="*/ 2147483646 h 576"/>
              <a:gd name="T18" fmla="*/ 2147483646 w 600"/>
              <a:gd name="T19" fmla="*/ 2147483646 h 576"/>
              <a:gd name="T20" fmla="*/ 2147483646 w 600"/>
              <a:gd name="T21" fmla="*/ 2147483646 h 576"/>
              <a:gd name="T22" fmla="*/ 2147483646 w 600"/>
              <a:gd name="T23" fmla="*/ 2147483646 h 576"/>
              <a:gd name="T24" fmla="*/ 2147483646 w 600"/>
              <a:gd name="T25" fmla="*/ 2147483646 h 576"/>
              <a:gd name="T26" fmla="*/ 2147483646 w 600"/>
              <a:gd name="T27" fmla="*/ 2147483646 h 576"/>
              <a:gd name="T28" fmla="*/ 2147483646 w 600"/>
              <a:gd name="T29" fmla="*/ 2147483646 h 576"/>
              <a:gd name="T30" fmla="*/ 2147483646 w 600"/>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0"/>
              <a:gd name="T49" fmla="*/ 0 h 576"/>
              <a:gd name="T50" fmla="*/ 600 w 600"/>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0" h="576">
                <a:moveTo>
                  <a:pt x="0" y="575"/>
                </a:moveTo>
                <a:lnTo>
                  <a:pt x="63" y="570"/>
                </a:lnTo>
                <a:lnTo>
                  <a:pt x="95" y="562"/>
                </a:lnTo>
                <a:lnTo>
                  <a:pt x="127" y="553"/>
                </a:lnTo>
                <a:lnTo>
                  <a:pt x="158" y="540"/>
                </a:lnTo>
                <a:lnTo>
                  <a:pt x="190" y="521"/>
                </a:lnTo>
                <a:lnTo>
                  <a:pt x="222" y="498"/>
                </a:lnTo>
                <a:lnTo>
                  <a:pt x="284" y="432"/>
                </a:lnTo>
                <a:lnTo>
                  <a:pt x="347" y="338"/>
                </a:lnTo>
                <a:lnTo>
                  <a:pt x="410" y="224"/>
                </a:lnTo>
                <a:lnTo>
                  <a:pt x="441" y="167"/>
                </a:lnTo>
                <a:lnTo>
                  <a:pt x="473" y="114"/>
                </a:lnTo>
                <a:lnTo>
                  <a:pt x="505" y="67"/>
                </a:lnTo>
                <a:lnTo>
                  <a:pt x="535" y="31"/>
                </a:lnTo>
                <a:lnTo>
                  <a:pt x="567" y="8"/>
                </a:lnTo>
                <a:lnTo>
                  <a:pt x="599"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4281" name="Freeform 8"/>
          <p:cNvSpPr>
            <a:spLocks/>
          </p:cNvSpPr>
          <p:nvPr/>
        </p:nvSpPr>
        <p:spPr bwMode="auto">
          <a:xfrm>
            <a:off x="4724400" y="2193925"/>
            <a:ext cx="2209800" cy="1295400"/>
          </a:xfrm>
          <a:custGeom>
            <a:avLst/>
            <a:gdLst>
              <a:gd name="T0" fmla="*/ 2147483646 w 576"/>
              <a:gd name="T1" fmla="*/ 2147483646 h 576"/>
              <a:gd name="T2" fmla="*/ 2147483646 w 576"/>
              <a:gd name="T3" fmla="*/ 2147483646 h 576"/>
              <a:gd name="T4" fmla="*/ 2147483646 w 576"/>
              <a:gd name="T5" fmla="*/ 2147483646 h 576"/>
              <a:gd name="T6" fmla="*/ 2147483646 w 576"/>
              <a:gd name="T7" fmla="*/ 2147483646 h 576"/>
              <a:gd name="T8" fmla="*/ 2147483646 w 576"/>
              <a:gd name="T9" fmla="*/ 2147483646 h 576"/>
              <a:gd name="T10" fmla="*/ 2147483646 w 576"/>
              <a:gd name="T11" fmla="*/ 2147483646 h 576"/>
              <a:gd name="T12" fmla="*/ 2147483646 w 576"/>
              <a:gd name="T13" fmla="*/ 2147483646 h 576"/>
              <a:gd name="T14" fmla="*/ 2147483646 w 576"/>
              <a:gd name="T15" fmla="*/ 2147483646 h 576"/>
              <a:gd name="T16" fmla="*/ 2147483646 w 576"/>
              <a:gd name="T17" fmla="*/ 2147483646 h 576"/>
              <a:gd name="T18" fmla="*/ 2147483646 w 576"/>
              <a:gd name="T19" fmla="*/ 2147483646 h 576"/>
              <a:gd name="T20" fmla="*/ 2147483646 w 576"/>
              <a:gd name="T21" fmla="*/ 2147483646 h 576"/>
              <a:gd name="T22" fmla="*/ 2147483646 w 576"/>
              <a:gd name="T23" fmla="*/ 2147483646 h 576"/>
              <a:gd name="T24" fmla="*/ 2147483646 w 576"/>
              <a:gd name="T25" fmla="*/ 2147483646 h 576"/>
              <a:gd name="T26" fmla="*/ 2147483646 w 576"/>
              <a:gd name="T27" fmla="*/ 2147483646 h 576"/>
              <a:gd name="T28" fmla="*/ 2147483646 w 576"/>
              <a:gd name="T29" fmla="*/ 2147483646 h 576"/>
              <a:gd name="T30" fmla="*/ 0 w 576"/>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6"/>
              <a:gd name="T49" fmla="*/ 0 h 576"/>
              <a:gd name="T50" fmla="*/ 576 w 576"/>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6" h="576">
                <a:moveTo>
                  <a:pt x="575" y="575"/>
                </a:moveTo>
                <a:lnTo>
                  <a:pt x="515" y="570"/>
                </a:lnTo>
                <a:lnTo>
                  <a:pt x="484" y="562"/>
                </a:lnTo>
                <a:lnTo>
                  <a:pt x="455" y="553"/>
                </a:lnTo>
                <a:lnTo>
                  <a:pt x="424" y="540"/>
                </a:lnTo>
                <a:lnTo>
                  <a:pt x="393" y="521"/>
                </a:lnTo>
                <a:lnTo>
                  <a:pt x="364" y="498"/>
                </a:lnTo>
                <a:lnTo>
                  <a:pt x="303" y="432"/>
                </a:lnTo>
                <a:lnTo>
                  <a:pt x="242" y="338"/>
                </a:lnTo>
                <a:lnTo>
                  <a:pt x="182" y="224"/>
                </a:lnTo>
                <a:lnTo>
                  <a:pt x="151" y="167"/>
                </a:lnTo>
                <a:lnTo>
                  <a:pt x="120" y="114"/>
                </a:lnTo>
                <a:lnTo>
                  <a:pt x="91" y="67"/>
                </a:lnTo>
                <a:lnTo>
                  <a:pt x="60" y="31"/>
                </a:lnTo>
                <a:lnTo>
                  <a:pt x="30" y="8"/>
                </a:lnTo>
                <a:lnTo>
                  <a:pt x="0"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4282" name="Line 9"/>
          <p:cNvSpPr>
            <a:spLocks noChangeShapeType="1"/>
          </p:cNvSpPr>
          <p:nvPr/>
        </p:nvSpPr>
        <p:spPr bwMode="auto">
          <a:xfrm>
            <a:off x="2133600" y="3565525"/>
            <a:ext cx="5105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4283" name="Line 10"/>
          <p:cNvSpPr>
            <a:spLocks noChangeShapeType="1"/>
          </p:cNvSpPr>
          <p:nvPr/>
        </p:nvSpPr>
        <p:spPr bwMode="auto">
          <a:xfrm>
            <a:off x="2362200" y="3032125"/>
            <a:ext cx="457200" cy="4572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4284" name="Rectangle 11"/>
          <p:cNvSpPr>
            <a:spLocks noChangeArrowheads="1"/>
          </p:cNvSpPr>
          <p:nvPr/>
        </p:nvSpPr>
        <p:spPr bwMode="auto">
          <a:xfrm flipH="1">
            <a:off x="1752600" y="2651125"/>
            <a:ext cx="12954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50000"/>
              </a:spcBef>
              <a:buClrTx/>
              <a:buSzTx/>
              <a:buFontTx/>
              <a:buNone/>
            </a:pPr>
            <a:r>
              <a:rPr lang="en-US" altLang="en-US" sz="2000">
                <a:sym typeface="Symbol" panose="05050102010706020507" pitchFamily="18" charset="2"/>
              </a:rPr>
              <a:t> </a:t>
            </a:r>
            <a:r>
              <a:rPr lang="en-US" altLang="en-US" sz="2000"/>
              <a:t>= .05</a:t>
            </a:r>
          </a:p>
        </p:txBody>
      </p:sp>
      <p:sp>
        <p:nvSpPr>
          <p:cNvPr id="54285" name="Line 12"/>
          <p:cNvSpPr>
            <a:spLocks noChangeShapeType="1"/>
          </p:cNvSpPr>
          <p:nvPr/>
        </p:nvSpPr>
        <p:spPr bwMode="auto">
          <a:xfrm>
            <a:off x="4724400" y="2193925"/>
            <a:ext cx="0" cy="1371600"/>
          </a:xfrm>
          <a:prstGeom prst="line">
            <a:avLst/>
          </a:prstGeom>
          <a:noFill/>
          <a:ln w="9525" cap="rnd">
            <a:solidFill>
              <a:schemeClr val="tx1"/>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4286" name="Line 13"/>
          <p:cNvSpPr>
            <a:spLocks noChangeShapeType="1"/>
          </p:cNvSpPr>
          <p:nvPr/>
        </p:nvSpPr>
        <p:spPr bwMode="auto">
          <a:xfrm>
            <a:off x="3124200" y="3641725"/>
            <a:ext cx="0" cy="3048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87" name="Text Box 14"/>
          <p:cNvSpPr txBox="1">
            <a:spLocks noChangeArrowheads="1"/>
          </p:cNvSpPr>
          <p:nvPr/>
        </p:nvSpPr>
        <p:spPr bwMode="auto">
          <a:xfrm>
            <a:off x="2743200" y="4098925"/>
            <a:ext cx="990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n-US" sz="2000" b="1">
                <a:cs typeface="Arial" panose="020B0604020202020204" pitchFamily="34" charset="0"/>
              </a:rPr>
              <a:t>-1.645</a:t>
            </a:r>
            <a:endParaRPr lang="el-GR" altLang="en-US" sz="2000" b="1">
              <a:cs typeface="Arial" panose="020B0604020202020204" pitchFamily="34" charset="0"/>
            </a:endParaRPr>
          </a:p>
        </p:txBody>
      </p:sp>
      <p:sp>
        <p:nvSpPr>
          <p:cNvPr id="54288" name="Line 15"/>
          <p:cNvSpPr>
            <a:spLocks noChangeShapeType="1"/>
          </p:cNvSpPr>
          <p:nvPr/>
        </p:nvSpPr>
        <p:spPr bwMode="auto">
          <a:xfrm>
            <a:off x="3124200" y="3794125"/>
            <a:ext cx="39624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4289" name="Line 17"/>
          <p:cNvSpPr>
            <a:spLocks noChangeShapeType="1"/>
          </p:cNvSpPr>
          <p:nvPr/>
        </p:nvSpPr>
        <p:spPr bwMode="auto">
          <a:xfrm>
            <a:off x="1981200" y="3794125"/>
            <a:ext cx="11430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4290" name="Text Box 18"/>
          <p:cNvSpPr txBox="1">
            <a:spLocks noChangeArrowheads="1"/>
          </p:cNvSpPr>
          <p:nvPr/>
        </p:nvSpPr>
        <p:spPr bwMode="auto">
          <a:xfrm>
            <a:off x="4495800" y="4098925"/>
            <a:ext cx="457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b="1"/>
              <a:t>0</a:t>
            </a:r>
            <a:endParaRPr lang="el-GR" altLang="en-US" sz="2000" b="1" baseline="-25000">
              <a:cs typeface="Arial" panose="020B0604020202020204" pitchFamily="34" charset="0"/>
            </a:endParaRPr>
          </a:p>
        </p:txBody>
      </p:sp>
      <p:sp>
        <p:nvSpPr>
          <p:cNvPr id="54291" name="Text Box 21"/>
          <p:cNvSpPr>
            <a:spLocks noGrp="1" noChangeArrowheads="1"/>
          </p:cNvSpPr>
          <p:nvPr>
            <p:ph type="body" idx="1"/>
          </p:nvPr>
        </p:nvSpPr>
        <p:spPr>
          <a:xfrm>
            <a:off x="762000" y="1600200"/>
            <a:ext cx="8077200" cy="609600"/>
          </a:xfrm>
          <a:noFill/>
        </p:spPr>
        <p:txBody>
          <a:bodyPr/>
          <a:lstStyle/>
          <a:p>
            <a:pPr eaLnBrk="1" hangingPunct="1">
              <a:spcBef>
                <a:spcPct val="40000"/>
              </a:spcBef>
            </a:pPr>
            <a:r>
              <a:rPr lang="en-US" altLang="en-US" sz="2700"/>
              <a:t> 6. Reach a decision and interpret the result</a:t>
            </a:r>
          </a:p>
        </p:txBody>
      </p:sp>
      <p:sp>
        <p:nvSpPr>
          <p:cNvPr id="54292" name="Text Box 22"/>
          <p:cNvSpPr txBox="1">
            <a:spLocks noChangeArrowheads="1"/>
          </p:cNvSpPr>
          <p:nvPr/>
        </p:nvSpPr>
        <p:spPr bwMode="auto">
          <a:xfrm>
            <a:off x="2362200" y="4479925"/>
            <a:ext cx="685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n-US" sz="2000" b="1">
                <a:solidFill>
                  <a:schemeClr val="folHlink"/>
                </a:solidFill>
                <a:cs typeface="Arial" panose="020B0604020202020204" pitchFamily="34" charset="0"/>
              </a:rPr>
              <a:t>-2.0</a:t>
            </a:r>
            <a:endParaRPr lang="el-GR" altLang="en-US" sz="2000" b="1">
              <a:solidFill>
                <a:schemeClr val="folHlink"/>
              </a:solidFill>
              <a:cs typeface="Arial" panose="020B0604020202020204" pitchFamily="34" charset="0"/>
            </a:endParaRPr>
          </a:p>
        </p:txBody>
      </p:sp>
      <p:sp>
        <p:nvSpPr>
          <p:cNvPr id="54293" name="Line 23"/>
          <p:cNvSpPr>
            <a:spLocks noChangeShapeType="1"/>
          </p:cNvSpPr>
          <p:nvPr/>
        </p:nvSpPr>
        <p:spPr bwMode="auto">
          <a:xfrm flipV="1">
            <a:off x="2667000" y="4098925"/>
            <a:ext cx="0" cy="457200"/>
          </a:xfrm>
          <a:prstGeom prst="line">
            <a:avLst/>
          </a:prstGeom>
          <a:noFill/>
          <a:ln w="57150">
            <a:solidFill>
              <a:schemeClr val="fo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4294" name="Text Box 24"/>
          <p:cNvSpPr txBox="1">
            <a:spLocks noChangeArrowheads="1"/>
          </p:cNvSpPr>
          <p:nvPr/>
        </p:nvSpPr>
        <p:spPr bwMode="auto">
          <a:xfrm>
            <a:off x="1371600" y="4953000"/>
            <a:ext cx="70866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n-US" sz="2400">
                <a:solidFill>
                  <a:schemeClr val="folHlink"/>
                </a:solidFill>
              </a:rPr>
              <a:t>Since  z = -2.0 &lt; -1.645,  we </a:t>
            </a:r>
            <a:r>
              <a:rPr lang="en-US" altLang="en-US" sz="2400" u="sng">
                <a:solidFill>
                  <a:schemeClr val="folHlink"/>
                </a:solidFill>
              </a:rPr>
              <a:t>reject the null hypothesis</a:t>
            </a:r>
            <a:r>
              <a:rPr lang="en-US" altLang="en-US" sz="2400"/>
              <a:t>  that the mean number of TVs in US homes is at least 3.  There is sufficient evidence that the mean is less than 3.</a:t>
            </a:r>
          </a:p>
        </p:txBody>
      </p:sp>
      <p:sp>
        <p:nvSpPr>
          <p:cNvPr id="54295" name="Rectangle 26"/>
          <p:cNvSpPr>
            <a:spLocks noGrp="1" noChangeArrowheads="1"/>
          </p:cNvSpPr>
          <p:nvPr>
            <p:ph type="title"/>
          </p:nvPr>
        </p:nvSpPr>
        <p:spPr>
          <a:noFill/>
        </p:spPr>
        <p:txBody>
          <a:bodyPr/>
          <a:lstStyle/>
          <a:p>
            <a:pPr eaLnBrk="1" hangingPunct="1"/>
            <a:r>
              <a:rPr lang="en-US" altLang="en-US"/>
              <a:t>Hypothesis Testing Example</a:t>
            </a:r>
          </a:p>
        </p:txBody>
      </p:sp>
      <p:sp>
        <p:nvSpPr>
          <p:cNvPr id="54296" name="Text Box 27"/>
          <p:cNvSpPr txBox="1">
            <a:spLocks noChangeArrowheads="1"/>
          </p:cNvSpPr>
          <p:nvPr/>
        </p:nvSpPr>
        <p:spPr bwMode="auto">
          <a:xfrm>
            <a:off x="7543800" y="1219200"/>
            <a:ext cx="14747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i="1">
                <a:solidFill>
                  <a:schemeClr val="tx2"/>
                </a:solidFill>
              </a:rPr>
              <a:t>(continued)</a:t>
            </a:r>
          </a:p>
        </p:txBody>
      </p:sp>
      <p:sp>
        <p:nvSpPr>
          <p:cNvPr id="54297" name="Text Box 28"/>
          <p:cNvSpPr txBox="1">
            <a:spLocks noChangeArrowheads="1"/>
          </p:cNvSpPr>
          <p:nvPr/>
        </p:nvSpPr>
        <p:spPr bwMode="auto">
          <a:xfrm>
            <a:off x="7239000" y="3413125"/>
            <a:ext cx="381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n-US" sz="2000" b="1">
                <a:cs typeface="Arial" panose="020B0604020202020204" pitchFamily="34" charset="0"/>
              </a:rPr>
              <a:t>z</a:t>
            </a:r>
            <a:endParaRPr lang="el-GR" altLang="en-US" sz="2000" b="1">
              <a:cs typeface="Arial" panose="020B0604020202020204" pitchFamily="34" charset="0"/>
            </a:endParaRPr>
          </a:p>
        </p:txBody>
      </p:sp>
      <p:pic>
        <p:nvPicPr>
          <p:cNvPr id="54298" name="Picture 32" descr="HH00714_[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21650" y="5562600"/>
            <a:ext cx="838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5529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14FAA4A5-71E2-4697-A15F-3FF363B7420A}" type="slidenum">
              <a:rPr lang="en-US" altLang="en-US" sz="1000" smtClean="0"/>
              <a:pPr>
                <a:spcBef>
                  <a:spcPct val="0"/>
                </a:spcBef>
                <a:buClrTx/>
                <a:buSzTx/>
                <a:buFontTx/>
                <a:buNone/>
              </a:pPr>
              <a:t>38</a:t>
            </a:fld>
            <a:endParaRPr lang="en-US" altLang="en-US" sz="1000"/>
          </a:p>
        </p:txBody>
      </p:sp>
      <p:sp>
        <p:nvSpPr>
          <p:cNvPr id="55300" name="Rectangle 12"/>
          <p:cNvSpPr>
            <a:spLocks noChangeArrowheads="1"/>
          </p:cNvSpPr>
          <p:nvPr/>
        </p:nvSpPr>
        <p:spPr bwMode="auto">
          <a:xfrm>
            <a:off x="1143000" y="1600200"/>
            <a:ext cx="7086600" cy="2286000"/>
          </a:xfrm>
          <a:prstGeom prst="rect">
            <a:avLst/>
          </a:prstGeom>
          <a:solidFill>
            <a:srgbClr val="FAFEB4"/>
          </a:solidFill>
          <a:ln w="19050" algn="ctr">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55301" name="Rectangle 2"/>
          <p:cNvSpPr>
            <a:spLocks noGrp="1" noChangeArrowheads="1"/>
          </p:cNvSpPr>
          <p:nvPr>
            <p:ph type="title"/>
          </p:nvPr>
        </p:nvSpPr>
        <p:spPr>
          <a:xfrm>
            <a:off x="1143000" y="228600"/>
            <a:ext cx="7793038" cy="1066800"/>
          </a:xfrm>
        </p:spPr>
        <p:txBody>
          <a:bodyPr/>
          <a:lstStyle/>
          <a:p>
            <a:pPr eaLnBrk="1" hangingPunct="1">
              <a:lnSpc>
                <a:spcPct val="85000"/>
              </a:lnSpc>
            </a:pPr>
            <a:r>
              <a:rPr lang="en-US" altLang="en-US"/>
              <a:t>Example: Upper Tail z Test </a:t>
            </a:r>
            <a:br>
              <a:rPr lang="en-US" altLang="en-US"/>
            </a:br>
            <a:r>
              <a:rPr lang="en-US" altLang="en-US"/>
              <a:t>for Mean  (</a:t>
            </a:r>
            <a:r>
              <a:rPr lang="en-US" altLang="en-US">
                <a:sym typeface="Symbol" panose="05050102010706020507" pitchFamily="18" charset="2"/>
              </a:rPr>
              <a:t></a:t>
            </a:r>
            <a:r>
              <a:rPr lang="en-US" altLang="en-US"/>
              <a:t> Known)</a:t>
            </a:r>
          </a:p>
        </p:txBody>
      </p:sp>
      <p:sp>
        <p:nvSpPr>
          <p:cNvPr id="55302" name="Rectangle 3"/>
          <p:cNvSpPr>
            <a:spLocks noGrp="1" noChangeArrowheads="1"/>
          </p:cNvSpPr>
          <p:nvPr>
            <p:ph type="body" idx="1"/>
          </p:nvPr>
        </p:nvSpPr>
        <p:spPr>
          <a:xfrm>
            <a:off x="914400" y="1600200"/>
            <a:ext cx="7696200" cy="2286000"/>
          </a:xfrm>
        </p:spPr>
        <p:txBody>
          <a:bodyPr/>
          <a:lstStyle/>
          <a:p>
            <a:pPr eaLnBrk="1" hangingPunct="1">
              <a:buFont typeface="Wingdings" panose="05000000000000000000" pitchFamily="2" charset="2"/>
              <a:buNone/>
            </a:pPr>
            <a:r>
              <a:rPr lang="en-US" altLang="en-US"/>
              <a:t>   A phone industry manager thinks that customer monthly cell phone bill have increased, and now average over $52 per month.  The company wishes to test this claim.  (Assume </a:t>
            </a:r>
            <a:r>
              <a:rPr lang="en-US" altLang="en-US">
                <a:sym typeface="Symbol" panose="05050102010706020507" pitchFamily="18" charset="2"/>
              </a:rPr>
              <a:t> = 10 is known)</a:t>
            </a:r>
          </a:p>
        </p:txBody>
      </p:sp>
      <p:sp>
        <p:nvSpPr>
          <p:cNvPr id="55303" name="Text Box 8"/>
          <p:cNvSpPr txBox="1">
            <a:spLocks noChangeArrowheads="1"/>
          </p:cNvSpPr>
          <p:nvPr/>
        </p:nvSpPr>
        <p:spPr bwMode="auto">
          <a:xfrm>
            <a:off x="914400" y="4572000"/>
            <a:ext cx="7772400" cy="1538288"/>
          </a:xfrm>
          <a:prstGeom prst="rect">
            <a:avLst/>
          </a:prstGeom>
          <a:solidFill>
            <a:srgbClr val="E1FFF7"/>
          </a:solidFill>
          <a:ln w="9525" algn="ctr">
            <a:solidFill>
              <a:schemeClr val="tx1"/>
            </a:solidFill>
            <a:miter lim="800000"/>
            <a:headEnd/>
            <a:tailEnd/>
          </a:ln>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n-US" sz="2400"/>
              <a:t>H</a:t>
            </a:r>
            <a:r>
              <a:rPr lang="en-US" altLang="en-US" sz="2400" baseline="-25000"/>
              <a:t>0</a:t>
            </a:r>
            <a:r>
              <a:rPr lang="en-US" altLang="en-US" sz="2400"/>
              <a:t>: </a:t>
            </a:r>
            <a:r>
              <a:rPr lang="el-GR" altLang="en-US" sz="2400">
                <a:cs typeface="Arial" panose="020B0604020202020204" pitchFamily="34" charset="0"/>
                <a:sym typeface="Symbol" panose="05050102010706020507" pitchFamily="18" charset="2"/>
              </a:rPr>
              <a:t>μ</a:t>
            </a:r>
            <a:r>
              <a:rPr lang="en-US" altLang="en-US" sz="2400">
                <a:sym typeface="Symbol" panose="05050102010706020507" pitchFamily="18" charset="2"/>
              </a:rPr>
              <a:t> </a:t>
            </a:r>
            <a:r>
              <a:rPr lang="en-US" altLang="en-US" sz="2400">
                <a:cs typeface="Arial" panose="020B0604020202020204" pitchFamily="34" charset="0"/>
                <a:sym typeface="Symbol" panose="05050102010706020507" pitchFamily="18" charset="2"/>
              </a:rPr>
              <a:t>≤ 52     the average is not over $52 per month</a:t>
            </a:r>
          </a:p>
          <a:p>
            <a:pPr eaLnBrk="1" hangingPunct="1">
              <a:lnSpc>
                <a:spcPct val="90000"/>
              </a:lnSpc>
              <a:spcBef>
                <a:spcPct val="50000"/>
              </a:spcBef>
              <a:buClrTx/>
              <a:buSzTx/>
              <a:buFontTx/>
              <a:buNone/>
            </a:pPr>
            <a:r>
              <a:rPr lang="en-US" altLang="en-US" sz="2400"/>
              <a:t>H</a:t>
            </a:r>
            <a:r>
              <a:rPr lang="en-US" altLang="en-US" sz="2400" baseline="-25000"/>
              <a:t>A</a:t>
            </a:r>
            <a:r>
              <a:rPr lang="en-US" altLang="en-US" sz="2400"/>
              <a:t>: </a:t>
            </a:r>
            <a:r>
              <a:rPr lang="el-GR" altLang="en-US" sz="2400">
                <a:cs typeface="Arial" panose="020B0604020202020204" pitchFamily="34" charset="0"/>
                <a:sym typeface="Symbol" panose="05050102010706020507" pitchFamily="18" charset="2"/>
              </a:rPr>
              <a:t>μ</a:t>
            </a:r>
            <a:r>
              <a:rPr lang="en-US" altLang="en-US" sz="2400">
                <a:sym typeface="Symbol" panose="05050102010706020507" pitchFamily="18" charset="2"/>
              </a:rPr>
              <a:t> &gt; 52     the average </a:t>
            </a:r>
            <a:r>
              <a:rPr lang="en-US" altLang="en-US" sz="2400" b="1">
                <a:solidFill>
                  <a:schemeClr val="folHlink"/>
                </a:solidFill>
                <a:sym typeface="Symbol" panose="05050102010706020507" pitchFamily="18" charset="2"/>
              </a:rPr>
              <a:t>is</a:t>
            </a:r>
            <a:r>
              <a:rPr lang="en-US" altLang="en-US" sz="2400">
                <a:sym typeface="Symbol" panose="05050102010706020507" pitchFamily="18" charset="2"/>
              </a:rPr>
              <a:t> greater than $52 per month</a:t>
            </a:r>
          </a:p>
          <a:p>
            <a:pPr eaLnBrk="1" hangingPunct="1">
              <a:lnSpc>
                <a:spcPct val="20000"/>
              </a:lnSpc>
              <a:spcBef>
                <a:spcPct val="50000"/>
              </a:spcBef>
              <a:buClrTx/>
              <a:buSzTx/>
              <a:buFontTx/>
              <a:buNone/>
            </a:pPr>
            <a:r>
              <a:rPr lang="en-US" altLang="en-US" sz="2400">
                <a:sym typeface="Symbol" panose="05050102010706020507" pitchFamily="18" charset="2"/>
              </a:rPr>
              <a:t>		</a:t>
            </a:r>
            <a:r>
              <a:rPr lang="en-US" altLang="en-US" sz="2000">
                <a:sym typeface="Symbol" panose="05050102010706020507" pitchFamily="18" charset="2"/>
              </a:rPr>
              <a:t>(i.e., sufficient evidence exists to support the </a:t>
            </a:r>
          </a:p>
          <a:p>
            <a:pPr eaLnBrk="1" hangingPunct="1">
              <a:lnSpc>
                <a:spcPct val="50000"/>
              </a:lnSpc>
              <a:spcBef>
                <a:spcPct val="50000"/>
              </a:spcBef>
              <a:buClrTx/>
              <a:buSzTx/>
              <a:buFontTx/>
              <a:buNone/>
            </a:pPr>
            <a:r>
              <a:rPr lang="en-US" altLang="en-US" sz="2000">
                <a:sym typeface="Symbol" panose="05050102010706020507" pitchFamily="18" charset="2"/>
              </a:rPr>
              <a:t>		manager’s claim)</a:t>
            </a:r>
            <a:endParaRPr lang="en-US" altLang="en-US" sz="2000">
              <a:cs typeface="Arial" panose="020B0604020202020204" pitchFamily="34" charset="0"/>
              <a:sym typeface="Symbol" panose="05050102010706020507" pitchFamily="18" charset="2"/>
            </a:endParaRPr>
          </a:p>
        </p:txBody>
      </p:sp>
      <p:sp>
        <p:nvSpPr>
          <p:cNvPr id="55304" name="Rectangle 11"/>
          <p:cNvSpPr>
            <a:spLocks noChangeArrowheads="1"/>
          </p:cNvSpPr>
          <p:nvPr/>
        </p:nvSpPr>
        <p:spPr bwMode="auto">
          <a:xfrm>
            <a:off x="762000" y="4114800"/>
            <a:ext cx="3097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buFont typeface="Wingdings" panose="05000000000000000000" pitchFamily="2" charset="2"/>
              <a:buNone/>
            </a:pPr>
            <a:r>
              <a:rPr lang="en-US" altLang="en-US" sz="2400">
                <a:solidFill>
                  <a:schemeClr val="folHlink"/>
                </a:solidFill>
              </a:rPr>
              <a:t>Form hypothesis test:</a:t>
            </a:r>
          </a:p>
        </p:txBody>
      </p:sp>
      <p:pic>
        <p:nvPicPr>
          <p:cNvPr id="55305" name="Picture 13" descr="j017412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48600" y="3352800"/>
            <a:ext cx="1193800"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Title 1"/>
          <p:cNvSpPr>
            <a:spLocks noGrp="1"/>
          </p:cNvSpPr>
          <p:nvPr>
            <p:ph type="ctrTitle"/>
          </p:nvPr>
        </p:nvSpPr>
        <p:spPr/>
        <p:txBody>
          <a:bodyPr/>
          <a:lstStyle/>
          <a:p>
            <a:r>
              <a:rPr lang="en-US" altLang="en-US"/>
              <a:t>Testing Hypotheses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Rectangle 5"/>
          <p:cNvSpPr>
            <a:spLocks noGrp="1" noChangeArrowheads="1"/>
          </p:cNvSpPr>
          <p:nvPr>
            <p:ph type="sldNum" sz="quarter" idx="11"/>
          </p:nvPr>
        </p:nvSpPr>
        <p:spPr>
          <a:xfrm>
            <a:off x="152400" y="6400800"/>
            <a:ext cx="46482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l">
              <a:spcBef>
                <a:spcPct val="0"/>
              </a:spcBef>
              <a:buClrTx/>
              <a:buSzTx/>
              <a:buFontTx/>
              <a:buNone/>
            </a:pPr>
            <a:r>
              <a:rPr lang="en-US" altLang="en-US" sz="1000"/>
              <a:t>Chap 9-</a:t>
            </a:r>
            <a:fld id="{E4AE8457-EEA5-42B0-A906-0E3812F9A186}" type="slidenum">
              <a:rPr lang="en-US" altLang="en-US" sz="1000" smtClean="0"/>
              <a:pPr algn="l">
                <a:spcBef>
                  <a:spcPct val="0"/>
                </a:spcBef>
                <a:buClrTx/>
                <a:buSzTx/>
                <a:buFontTx/>
                <a:buNone/>
              </a:pPr>
              <a:t>40</a:t>
            </a:fld>
            <a:endParaRPr lang="en-US" altLang="en-US" sz="1000"/>
          </a:p>
        </p:txBody>
      </p:sp>
      <p:sp>
        <p:nvSpPr>
          <p:cNvPr id="57347" name="Footer Placeholder 17"/>
          <p:cNvSpPr>
            <a:spLocks noGrp="1" noChangeArrowheads="1"/>
          </p:cNvSpPr>
          <p:nvPr>
            <p:ph type="ftr" sz="quarter" idx="10"/>
          </p:nvPr>
        </p:nvSpPr>
        <p:spPr>
          <a:xfrm>
            <a:off x="7086600" y="6400800"/>
            <a:ext cx="1905000"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r">
              <a:spcBef>
                <a:spcPct val="0"/>
              </a:spcBef>
              <a:buClrTx/>
              <a:buSzTx/>
              <a:buFontTx/>
              <a:buNone/>
            </a:pPr>
            <a:r>
              <a:rPr lang="en-US" altLang="en-US" sz="1000"/>
              <a:t>Copyright ©2013 Pearson Education, Inc. publishing as Prentice Hall </a:t>
            </a:r>
          </a:p>
          <a:p>
            <a:pPr algn="r">
              <a:spcBef>
                <a:spcPct val="0"/>
              </a:spcBef>
              <a:buClrTx/>
              <a:buSzTx/>
              <a:buFontTx/>
              <a:buNone/>
            </a:pPr>
            <a:endParaRPr lang="en-US" altLang="en-US" sz="1000"/>
          </a:p>
        </p:txBody>
      </p:sp>
      <p:sp>
        <p:nvSpPr>
          <p:cNvPr id="31746" name="Rectangle 2"/>
          <p:cNvSpPr>
            <a:spLocks noGrp="1" noChangeArrowheads="1"/>
          </p:cNvSpPr>
          <p:nvPr>
            <p:ph type="title" idx="4294967295"/>
          </p:nvPr>
        </p:nvSpPr>
        <p:spPr>
          <a:xfrm>
            <a:off x="1150938" y="381000"/>
            <a:ext cx="7383462" cy="990600"/>
          </a:xfrm>
        </p:spPr>
        <p:txBody>
          <a:bodyPr>
            <a:normAutofit fontScale="90000"/>
          </a:bodyPr>
          <a:lstStyle/>
          <a:p>
            <a:pPr eaLnBrk="1" hangingPunct="1">
              <a:defRPr/>
            </a:pPr>
            <a:r>
              <a:rPr lang="en-US"/>
              <a:t>The Test Statistic and </a:t>
            </a:r>
            <a:br>
              <a:rPr lang="en-US"/>
            </a:br>
            <a:r>
              <a:rPr lang="en-US"/>
              <a:t>Critical Values</a:t>
            </a:r>
          </a:p>
        </p:txBody>
      </p:sp>
      <p:sp>
        <p:nvSpPr>
          <p:cNvPr id="57349" name="Rectangle 3"/>
          <p:cNvSpPr>
            <a:spLocks noGrp="1" noChangeArrowheads="1"/>
          </p:cNvSpPr>
          <p:nvPr>
            <p:ph type="body" idx="4294967295"/>
          </p:nvPr>
        </p:nvSpPr>
        <p:spPr>
          <a:xfrm>
            <a:off x="381000" y="1828800"/>
            <a:ext cx="8534400" cy="4532313"/>
          </a:xfrm>
        </p:spPr>
        <p:txBody>
          <a:bodyPr/>
          <a:lstStyle/>
          <a:p>
            <a:pPr eaLnBrk="1" hangingPunct="1">
              <a:lnSpc>
                <a:spcPct val="90000"/>
              </a:lnSpc>
            </a:pPr>
            <a:r>
              <a:rPr lang="en-US" altLang="en-US"/>
              <a:t>If the sample mean is close to the stated population mean, the null hypothesis is not rejected.</a:t>
            </a:r>
          </a:p>
          <a:p>
            <a:pPr eaLnBrk="1" hangingPunct="1">
              <a:lnSpc>
                <a:spcPct val="90000"/>
              </a:lnSpc>
            </a:pPr>
            <a:endParaRPr lang="en-US" altLang="en-US" sz="1200"/>
          </a:p>
          <a:p>
            <a:pPr eaLnBrk="1" hangingPunct="1">
              <a:lnSpc>
                <a:spcPct val="90000"/>
              </a:lnSpc>
            </a:pPr>
            <a:r>
              <a:rPr lang="en-US" altLang="en-US"/>
              <a:t>If the sample mean is far from the stated population mean, the null hypothesis is  rejected.</a:t>
            </a:r>
          </a:p>
          <a:p>
            <a:pPr eaLnBrk="1" hangingPunct="1">
              <a:lnSpc>
                <a:spcPct val="90000"/>
              </a:lnSpc>
            </a:pPr>
            <a:endParaRPr lang="en-US" altLang="en-US" sz="1200"/>
          </a:p>
          <a:p>
            <a:pPr eaLnBrk="1" hangingPunct="1">
              <a:lnSpc>
                <a:spcPct val="90000"/>
              </a:lnSpc>
            </a:pPr>
            <a:r>
              <a:rPr lang="en-US" altLang="en-US"/>
              <a:t>How far is “far enough” to reject H</a:t>
            </a:r>
            <a:r>
              <a:rPr lang="en-US" altLang="en-US" baseline="-25000"/>
              <a:t>0</a:t>
            </a:r>
            <a:r>
              <a:rPr lang="en-US" altLang="en-US"/>
              <a:t>?</a:t>
            </a:r>
          </a:p>
          <a:p>
            <a:pPr eaLnBrk="1" hangingPunct="1">
              <a:lnSpc>
                <a:spcPct val="90000"/>
              </a:lnSpc>
            </a:pPr>
            <a:endParaRPr lang="en-US" altLang="en-US" sz="1200"/>
          </a:p>
          <a:p>
            <a:pPr eaLnBrk="1" hangingPunct="1">
              <a:lnSpc>
                <a:spcPct val="90000"/>
              </a:lnSpc>
            </a:pPr>
            <a:r>
              <a:rPr lang="en-US" altLang="en-US"/>
              <a:t>The critical value of a test statistic creates a “line in the sand” for decision making -- it answers the question of how far is far enough.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11"/>
          </p:nvPr>
        </p:nvSpPr>
        <p:spPr>
          <a:xfrm>
            <a:off x="152400" y="6400800"/>
            <a:ext cx="46482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l">
              <a:spcBef>
                <a:spcPct val="0"/>
              </a:spcBef>
              <a:buClrTx/>
              <a:buSzTx/>
              <a:buFontTx/>
              <a:buNone/>
            </a:pPr>
            <a:r>
              <a:rPr lang="en-US" altLang="en-US" sz="1000"/>
              <a:t>Chap 9-</a:t>
            </a:r>
            <a:fld id="{7E95527D-A024-460B-AA20-94B964B498F8}" type="slidenum">
              <a:rPr lang="en-US" altLang="en-US" sz="1000" smtClean="0"/>
              <a:pPr algn="l">
                <a:spcBef>
                  <a:spcPct val="0"/>
                </a:spcBef>
                <a:buClrTx/>
                <a:buSzTx/>
                <a:buFontTx/>
                <a:buNone/>
              </a:pPr>
              <a:t>41</a:t>
            </a:fld>
            <a:endParaRPr lang="en-US" altLang="en-US" sz="1000"/>
          </a:p>
        </p:txBody>
      </p:sp>
      <p:sp>
        <p:nvSpPr>
          <p:cNvPr id="59395" name="Footer Placeholder 17"/>
          <p:cNvSpPr>
            <a:spLocks noGrp="1" noChangeArrowheads="1"/>
          </p:cNvSpPr>
          <p:nvPr>
            <p:ph type="ftr" sz="quarter" idx="10"/>
          </p:nvPr>
        </p:nvSpPr>
        <p:spPr>
          <a:xfrm>
            <a:off x="7086600" y="6400800"/>
            <a:ext cx="1905000"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r">
              <a:spcBef>
                <a:spcPct val="0"/>
              </a:spcBef>
              <a:buClrTx/>
              <a:buSzTx/>
              <a:buFontTx/>
              <a:buNone/>
            </a:pPr>
            <a:r>
              <a:rPr lang="en-US" altLang="en-US" sz="1000"/>
              <a:t>Copyright ©2013 Pearson Education, Inc. publishing as Prentice Hall </a:t>
            </a:r>
          </a:p>
          <a:p>
            <a:pPr algn="r">
              <a:spcBef>
                <a:spcPct val="0"/>
              </a:spcBef>
              <a:buClrTx/>
              <a:buSzTx/>
              <a:buFontTx/>
              <a:buNone/>
            </a:pPr>
            <a:endParaRPr lang="en-US" altLang="en-US" sz="1000"/>
          </a:p>
        </p:txBody>
      </p:sp>
      <p:sp>
        <p:nvSpPr>
          <p:cNvPr id="31746" name="Rectangle 2"/>
          <p:cNvSpPr>
            <a:spLocks noGrp="1" noChangeArrowheads="1"/>
          </p:cNvSpPr>
          <p:nvPr>
            <p:ph type="title" idx="4294967295"/>
          </p:nvPr>
        </p:nvSpPr>
        <p:spPr>
          <a:xfrm>
            <a:off x="1150938" y="381000"/>
            <a:ext cx="7383462" cy="990600"/>
          </a:xfrm>
        </p:spPr>
        <p:txBody>
          <a:bodyPr>
            <a:normAutofit fontScale="90000"/>
          </a:bodyPr>
          <a:lstStyle/>
          <a:p>
            <a:pPr eaLnBrk="1" hangingPunct="1">
              <a:defRPr/>
            </a:pPr>
            <a:r>
              <a:rPr lang="en-US"/>
              <a:t>The Test Statistic and </a:t>
            </a:r>
            <a:br>
              <a:rPr lang="en-US"/>
            </a:br>
            <a:r>
              <a:rPr lang="en-US"/>
              <a:t>Critical Values</a:t>
            </a:r>
          </a:p>
        </p:txBody>
      </p:sp>
      <p:sp>
        <p:nvSpPr>
          <p:cNvPr id="59397" name="Rectangle 3"/>
          <p:cNvSpPr>
            <a:spLocks noGrp="1" noChangeArrowheads="1"/>
          </p:cNvSpPr>
          <p:nvPr>
            <p:ph type="body" idx="4294967295"/>
          </p:nvPr>
        </p:nvSpPr>
        <p:spPr>
          <a:xfrm>
            <a:off x="381000" y="1828800"/>
            <a:ext cx="8534400" cy="4532313"/>
          </a:xfrm>
        </p:spPr>
        <p:txBody>
          <a:bodyPr/>
          <a:lstStyle/>
          <a:p>
            <a:pPr eaLnBrk="1" hangingPunct="1">
              <a:lnSpc>
                <a:spcPct val="90000"/>
              </a:lnSpc>
            </a:pPr>
            <a:r>
              <a:rPr lang="en-US" altLang="en-US"/>
              <a:t>If the sample mean is close to the stated population mean, the null hypothesis is not rejected.</a:t>
            </a:r>
          </a:p>
          <a:p>
            <a:pPr eaLnBrk="1" hangingPunct="1">
              <a:lnSpc>
                <a:spcPct val="90000"/>
              </a:lnSpc>
            </a:pPr>
            <a:endParaRPr lang="en-US" altLang="en-US" sz="1200"/>
          </a:p>
          <a:p>
            <a:pPr eaLnBrk="1" hangingPunct="1">
              <a:lnSpc>
                <a:spcPct val="90000"/>
              </a:lnSpc>
            </a:pPr>
            <a:r>
              <a:rPr lang="en-US" altLang="en-US"/>
              <a:t>If the sample mean is far from the stated population mean, the null hypothesis is  rejected.</a:t>
            </a:r>
          </a:p>
          <a:p>
            <a:pPr eaLnBrk="1" hangingPunct="1">
              <a:lnSpc>
                <a:spcPct val="90000"/>
              </a:lnSpc>
            </a:pPr>
            <a:endParaRPr lang="en-US" altLang="en-US" sz="1200"/>
          </a:p>
          <a:p>
            <a:pPr eaLnBrk="1" hangingPunct="1">
              <a:lnSpc>
                <a:spcPct val="90000"/>
              </a:lnSpc>
            </a:pPr>
            <a:r>
              <a:rPr lang="en-US" altLang="en-US"/>
              <a:t>How far is “far enough” to reject H</a:t>
            </a:r>
            <a:r>
              <a:rPr lang="en-US" altLang="en-US" baseline="-25000"/>
              <a:t>0</a:t>
            </a:r>
            <a:r>
              <a:rPr lang="en-US" altLang="en-US"/>
              <a:t>?</a:t>
            </a:r>
          </a:p>
          <a:p>
            <a:pPr eaLnBrk="1" hangingPunct="1">
              <a:lnSpc>
                <a:spcPct val="90000"/>
              </a:lnSpc>
            </a:pPr>
            <a:endParaRPr lang="en-US" altLang="en-US" sz="1200"/>
          </a:p>
          <a:p>
            <a:pPr eaLnBrk="1" hangingPunct="1">
              <a:lnSpc>
                <a:spcPct val="90000"/>
              </a:lnSpc>
            </a:pPr>
            <a:r>
              <a:rPr lang="en-US" altLang="en-US"/>
              <a:t>The critical value of a test statistic creates a “line in the sand” for decision making -- it answers the question of how far is far enough.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Rectangle 5"/>
          <p:cNvSpPr>
            <a:spLocks noGrp="1" noChangeArrowheads="1"/>
          </p:cNvSpPr>
          <p:nvPr>
            <p:ph type="sldNum" sz="quarter" idx="11"/>
          </p:nvPr>
        </p:nvSpPr>
        <p:spPr>
          <a:xfrm>
            <a:off x="152400" y="6400800"/>
            <a:ext cx="46482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l">
              <a:spcBef>
                <a:spcPct val="0"/>
              </a:spcBef>
              <a:buClrTx/>
              <a:buSzTx/>
              <a:buFontTx/>
              <a:buNone/>
            </a:pPr>
            <a:r>
              <a:rPr lang="en-US" altLang="en-US" sz="1000"/>
              <a:t>Chap 9-</a:t>
            </a:r>
            <a:fld id="{1DD4EA71-5B9C-4002-AE8D-C590BE2956D9}" type="slidenum">
              <a:rPr lang="en-US" altLang="en-US" sz="1000" smtClean="0"/>
              <a:pPr algn="l">
                <a:spcBef>
                  <a:spcPct val="0"/>
                </a:spcBef>
                <a:buClrTx/>
                <a:buSzTx/>
                <a:buFontTx/>
                <a:buNone/>
              </a:pPr>
              <a:t>42</a:t>
            </a:fld>
            <a:endParaRPr lang="en-US" altLang="en-US" sz="1000"/>
          </a:p>
        </p:txBody>
      </p:sp>
      <p:sp>
        <p:nvSpPr>
          <p:cNvPr id="61443" name="Footer Placeholder 17"/>
          <p:cNvSpPr>
            <a:spLocks noGrp="1" noChangeArrowheads="1"/>
          </p:cNvSpPr>
          <p:nvPr>
            <p:ph type="ftr" sz="quarter" idx="10"/>
          </p:nvPr>
        </p:nvSpPr>
        <p:spPr>
          <a:xfrm>
            <a:off x="7086600" y="6400800"/>
            <a:ext cx="1905000"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r">
              <a:spcBef>
                <a:spcPct val="0"/>
              </a:spcBef>
              <a:buClrTx/>
              <a:buSzTx/>
              <a:buFontTx/>
              <a:buNone/>
            </a:pPr>
            <a:r>
              <a:rPr lang="en-US" altLang="en-US" sz="1000"/>
              <a:t>Copyright ©2013 Pearson Education, Inc. publishing as Prentice Hall </a:t>
            </a:r>
          </a:p>
          <a:p>
            <a:pPr algn="r">
              <a:spcBef>
                <a:spcPct val="0"/>
              </a:spcBef>
              <a:buClrTx/>
              <a:buSzTx/>
              <a:buFontTx/>
              <a:buNone/>
            </a:pPr>
            <a:endParaRPr lang="en-US" altLang="en-US" sz="1000"/>
          </a:p>
        </p:txBody>
      </p:sp>
      <p:sp>
        <p:nvSpPr>
          <p:cNvPr id="36866" name="Rectangle 2"/>
          <p:cNvSpPr>
            <a:spLocks noGrp="1" noChangeArrowheads="1"/>
          </p:cNvSpPr>
          <p:nvPr>
            <p:ph type="title" idx="4294967295"/>
          </p:nvPr>
        </p:nvSpPr>
        <p:spPr/>
        <p:txBody>
          <a:bodyPr>
            <a:normAutofit fontScale="90000"/>
          </a:bodyPr>
          <a:lstStyle/>
          <a:p>
            <a:pPr eaLnBrk="1" hangingPunct="1">
              <a:defRPr/>
            </a:pPr>
            <a:r>
              <a:rPr lang="en-US" sz="3600"/>
              <a:t>Possible Errors in Hypothesis Test Decision Making</a:t>
            </a:r>
          </a:p>
        </p:txBody>
      </p:sp>
      <p:sp>
        <p:nvSpPr>
          <p:cNvPr id="61445" name="Rectangle 3"/>
          <p:cNvSpPr>
            <a:spLocks noGrp="1" noChangeArrowheads="1"/>
          </p:cNvSpPr>
          <p:nvPr>
            <p:ph type="body" idx="4294967295"/>
          </p:nvPr>
        </p:nvSpPr>
        <p:spPr/>
        <p:txBody>
          <a:bodyPr/>
          <a:lstStyle/>
          <a:p>
            <a:pPr eaLnBrk="1" hangingPunct="1"/>
            <a:r>
              <a:rPr lang="en-US" altLang="en-US"/>
              <a:t>The </a:t>
            </a:r>
            <a:r>
              <a:rPr lang="en-US" altLang="en-US">
                <a:solidFill>
                  <a:schemeClr val="folHlink"/>
                </a:solidFill>
              </a:rPr>
              <a:t>confidence coefficient</a:t>
            </a:r>
            <a:r>
              <a:rPr lang="en-US" altLang="en-US"/>
              <a:t> (1-</a:t>
            </a:r>
            <a:r>
              <a:rPr lang="el-GR" altLang="en-US">
                <a:cs typeface="Arial" panose="020B0604020202020204" pitchFamily="34" charset="0"/>
              </a:rPr>
              <a:t>α</a:t>
            </a:r>
            <a:r>
              <a:rPr lang="en-US" altLang="en-US">
                <a:cs typeface="Arial" panose="020B0604020202020204" pitchFamily="34" charset="0"/>
              </a:rPr>
              <a:t>) is the probability of not rejecting H</a:t>
            </a:r>
            <a:r>
              <a:rPr lang="en-US" altLang="en-US" baseline="-25000">
                <a:cs typeface="Arial" panose="020B0604020202020204" pitchFamily="34" charset="0"/>
              </a:rPr>
              <a:t>0</a:t>
            </a:r>
            <a:r>
              <a:rPr lang="en-US" altLang="en-US">
                <a:cs typeface="Arial" panose="020B0604020202020204" pitchFamily="34" charset="0"/>
              </a:rPr>
              <a:t> when it is true.</a:t>
            </a:r>
          </a:p>
          <a:p>
            <a:pPr eaLnBrk="1" hangingPunct="1"/>
            <a:endParaRPr lang="en-US" altLang="en-US" sz="1400">
              <a:cs typeface="Arial" panose="020B0604020202020204" pitchFamily="34" charset="0"/>
            </a:endParaRPr>
          </a:p>
          <a:p>
            <a:pPr eaLnBrk="1" hangingPunct="1"/>
            <a:r>
              <a:rPr lang="en-US" altLang="en-US">
                <a:cs typeface="Arial" panose="020B0604020202020204" pitchFamily="34" charset="0"/>
              </a:rPr>
              <a:t>The </a:t>
            </a:r>
            <a:r>
              <a:rPr lang="en-US" altLang="en-US">
                <a:solidFill>
                  <a:schemeClr val="folHlink"/>
                </a:solidFill>
                <a:cs typeface="Arial" panose="020B0604020202020204" pitchFamily="34" charset="0"/>
              </a:rPr>
              <a:t>confidence level</a:t>
            </a:r>
            <a:r>
              <a:rPr lang="en-US" altLang="en-US">
                <a:cs typeface="Arial" panose="020B0604020202020204" pitchFamily="34" charset="0"/>
              </a:rPr>
              <a:t> of a hypothesis test is    (</a:t>
            </a:r>
            <a:r>
              <a:rPr lang="en-US" altLang="en-US"/>
              <a:t>1-</a:t>
            </a:r>
            <a:r>
              <a:rPr lang="el-GR" altLang="en-US">
                <a:cs typeface="Arial" panose="020B0604020202020204" pitchFamily="34" charset="0"/>
              </a:rPr>
              <a:t>α</a:t>
            </a:r>
            <a:r>
              <a:rPr lang="en-US" altLang="en-US">
                <a:cs typeface="Arial" panose="020B0604020202020204" pitchFamily="34" charset="0"/>
              </a:rPr>
              <a:t>)*100%.</a:t>
            </a:r>
          </a:p>
          <a:p>
            <a:pPr eaLnBrk="1" hangingPunct="1"/>
            <a:endParaRPr lang="en-US" altLang="en-US" sz="1400">
              <a:cs typeface="Arial" panose="020B0604020202020204" pitchFamily="34" charset="0"/>
            </a:endParaRPr>
          </a:p>
          <a:p>
            <a:pPr eaLnBrk="1" hangingPunct="1"/>
            <a:r>
              <a:rPr lang="en-US" altLang="en-US">
                <a:cs typeface="Arial" panose="020B0604020202020204" pitchFamily="34" charset="0"/>
              </a:rPr>
              <a:t>The </a:t>
            </a:r>
            <a:r>
              <a:rPr lang="en-US" altLang="en-US">
                <a:solidFill>
                  <a:schemeClr val="folHlink"/>
                </a:solidFill>
                <a:cs typeface="Arial" panose="020B0604020202020204" pitchFamily="34" charset="0"/>
              </a:rPr>
              <a:t>power of a statistical test</a:t>
            </a:r>
            <a:r>
              <a:rPr lang="en-US" altLang="en-US">
                <a:cs typeface="Arial" panose="020B0604020202020204" pitchFamily="34" charset="0"/>
              </a:rPr>
              <a:t> (1-</a:t>
            </a:r>
            <a:r>
              <a:rPr lang="el-GR" altLang="en-US">
                <a:cs typeface="Arial" panose="020B0604020202020204" pitchFamily="34" charset="0"/>
              </a:rPr>
              <a:t>β</a:t>
            </a:r>
            <a:r>
              <a:rPr lang="en-US" altLang="en-US">
                <a:cs typeface="Arial" panose="020B0604020202020204" pitchFamily="34" charset="0"/>
              </a:rPr>
              <a:t>) is the probability of rejecting H</a:t>
            </a:r>
            <a:r>
              <a:rPr lang="en-US" altLang="en-US" baseline="-25000">
                <a:cs typeface="Arial" panose="020B0604020202020204" pitchFamily="34" charset="0"/>
              </a:rPr>
              <a:t>0</a:t>
            </a:r>
            <a:r>
              <a:rPr lang="en-US" altLang="en-US">
                <a:cs typeface="Arial" panose="020B0604020202020204" pitchFamily="34" charset="0"/>
              </a:rPr>
              <a:t> when it is false.</a:t>
            </a:r>
            <a:endParaRPr lang="el-GR" altLang="en-US">
              <a:cs typeface="Arial" panose="020B0604020202020204" pitchFamily="34" charset="0"/>
            </a:endParaRPr>
          </a:p>
        </p:txBody>
      </p:sp>
      <p:sp>
        <p:nvSpPr>
          <p:cNvPr id="61446" name="Rectangle 4"/>
          <p:cNvSpPr>
            <a:spLocks noChangeArrowheads="1"/>
          </p:cNvSpPr>
          <p:nvPr/>
        </p:nvSpPr>
        <p:spPr bwMode="auto">
          <a:xfrm>
            <a:off x="6934200" y="990600"/>
            <a:ext cx="1968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1">
                <a:solidFill>
                  <a:schemeClr val="tx2"/>
                </a:solidFill>
              </a:rPr>
              <a:t>(continued)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Rectangle 5"/>
          <p:cNvSpPr>
            <a:spLocks noGrp="1" noChangeArrowheads="1"/>
          </p:cNvSpPr>
          <p:nvPr>
            <p:ph type="sldNum" sz="quarter" idx="11"/>
          </p:nvPr>
        </p:nvSpPr>
        <p:spPr>
          <a:xfrm>
            <a:off x="152400" y="6400800"/>
            <a:ext cx="46482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l">
              <a:spcBef>
                <a:spcPct val="0"/>
              </a:spcBef>
              <a:buClrTx/>
              <a:buSzTx/>
              <a:buFontTx/>
              <a:buNone/>
            </a:pPr>
            <a:r>
              <a:rPr lang="en-US" altLang="en-US" sz="1000"/>
              <a:t>Chap 9-</a:t>
            </a:r>
            <a:fld id="{7A62BFB0-B96D-4F87-BF20-B2FE6E2E109D}" type="slidenum">
              <a:rPr lang="en-US" altLang="en-US" sz="1000" smtClean="0"/>
              <a:pPr algn="l">
                <a:spcBef>
                  <a:spcPct val="0"/>
                </a:spcBef>
                <a:buClrTx/>
                <a:buSzTx/>
                <a:buFontTx/>
                <a:buNone/>
              </a:pPr>
              <a:t>43</a:t>
            </a:fld>
            <a:endParaRPr lang="en-US" altLang="en-US" sz="1000"/>
          </a:p>
        </p:txBody>
      </p:sp>
      <p:sp>
        <p:nvSpPr>
          <p:cNvPr id="62467" name="Footer Placeholder 17"/>
          <p:cNvSpPr>
            <a:spLocks noGrp="1" noChangeArrowheads="1"/>
          </p:cNvSpPr>
          <p:nvPr>
            <p:ph type="ftr" sz="quarter" idx="10"/>
          </p:nvPr>
        </p:nvSpPr>
        <p:spPr>
          <a:xfrm>
            <a:off x="7086600" y="6400800"/>
            <a:ext cx="1905000"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r">
              <a:spcBef>
                <a:spcPct val="0"/>
              </a:spcBef>
              <a:buClrTx/>
              <a:buSzTx/>
              <a:buFontTx/>
              <a:buNone/>
            </a:pPr>
            <a:r>
              <a:rPr lang="en-US" altLang="en-US" sz="1000"/>
              <a:t>Copyright ©2013 Pearson Education, Inc. publishing as Prentice Hall </a:t>
            </a:r>
          </a:p>
          <a:p>
            <a:pPr algn="r">
              <a:spcBef>
                <a:spcPct val="0"/>
              </a:spcBef>
              <a:buClrTx/>
              <a:buSzTx/>
              <a:buFontTx/>
              <a:buNone/>
            </a:pPr>
            <a:endParaRPr lang="en-US" altLang="en-US" sz="1000"/>
          </a:p>
        </p:txBody>
      </p:sp>
      <p:sp>
        <p:nvSpPr>
          <p:cNvPr id="62468" name="Rectangle 2"/>
          <p:cNvSpPr>
            <a:spLocks noChangeArrowheads="1"/>
          </p:cNvSpPr>
          <p:nvPr/>
        </p:nvSpPr>
        <p:spPr bwMode="auto">
          <a:xfrm>
            <a:off x="1371600" y="4648200"/>
            <a:ext cx="6705600" cy="1524000"/>
          </a:xfrm>
          <a:prstGeom prst="rect">
            <a:avLst/>
          </a:prstGeom>
          <a:solidFill>
            <a:srgbClr val="FDE0BD"/>
          </a:solidFill>
          <a:ln w="9525" algn="ctr">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62469" name="Rectangle 3"/>
          <p:cNvSpPr>
            <a:spLocks noGrp="1" noChangeArrowheads="1"/>
          </p:cNvSpPr>
          <p:nvPr>
            <p:ph type="title" idx="4294967295"/>
          </p:nvPr>
        </p:nvSpPr>
        <p:spPr/>
        <p:txBody>
          <a:bodyPr/>
          <a:lstStyle/>
          <a:p>
            <a:pPr eaLnBrk="1" hangingPunct="1"/>
            <a:r>
              <a:rPr lang="en-US" altLang="en-US"/>
              <a:t>Type I &amp; II Error Relationship</a:t>
            </a:r>
          </a:p>
        </p:txBody>
      </p:sp>
      <p:sp>
        <p:nvSpPr>
          <p:cNvPr id="62470" name="Text Box 4"/>
          <p:cNvSpPr txBox="1">
            <a:spLocks noChangeArrowheads="1"/>
          </p:cNvSpPr>
          <p:nvPr/>
        </p:nvSpPr>
        <p:spPr bwMode="auto">
          <a:xfrm>
            <a:off x="685800" y="2057400"/>
            <a:ext cx="7848600" cy="397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SzPct val="120000"/>
              <a:buFont typeface="Wingdings" panose="05000000000000000000" pitchFamily="2" charset="2"/>
              <a:buChar char="§"/>
            </a:pPr>
            <a:r>
              <a:rPr lang="en-US" altLang="en-US" sz="2400"/>
              <a:t> Type I and Type II errors cannot happen at</a:t>
            </a:r>
          </a:p>
          <a:p>
            <a:pPr algn="ctr" eaLnBrk="1" hangingPunct="1">
              <a:lnSpc>
                <a:spcPct val="30000"/>
              </a:lnSpc>
              <a:spcBef>
                <a:spcPct val="50000"/>
              </a:spcBef>
              <a:buSzPct val="120000"/>
              <a:buFont typeface="Wingdings" panose="05000000000000000000" pitchFamily="2" charset="2"/>
              <a:buNone/>
            </a:pPr>
            <a:r>
              <a:rPr lang="en-US" altLang="en-US" sz="2400"/>
              <a:t>   the same time</a:t>
            </a:r>
          </a:p>
          <a:p>
            <a:pPr lvl="1" algn="ctr" eaLnBrk="1" hangingPunct="1">
              <a:spcBef>
                <a:spcPct val="50000"/>
              </a:spcBef>
              <a:buSzPct val="70000"/>
              <a:buFont typeface="Wingdings" panose="05000000000000000000" pitchFamily="2" charset="2"/>
              <a:buChar char="§"/>
            </a:pPr>
            <a:r>
              <a:rPr lang="en-US" altLang="en-US"/>
              <a:t> A Type I error can only occur if H</a:t>
            </a:r>
            <a:r>
              <a:rPr lang="en-US" altLang="en-US" baseline="-25000"/>
              <a:t>0</a:t>
            </a:r>
            <a:r>
              <a:rPr lang="en-US" altLang="en-US"/>
              <a:t> is </a:t>
            </a:r>
            <a:r>
              <a:rPr lang="en-US" altLang="en-US">
                <a:solidFill>
                  <a:schemeClr val="folHlink"/>
                </a:solidFill>
              </a:rPr>
              <a:t>true</a:t>
            </a:r>
          </a:p>
          <a:p>
            <a:pPr lvl="1" algn="ctr" eaLnBrk="1" hangingPunct="1">
              <a:spcBef>
                <a:spcPct val="50000"/>
              </a:spcBef>
              <a:buSzPct val="70000"/>
              <a:buFont typeface="Wingdings" panose="05000000000000000000" pitchFamily="2" charset="2"/>
              <a:buChar char="§"/>
            </a:pPr>
            <a:r>
              <a:rPr lang="en-US" altLang="en-US"/>
              <a:t> A Type II error can only occur if H</a:t>
            </a:r>
            <a:r>
              <a:rPr lang="en-US" altLang="en-US" baseline="-25000"/>
              <a:t>0</a:t>
            </a:r>
            <a:r>
              <a:rPr lang="en-US" altLang="en-US"/>
              <a:t> is </a:t>
            </a:r>
            <a:r>
              <a:rPr lang="en-US" altLang="en-US">
                <a:solidFill>
                  <a:schemeClr val="folHlink"/>
                </a:solidFill>
              </a:rPr>
              <a:t>false</a:t>
            </a:r>
          </a:p>
          <a:p>
            <a:pPr lvl="1" algn="ctr" eaLnBrk="1" hangingPunct="1">
              <a:spcBef>
                <a:spcPct val="50000"/>
              </a:spcBef>
              <a:buSzPct val="70000"/>
              <a:buFont typeface="Wingdings" panose="05000000000000000000" pitchFamily="2" charset="2"/>
              <a:buNone/>
            </a:pPr>
            <a:endParaRPr lang="en-US" altLang="en-US"/>
          </a:p>
          <a:p>
            <a:pPr algn="ctr" eaLnBrk="1" hangingPunct="1">
              <a:spcBef>
                <a:spcPct val="50000"/>
              </a:spcBef>
              <a:buSzPct val="120000"/>
              <a:buFont typeface="Wingdings" panose="05000000000000000000" pitchFamily="2" charset="2"/>
              <a:buNone/>
            </a:pPr>
            <a:r>
              <a:rPr lang="en-US" altLang="en-US" sz="2400"/>
              <a:t>  	If Type I error probability (</a:t>
            </a:r>
            <a:r>
              <a:rPr lang="en-US" altLang="en-US" sz="2400" b="1">
                <a:sym typeface="Symbol" panose="05050102010706020507" pitchFamily="18" charset="2"/>
              </a:rPr>
              <a:t></a:t>
            </a:r>
            <a:r>
              <a:rPr lang="en-US" altLang="en-US" sz="2400"/>
              <a:t>)      , then </a:t>
            </a:r>
          </a:p>
          <a:p>
            <a:pPr algn="ctr" eaLnBrk="1" hangingPunct="1">
              <a:spcBef>
                <a:spcPct val="50000"/>
              </a:spcBef>
              <a:buSzTx/>
              <a:buFont typeface="Wingdings" panose="05000000000000000000" pitchFamily="2" charset="2"/>
              <a:buNone/>
            </a:pPr>
            <a:r>
              <a:rPr lang="en-US" altLang="en-US" sz="2400"/>
              <a:t>   	Type II error probability (</a:t>
            </a:r>
            <a:r>
              <a:rPr lang="el-GR" altLang="en-US" sz="2400"/>
              <a:t>β</a:t>
            </a:r>
            <a:r>
              <a:rPr lang="en-US" altLang="en-US" sz="2400"/>
              <a:t>)</a:t>
            </a:r>
          </a:p>
        </p:txBody>
      </p:sp>
      <p:sp>
        <p:nvSpPr>
          <p:cNvPr id="62471" name="AutoShape 5"/>
          <p:cNvSpPr>
            <a:spLocks noChangeArrowheads="1"/>
          </p:cNvSpPr>
          <p:nvPr/>
        </p:nvSpPr>
        <p:spPr bwMode="auto">
          <a:xfrm>
            <a:off x="6324600" y="4691063"/>
            <a:ext cx="381000" cy="457200"/>
          </a:xfrm>
          <a:prstGeom prst="upArrow">
            <a:avLst>
              <a:gd name="adj1" fmla="val 50000"/>
              <a:gd name="adj2" fmla="val 30000"/>
            </a:avLst>
          </a:prstGeom>
          <a:solidFill>
            <a:schemeClr val="hlink"/>
          </a:solidFill>
          <a:ln w="19050" algn="ctr">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62472" name="AutoShape 6"/>
          <p:cNvSpPr>
            <a:spLocks noChangeArrowheads="1"/>
          </p:cNvSpPr>
          <p:nvPr/>
        </p:nvSpPr>
        <p:spPr bwMode="auto">
          <a:xfrm rot="10800000">
            <a:off x="6858000" y="5181600"/>
            <a:ext cx="381000" cy="457200"/>
          </a:xfrm>
          <a:prstGeom prst="upArrow">
            <a:avLst>
              <a:gd name="adj1" fmla="val 50000"/>
              <a:gd name="adj2" fmla="val 30000"/>
            </a:avLst>
          </a:prstGeom>
          <a:solidFill>
            <a:schemeClr val="folHlink"/>
          </a:solidFill>
          <a:ln w="19050" algn="ctr">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Rectangle 5"/>
          <p:cNvSpPr>
            <a:spLocks noGrp="1" noChangeArrowheads="1"/>
          </p:cNvSpPr>
          <p:nvPr>
            <p:ph type="sldNum" sz="quarter" idx="11"/>
          </p:nvPr>
        </p:nvSpPr>
        <p:spPr>
          <a:xfrm>
            <a:off x="152400" y="6400800"/>
            <a:ext cx="46482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l">
              <a:spcBef>
                <a:spcPct val="0"/>
              </a:spcBef>
              <a:buClrTx/>
              <a:buSzTx/>
              <a:buFontTx/>
              <a:buNone/>
            </a:pPr>
            <a:r>
              <a:rPr lang="en-US" altLang="en-US" sz="1000"/>
              <a:t>Chap 9-</a:t>
            </a:r>
            <a:fld id="{BBCC3C89-214D-4F4F-A048-B53D3218F99A}" type="slidenum">
              <a:rPr lang="en-US" altLang="en-US" sz="1000" smtClean="0"/>
              <a:pPr algn="l">
                <a:spcBef>
                  <a:spcPct val="0"/>
                </a:spcBef>
                <a:buClrTx/>
                <a:buSzTx/>
                <a:buFontTx/>
                <a:buNone/>
              </a:pPr>
              <a:t>44</a:t>
            </a:fld>
            <a:endParaRPr lang="en-US" altLang="en-US" sz="1000"/>
          </a:p>
        </p:txBody>
      </p:sp>
      <p:sp>
        <p:nvSpPr>
          <p:cNvPr id="63491" name="Footer Placeholder 17"/>
          <p:cNvSpPr>
            <a:spLocks noGrp="1" noChangeArrowheads="1"/>
          </p:cNvSpPr>
          <p:nvPr>
            <p:ph type="ftr" sz="quarter" idx="10"/>
          </p:nvPr>
        </p:nvSpPr>
        <p:spPr>
          <a:xfrm>
            <a:off x="7086600" y="6400800"/>
            <a:ext cx="1905000"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r">
              <a:spcBef>
                <a:spcPct val="0"/>
              </a:spcBef>
              <a:buClrTx/>
              <a:buSzTx/>
              <a:buFontTx/>
              <a:buNone/>
            </a:pPr>
            <a:r>
              <a:rPr lang="en-US" altLang="en-US" sz="1000"/>
              <a:t>Copyright ©2013 Pearson Education, Inc. publishing as Prentice Hall </a:t>
            </a:r>
          </a:p>
          <a:p>
            <a:pPr algn="r">
              <a:spcBef>
                <a:spcPct val="0"/>
              </a:spcBef>
              <a:buClrTx/>
              <a:buSzTx/>
              <a:buFontTx/>
              <a:buNone/>
            </a:pPr>
            <a:endParaRPr lang="en-US" altLang="en-US" sz="1000"/>
          </a:p>
        </p:txBody>
      </p:sp>
      <p:sp>
        <p:nvSpPr>
          <p:cNvPr id="48130" name="Rectangle 2"/>
          <p:cNvSpPr>
            <a:spLocks noGrp="1" noChangeArrowheads="1"/>
          </p:cNvSpPr>
          <p:nvPr>
            <p:ph type="title" idx="4294967295"/>
          </p:nvPr>
        </p:nvSpPr>
        <p:spPr>
          <a:xfrm>
            <a:off x="1219200" y="609600"/>
            <a:ext cx="7793038" cy="762000"/>
          </a:xfrm>
        </p:spPr>
        <p:txBody>
          <a:bodyPr>
            <a:normAutofit fontScale="90000"/>
          </a:bodyPr>
          <a:lstStyle/>
          <a:p>
            <a:pPr eaLnBrk="1" hangingPunct="1">
              <a:lnSpc>
                <a:spcPct val="80000"/>
              </a:lnSpc>
              <a:defRPr/>
            </a:pPr>
            <a:r>
              <a:rPr lang="en-US"/>
              <a:t>6 Steps in </a:t>
            </a:r>
            <a:br>
              <a:rPr lang="en-US"/>
            </a:br>
            <a:r>
              <a:rPr lang="en-US"/>
              <a:t>Hypothesis Testing</a:t>
            </a:r>
          </a:p>
        </p:txBody>
      </p:sp>
      <p:sp>
        <p:nvSpPr>
          <p:cNvPr id="63493" name="Rectangle 3"/>
          <p:cNvSpPr>
            <a:spLocks noGrp="1" noChangeArrowheads="1"/>
          </p:cNvSpPr>
          <p:nvPr>
            <p:ph type="body" idx="4294967295"/>
          </p:nvPr>
        </p:nvSpPr>
        <p:spPr>
          <a:xfrm>
            <a:off x="762000" y="1828800"/>
            <a:ext cx="8077200" cy="4724400"/>
          </a:xfrm>
        </p:spPr>
        <p:txBody>
          <a:bodyPr/>
          <a:lstStyle/>
          <a:p>
            <a:pPr marL="533400" indent="-533400" eaLnBrk="1" hangingPunct="1">
              <a:spcBef>
                <a:spcPct val="30000"/>
              </a:spcBef>
              <a:buFont typeface="Wingdings" panose="05000000000000000000" pitchFamily="2" charset="2"/>
              <a:buAutoNum type="arabicPeriod"/>
            </a:pPr>
            <a:r>
              <a:rPr lang="en-US" altLang="en-US"/>
              <a:t>State the null hypothesis, H</a:t>
            </a:r>
            <a:r>
              <a:rPr lang="en-US" altLang="en-US" baseline="-25000"/>
              <a:t>0</a:t>
            </a:r>
            <a:r>
              <a:rPr lang="en-US" altLang="en-US"/>
              <a:t> and the alternative hypothesis, H</a:t>
            </a:r>
            <a:r>
              <a:rPr lang="en-US" altLang="en-US" baseline="-25000"/>
              <a:t>A</a:t>
            </a:r>
          </a:p>
          <a:p>
            <a:pPr marL="533400" indent="-533400" eaLnBrk="1" hangingPunct="1">
              <a:spcBef>
                <a:spcPct val="30000"/>
              </a:spcBef>
              <a:buFont typeface="Wingdings" panose="05000000000000000000" pitchFamily="2" charset="2"/>
              <a:buAutoNum type="arabicPeriod"/>
            </a:pPr>
            <a:r>
              <a:rPr lang="en-US" altLang="en-US"/>
              <a:t>Choose the level of significance, </a:t>
            </a:r>
            <a:r>
              <a:rPr lang="el-GR" altLang="en-US">
                <a:cs typeface="Arial" panose="020B0604020202020204" pitchFamily="34" charset="0"/>
                <a:sym typeface="Symbol" panose="05050102010706020507" pitchFamily="18" charset="2"/>
              </a:rPr>
              <a:t></a:t>
            </a:r>
            <a:r>
              <a:rPr lang="en-US" altLang="en-US">
                <a:cs typeface="Arial" panose="020B0604020202020204" pitchFamily="34" charset="0"/>
              </a:rPr>
              <a:t>, and the sample size, n</a:t>
            </a:r>
          </a:p>
          <a:p>
            <a:pPr marL="533400" indent="-533400" eaLnBrk="1" hangingPunct="1">
              <a:spcBef>
                <a:spcPct val="30000"/>
              </a:spcBef>
              <a:buFont typeface="Wingdings" panose="05000000000000000000" pitchFamily="2" charset="2"/>
              <a:buAutoNum type="arabicPeriod"/>
            </a:pPr>
            <a:r>
              <a:rPr lang="en-US" altLang="en-US">
                <a:cs typeface="Arial" panose="020B0604020202020204" pitchFamily="34" charset="0"/>
              </a:rPr>
              <a:t>Determine the appropriate test statistic and sampling distribution</a:t>
            </a:r>
          </a:p>
          <a:p>
            <a:pPr marL="533400" indent="-533400" eaLnBrk="1" hangingPunct="1">
              <a:spcBef>
                <a:spcPct val="30000"/>
              </a:spcBef>
              <a:buFont typeface="Wingdings" panose="05000000000000000000" pitchFamily="2" charset="2"/>
              <a:buAutoNum type="arabicPeriod"/>
            </a:pPr>
            <a:r>
              <a:rPr lang="en-US" altLang="en-US"/>
              <a:t>Determine the critical values that divide the rejection and nonrejection regions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Rectangle 5"/>
          <p:cNvSpPr>
            <a:spLocks noGrp="1" noChangeArrowheads="1"/>
          </p:cNvSpPr>
          <p:nvPr>
            <p:ph type="sldNum" sz="quarter" idx="11"/>
          </p:nvPr>
        </p:nvSpPr>
        <p:spPr>
          <a:xfrm>
            <a:off x="152400" y="6400800"/>
            <a:ext cx="46482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l">
              <a:spcBef>
                <a:spcPct val="0"/>
              </a:spcBef>
              <a:buClrTx/>
              <a:buSzTx/>
              <a:buFontTx/>
              <a:buNone/>
            </a:pPr>
            <a:r>
              <a:rPr lang="en-US" altLang="en-US" sz="1000"/>
              <a:t>Chap 9-</a:t>
            </a:r>
            <a:fld id="{D65A00B8-62FA-4D99-BB77-53DEDF6760D8}" type="slidenum">
              <a:rPr lang="en-US" altLang="en-US" sz="1000" smtClean="0"/>
              <a:pPr algn="l">
                <a:spcBef>
                  <a:spcPct val="0"/>
                </a:spcBef>
                <a:buClrTx/>
                <a:buSzTx/>
                <a:buFontTx/>
                <a:buNone/>
              </a:pPr>
              <a:t>45</a:t>
            </a:fld>
            <a:endParaRPr lang="en-US" altLang="en-US" sz="1000"/>
          </a:p>
        </p:txBody>
      </p:sp>
      <p:sp>
        <p:nvSpPr>
          <p:cNvPr id="64515" name="Footer Placeholder 17"/>
          <p:cNvSpPr>
            <a:spLocks noGrp="1" noChangeArrowheads="1"/>
          </p:cNvSpPr>
          <p:nvPr>
            <p:ph type="ftr" sz="quarter" idx="10"/>
          </p:nvPr>
        </p:nvSpPr>
        <p:spPr>
          <a:xfrm>
            <a:off x="7086600" y="6400800"/>
            <a:ext cx="1905000"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r">
              <a:spcBef>
                <a:spcPct val="0"/>
              </a:spcBef>
              <a:buClrTx/>
              <a:buSzTx/>
              <a:buFontTx/>
              <a:buNone/>
            </a:pPr>
            <a:r>
              <a:rPr lang="en-US" altLang="en-US" sz="1000"/>
              <a:t>Copyright ©2013 Pearson Education, Inc. publishing as Prentice Hall </a:t>
            </a:r>
          </a:p>
          <a:p>
            <a:pPr algn="r">
              <a:spcBef>
                <a:spcPct val="0"/>
              </a:spcBef>
              <a:buClrTx/>
              <a:buSzTx/>
              <a:buFontTx/>
              <a:buNone/>
            </a:pPr>
            <a:endParaRPr lang="en-US" altLang="en-US" sz="1000"/>
          </a:p>
        </p:txBody>
      </p:sp>
      <p:sp>
        <p:nvSpPr>
          <p:cNvPr id="49154" name="Rectangle 2"/>
          <p:cNvSpPr>
            <a:spLocks noGrp="1" noChangeArrowheads="1"/>
          </p:cNvSpPr>
          <p:nvPr>
            <p:ph type="title" idx="4294967295"/>
          </p:nvPr>
        </p:nvSpPr>
        <p:spPr>
          <a:xfrm>
            <a:off x="1219200" y="609600"/>
            <a:ext cx="7793038" cy="762000"/>
          </a:xfrm>
        </p:spPr>
        <p:txBody>
          <a:bodyPr>
            <a:normAutofit fontScale="90000"/>
          </a:bodyPr>
          <a:lstStyle/>
          <a:p>
            <a:pPr eaLnBrk="1" hangingPunct="1">
              <a:lnSpc>
                <a:spcPct val="80000"/>
              </a:lnSpc>
              <a:defRPr/>
            </a:pPr>
            <a:r>
              <a:rPr lang="en-US"/>
              <a:t>6 Steps in </a:t>
            </a:r>
            <a:br>
              <a:rPr lang="en-US"/>
            </a:br>
            <a:r>
              <a:rPr lang="en-US"/>
              <a:t>Hypothesis Testing</a:t>
            </a:r>
          </a:p>
        </p:txBody>
      </p:sp>
      <p:sp>
        <p:nvSpPr>
          <p:cNvPr id="64517" name="Rectangle 3"/>
          <p:cNvSpPr>
            <a:spLocks noGrp="1" noChangeArrowheads="1"/>
          </p:cNvSpPr>
          <p:nvPr>
            <p:ph type="body" idx="4294967295"/>
          </p:nvPr>
        </p:nvSpPr>
        <p:spPr>
          <a:xfrm>
            <a:off x="762000" y="1828800"/>
            <a:ext cx="8077200" cy="4724400"/>
          </a:xfrm>
        </p:spPr>
        <p:txBody>
          <a:bodyPr/>
          <a:lstStyle/>
          <a:p>
            <a:pPr marL="533400" indent="-533400" eaLnBrk="1" hangingPunct="1">
              <a:spcBef>
                <a:spcPct val="30000"/>
              </a:spcBef>
              <a:buFont typeface="Wingdings" panose="05000000000000000000" pitchFamily="2" charset="2"/>
              <a:buAutoNum type="arabicPeriod" startAt="5"/>
            </a:pPr>
            <a:r>
              <a:rPr lang="en-US" altLang="en-US"/>
              <a:t>Collect data and compute the value of the test statistic</a:t>
            </a:r>
          </a:p>
          <a:p>
            <a:pPr marL="533400" indent="-533400" eaLnBrk="1" hangingPunct="1">
              <a:spcBef>
                <a:spcPct val="30000"/>
              </a:spcBef>
              <a:buFont typeface="Wingdings" panose="05000000000000000000" pitchFamily="2" charset="2"/>
              <a:buAutoNum type="arabicPeriod" startAt="5"/>
            </a:pPr>
            <a:r>
              <a:rPr lang="en-US" altLang="en-US">
                <a:cs typeface="Arial" panose="020B0604020202020204" pitchFamily="34" charset="0"/>
              </a:rPr>
              <a:t>Make the statistical decision</a:t>
            </a:r>
            <a:r>
              <a:rPr lang="en-US" altLang="en-US"/>
              <a:t> and state the managerial conclusion.  If the test statistic falls into the nonrejection region, do not reject the null hypothesis </a:t>
            </a:r>
            <a:r>
              <a:rPr lang="en-US" altLang="en-US">
                <a:cs typeface="Arial" panose="020B0604020202020204" pitchFamily="34" charset="0"/>
              </a:rPr>
              <a:t>H</a:t>
            </a:r>
            <a:r>
              <a:rPr lang="en-US" altLang="en-US" baseline="-25000">
                <a:cs typeface="Arial" panose="020B0604020202020204" pitchFamily="34" charset="0"/>
              </a:rPr>
              <a:t>0</a:t>
            </a:r>
            <a:r>
              <a:rPr lang="en-US" altLang="en-US">
                <a:cs typeface="Arial" panose="020B0604020202020204" pitchFamily="34" charset="0"/>
              </a:rPr>
              <a:t>. </a:t>
            </a:r>
            <a:r>
              <a:rPr lang="en-US" altLang="en-US"/>
              <a:t>If the test statistic falls into the rejection region, reject the null hypothesis</a:t>
            </a:r>
            <a:r>
              <a:rPr lang="en-US" altLang="en-US">
                <a:cs typeface="Arial" panose="020B0604020202020204" pitchFamily="34" charset="0"/>
              </a:rPr>
              <a:t>.  Express the managerial conclusion</a:t>
            </a:r>
            <a:r>
              <a:rPr lang="en-US" altLang="en-US"/>
              <a:t> in the context of the problem</a:t>
            </a:r>
          </a:p>
        </p:txBody>
      </p:sp>
      <p:sp>
        <p:nvSpPr>
          <p:cNvPr id="64518" name="Text Box 4"/>
          <p:cNvSpPr txBox="1">
            <a:spLocks noChangeArrowheads="1"/>
          </p:cNvSpPr>
          <p:nvPr/>
        </p:nvSpPr>
        <p:spPr bwMode="auto">
          <a:xfrm>
            <a:off x="7543800" y="1223963"/>
            <a:ext cx="145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000" i="1">
                <a:solidFill>
                  <a:schemeClr val="tx2"/>
                </a:solidFill>
              </a:rPr>
              <a:t>(continued)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Rectangle 5"/>
          <p:cNvSpPr>
            <a:spLocks noGrp="1" noChangeArrowheads="1"/>
          </p:cNvSpPr>
          <p:nvPr>
            <p:ph type="sldNum" sz="quarter" idx="11"/>
          </p:nvPr>
        </p:nvSpPr>
        <p:spPr>
          <a:xfrm>
            <a:off x="152400" y="6400800"/>
            <a:ext cx="46482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l">
              <a:spcBef>
                <a:spcPct val="0"/>
              </a:spcBef>
              <a:buClrTx/>
              <a:buSzTx/>
              <a:buFontTx/>
              <a:buNone/>
            </a:pPr>
            <a:r>
              <a:rPr lang="en-US" altLang="en-US" sz="1000"/>
              <a:t>Chap 9-</a:t>
            </a:r>
            <a:fld id="{FFC047BA-8202-47EB-A4DF-FCE8F982AE3F}" type="slidenum">
              <a:rPr lang="en-US" altLang="en-US" sz="1000" smtClean="0"/>
              <a:pPr algn="l">
                <a:spcBef>
                  <a:spcPct val="0"/>
                </a:spcBef>
                <a:buClrTx/>
                <a:buSzTx/>
                <a:buFontTx/>
                <a:buNone/>
              </a:pPr>
              <a:t>46</a:t>
            </a:fld>
            <a:endParaRPr lang="en-US" altLang="en-US" sz="1000"/>
          </a:p>
        </p:txBody>
      </p:sp>
      <p:sp>
        <p:nvSpPr>
          <p:cNvPr id="65539" name="Footer Placeholder 17"/>
          <p:cNvSpPr>
            <a:spLocks noGrp="1" noChangeArrowheads="1"/>
          </p:cNvSpPr>
          <p:nvPr>
            <p:ph type="ftr" sz="quarter" idx="10"/>
          </p:nvPr>
        </p:nvSpPr>
        <p:spPr>
          <a:xfrm>
            <a:off x="7086600" y="6400800"/>
            <a:ext cx="1905000"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r">
              <a:spcBef>
                <a:spcPct val="0"/>
              </a:spcBef>
              <a:buClrTx/>
              <a:buSzTx/>
              <a:buFontTx/>
              <a:buNone/>
            </a:pPr>
            <a:r>
              <a:rPr lang="en-US" altLang="en-US" sz="1000"/>
              <a:t>Copyright ©2013 Pearson Education, Inc. publishing as Prentice Hall </a:t>
            </a:r>
          </a:p>
          <a:p>
            <a:pPr algn="r">
              <a:spcBef>
                <a:spcPct val="0"/>
              </a:spcBef>
              <a:buClrTx/>
              <a:buSzTx/>
              <a:buFontTx/>
              <a:buNone/>
            </a:pPr>
            <a:endParaRPr lang="en-US" altLang="en-US" sz="1000"/>
          </a:p>
        </p:txBody>
      </p:sp>
      <p:sp>
        <p:nvSpPr>
          <p:cNvPr id="65540" name="Rectangle 2"/>
          <p:cNvSpPr>
            <a:spLocks noGrp="1" noChangeArrowheads="1"/>
          </p:cNvSpPr>
          <p:nvPr>
            <p:ph type="title" idx="4294967295"/>
          </p:nvPr>
        </p:nvSpPr>
        <p:spPr>
          <a:xfrm>
            <a:off x="1219200" y="457200"/>
            <a:ext cx="7467600" cy="762000"/>
          </a:xfrm>
        </p:spPr>
        <p:txBody>
          <a:bodyPr/>
          <a:lstStyle/>
          <a:p>
            <a:pPr eaLnBrk="1" hangingPunct="1"/>
            <a:r>
              <a:rPr lang="en-US" altLang="en-US"/>
              <a:t>Hypothesis Testing Example</a:t>
            </a:r>
          </a:p>
        </p:txBody>
      </p:sp>
      <p:sp>
        <p:nvSpPr>
          <p:cNvPr id="65541" name="Rectangle 3"/>
          <p:cNvSpPr>
            <a:spLocks noChangeArrowheads="1"/>
          </p:cNvSpPr>
          <p:nvPr/>
        </p:nvSpPr>
        <p:spPr bwMode="auto">
          <a:xfrm>
            <a:off x="838200" y="1600200"/>
            <a:ext cx="7543800" cy="1295400"/>
          </a:xfrm>
          <a:prstGeom prst="rect">
            <a:avLst/>
          </a:prstGeom>
          <a:solidFill>
            <a:srgbClr val="FDE0BD"/>
          </a:solidFill>
          <a:ln w="19050" algn="ctr">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65542" name="Rectangle 4"/>
          <p:cNvSpPr>
            <a:spLocks noChangeArrowheads="1"/>
          </p:cNvSpPr>
          <p:nvPr/>
        </p:nvSpPr>
        <p:spPr bwMode="auto">
          <a:xfrm>
            <a:off x="990600" y="1524000"/>
            <a:ext cx="73152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2400" b="1">
                <a:solidFill>
                  <a:schemeClr val="bg2"/>
                </a:solidFill>
              </a:rPr>
              <a:t>Test the claim that the true mean diameter of a manufactured bolt is 30mm.</a:t>
            </a:r>
          </a:p>
        </p:txBody>
      </p:sp>
      <p:sp>
        <p:nvSpPr>
          <p:cNvPr id="65543" name="Text Box 5"/>
          <p:cNvSpPr txBox="1">
            <a:spLocks noChangeArrowheads="1"/>
          </p:cNvSpPr>
          <p:nvPr/>
        </p:nvSpPr>
        <p:spPr bwMode="auto">
          <a:xfrm>
            <a:off x="2971800" y="2355850"/>
            <a:ext cx="30495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0"/>
              </a:spcBef>
              <a:buClrTx/>
              <a:buSzTx/>
              <a:buFontTx/>
              <a:buNone/>
            </a:pPr>
            <a:r>
              <a:rPr lang="en-US" altLang="en-US" sz="2400" b="1">
                <a:solidFill>
                  <a:schemeClr val="bg2"/>
                </a:solidFill>
              </a:rPr>
              <a:t>(Assume </a:t>
            </a:r>
            <a:r>
              <a:rPr lang="el-GR" altLang="en-US" sz="2400" b="1">
                <a:solidFill>
                  <a:schemeClr val="bg2"/>
                </a:solidFill>
                <a:sym typeface="Arial" panose="020B0604020202020204" pitchFamily="34" charset="0"/>
              </a:rPr>
              <a:t>σ</a:t>
            </a:r>
            <a:r>
              <a:rPr lang="en-US" altLang="en-US" sz="2400" b="1">
                <a:solidFill>
                  <a:schemeClr val="bg2"/>
                </a:solidFill>
                <a:sym typeface="Arial" panose="020B0604020202020204" pitchFamily="34" charset="0"/>
              </a:rPr>
              <a:t> = 0.8)</a:t>
            </a:r>
          </a:p>
        </p:txBody>
      </p:sp>
      <p:sp>
        <p:nvSpPr>
          <p:cNvPr id="65544" name="Rectangle 6"/>
          <p:cNvSpPr>
            <a:spLocks noChangeArrowheads="1"/>
          </p:cNvSpPr>
          <p:nvPr/>
        </p:nvSpPr>
        <p:spPr bwMode="auto">
          <a:xfrm>
            <a:off x="609600" y="3124200"/>
            <a:ext cx="7543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20675" indent="-320675"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693738" indent="-268288"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lnSpc>
                <a:spcPct val="80000"/>
              </a:lnSpc>
              <a:buFont typeface="Wingdings" panose="05000000000000000000" pitchFamily="2" charset="2"/>
              <a:buNone/>
            </a:pPr>
            <a:r>
              <a:rPr lang="en-US" altLang="en-US" sz="2400"/>
              <a:t>1.	  State the appropriate null and alternative</a:t>
            </a:r>
          </a:p>
          <a:p>
            <a:pPr algn="ctr" eaLnBrk="1" hangingPunct="1">
              <a:lnSpc>
                <a:spcPct val="80000"/>
              </a:lnSpc>
              <a:buFont typeface="Wingdings" panose="05000000000000000000" pitchFamily="2" charset="2"/>
              <a:buNone/>
            </a:pPr>
            <a:r>
              <a:rPr lang="en-US" altLang="en-US" sz="2400"/>
              <a:t>		  hypotheses</a:t>
            </a:r>
          </a:p>
          <a:p>
            <a:pPr lvl="1" algn="ctr" eaLnBrk="1" hangingPunct="1"/>
            <a:r>
              <a:rPr lang="en-US" altLang="en-US">
                <a:solidFill>
                  <a:schemeClr val="folHlink"/>
                </a:solidFill>
              </a:rPr>
              <a:t>H</a:t>
            </a:r>
            <a:r>
              <a:rPr lang="en-US" altLang="en-US" baseline="-25000">
                <a:solidFill>
                  <a:schemeClr val="folHlink"/>
                </a:solidFill>
              </a:rPr>
              <a:t>0</a:t>
            </a:r>
            <a:r>
              <a:rPr lang="en-US" altLang="en-US">
                <a:solidFill>
                  <a:schemeClr val="folHlink"/>
                </a:solidFill>
              </a:rPr>
              <a:t>: </a:t>
            </a:r>
            <a:r>
              <a:rPr lang="el-GR" altLang="en-US">
                <a:solidFill>
                  <a:schemeClr val="folHlink"/>
                </a:solidFill>
                <a:sym typeface="Symbol" panose="05050102010706020507" pitchFamily="18" charset="2"/>
              </a:rPr>
              <a:t>μ</a:t>
            </a:r>
            <a:r>
              <a:rPr lang="en-US" altLang="en-US">
                <a:solidFill>
                  <a:schemeClr val="folHlink"/>
                </a:solidFill>
                <a:sym typeface="Symbol" panose="05050102010706020507" pitchFamily="18" charset="2"/>
              </a:rPr>
              <a:t> = 30      H</a:t>
            </a:r>
            <a:r>
              <a:rPr lang="en-US" altLang="en-US" baseline="-25000">
                <a:solidFill>
                  <a:schemeClr val="folHlink"/>
                </a:solidFill>
                <a:sym typeface="Symbol" panose="05050102010706020507" pitchFamily="18" charset="2"/>
              </a:rPr>
              <a:t>1</a:t>
            </a:r>
            <a:r>
              <a:rPr lang="en-US" altLang="en-US">
                <a:solidFill>
                  <a:schemeClr val="folHlink"/>
                </a:solidFill>
                <a:sym typeface="Symbol" panose="05050102010706020507" pitchFamily="18" charset="2"/>
              </a:rPr>
              <a:t>: </a:t>
            </a:r>
            <a:r>
              <a:rPr lang="el-GR" altLang="en-US">
                <a:solidFill>
                  <a:schemeClr val="folHlink"/>
                </a:solidFill>
                <a:sym typeface="Symbol" panose="05050102010706020507" pitchFamily="18" charset="2"/>
              </a:rPr>
              <a:t>μ</a:t>
            </a:r>
            <a:r>
              <a:rPr lang="en-US" altLang="en-US">
                <a:solidFill>
                  <a:schemeClr val="folHlink"/>
                </a:solidFill>
                <a:sym typeface="Symbol" panose="05050102010706020507" pitchFamily="18" charset="2"/>
              </a:rPr>
              <a:t> ≠ 30    (This is a two-tail test)</a:t>
            </a:r>
          </a:p>
          <a:p>
            <a:pPr algn="ctr" eaLnBrk="1" hangingPunct="1">
              <a:buFont typeface="Wingdings" panose="05000000000000000000" pitchFamily="2" charset="2"/>
              <a:buNone/>
            </a:pPr>
            <a:r>
              <a:rPr lang="en-US" altLang="en-US" sz="2400"/>
              <a:t>2.   Specify the desired level of significance and the sample size</a:t>
            </a:r>
          </a:p>
          <a:p>
            <a:pPr lvl="1" algn="ctr" eaLnBrk="1" hangingPunct="1"/>
            <a:r>
              <a:rPr lang="en-US" altLang="en-US">
                <a:solidFill>
                  <a:schemeClr val="folHlink"/>
                </a:solidFill>
              </a:rPr>
              <a:t>Suppose that </a:t>
            </a:r>
            <a:r>
              <a:rPr lang="en-US" altLang="en-US">
                <a:solidFill>
                  <a:schemeClr val="folHlink"/>
                </a:solidFill>
                <a:sym typeface="Symbol" panose="05050102010706020507" pitchFamily="18" charset="2"/>
              </a:rPr>
              <a:t></a:t>
            </a:r>
            <a:r>
              <a:rPr lang="en-US" altLang="en-US">
                <a:solidFill>
                  <a:schemeClr val="folHlink"/>
                </a:solidFill>
              </a:rPr>
              <a:t> = 0.05 and n = 100 are chosen for this test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Rectangle 5"/>
          <p:cNvSpPr>
            <a:spLocks noGrp="1" noChangeArrowheads="1"/>
          </p:cNvSpPr>
          <p:nvPr>
            <p:ph type="sldNum" sz="quarter" idx="11"/>
          </p:nvPr>
        </p:nvSpPr>
        <p:spPr>
          <a:xfrm>
            <a:off x="152400" y="6400800"/>
            <a:ext cx="46482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l">
              <a:spcBef>
                <a:spcPct val="0"/>
              </a:spcBef>
              <a:buClrTx/>
              <a:buSzTx/>
              <a:buFontTx/>
              <a:buNone/>
            </a:pPr>
            <a:r>
              <a:rPr lang="en-US" altLang="en-US" sz="1000"/>
              <a:t>Chap 9-</a:t>
            </a:r>
            <a:fld id="{A50BE473-94FE-4F5B-977E-D8B3BEC60426}" type="slidenum">
              <a:rPr lang="en-US" altLang="en-US" sz="1000" smtClean="0"/>
              <a:pPr algn="l">
                <a:spcBef>
                  <a:spcPct val="0"/>
                </a:spcBef>
                <a:buClrTx/>
                <a:buSzTx/>
                <a:buFontTx/>
                <a:buNone/>
              </a:pPr>
              <a:t>47</a:t>
            </a:fld>
            <a:endParaRPr lang="en-US" altLang="en-US" sz="1000"/>
          </a:p>
        </p:txBody>
      </p:sp>
      <p:sp>
        <p:nvSpPr>
          <p:cNvPr id="66563" name="Footer Placeholder 17"/>
          <p:cNvSpPr>
            <a:spLocks noGrp="1" noChangeArrowheads="1"/>
          </p:cNvSpPr>
          <p:nvPr>
            <p:ph type="ftr" sz="quarter" idx="10"/>
          </p:nvPr>
        </p:nvSpPr>
        <p:spPr>
          <a:xfrm>
            <a:off x="7086600" y="6400800"/>
            <a:ext cx="1905000"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r">
              <a:spcBef>
                <a:spcPct val="0"/>
              </a:spcBef>
              <a:buClrTx/>
              <a:buSzTx/>
              <a:buFontTx/>
              <a:buNone/>
            </a:pPr>
            <a:r>
              <a:rPr lang="en-US" altLang="en-US" sz="1000"/>
              <a:t>Copyright ©2013 Pearson Education, Inc. publishing as Prentice Hall </a:t>
            </a:r>
          </a:p>
          <a:p>
            <a:pPr algn="r">
              <a:spcBef>
                <a:spcPct val="0"/>
              </a:spcBef>
              <a:buClrTx/>
              <a:buSzTx/>
              <a:buFontTx/>
              <a:buNone/>
            </a:pPr>
            <a:endParaRPr lang="en-US" altLang="en-US" sz="1000"/>
          </a:p>
        </p:txBody>
      </p:sp>
      <p:graphicFrame>
        <p:nvGraphicFramePr>
          <p:cNvPr id="66564" name="Object 3">
            <a:hlinkClick r:id="" action="ppaction://ole?verb=0"/>
          </p:cNvPr>
          <p:cNvGraphicFramePr>
            <a:graphicFrameLocks/>
          </p:cNvGraphicFramePr>
          <p:nvPr/>
        </p:nvGraphicFramePr>
        <p:xfrm>
          <a:off x="581025" y="5334000"/>
          <a:ext cx="6918325" cy="1103313"/>
        </p:xfrm>
        <a:graphic>
          <a:graphicData uri="http://schemas.openxmlformats.org/presentationml/2006/ole">
            <mc:AlternateContent xmlns:mc="http://schemas.openxmlformats.org/markup-compatibility/2006">
              <mc:Choice xmlns:v="urn:schemas-microsoft-com:vml" Requires="v">
                <p:oleObj spid="_x0000_s66571" name="Equation" r:id="rId4" imgW="96764760" imgH="20690280" progId="Equation.3">
                  <p:embed/>
                </p:oleObj>
              </mc:Choice>
              <mc:Fallback>
                <p:oleObj name="Equation" r:id="rId4" imgW="96764760" imgH="20690280" progId="Equation.3">
                  <p:embed/>
                  <p:pic>
                    <p:nvPicPr>
                      <p:cNvPr id="0" name="Objec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1025" y="5334000"/>
                        <a:ext cx="6918325" cy="1103313"/>
                      </a:xfrm>
                      <a:prstGeom prst="rect">
                        <a:avLst/>
                      </a:prstGeom>
                      <a:solidFill>
                        <a:srgbClr val="FDE0BD"/>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6565" name="Rectangle 2"/>
          <p:cNvSpPr>
            <a:spLocks noGrp="1" noChangeArrowheads="1"/>
          </p:cNvSpPr>
          <p:nvPr>
            <p:ph type="title" idx="4294967295"/>
          </p:nvPr>
        </p:nvSpPr>
        <p:spPr>
          <a:xfrm>
            <a:off x="914400" y="304800"/>
            <a:ext cx="7315200" cy="762000"/>
          </a:xfrm>
        </p:spPr>
        <p:txBody>
          <a:bodyPr/>
          <a:lstStyle/>
          <a:p>
            <a:pPr eaLnBrk="1" hangingPunct="1"/>
            <a:r>
              <a:rPr lang="en-US" altLang="en-US"/>
              <a:t>Hypothesis Testing Example</a:t>
            </a:r>
          </a:p>
        </p:txBody>
      </p:sp>
      <p:sp>
        <p:nvSpPr>
          <p:cNvPr id="66566" name="Rectangle 6"/>
          <p:cNvSpPr>
            <a:spLocks noChangeArrowheads="1"/>
          </p:cNvSpPr>
          <p:nvPr/>
        </p:nvSpPr>
        <p:spPr bwMode="auto">
          <a:xfrm>
            <a:off x="609600" y="1828800"/>
            <a:ext cx="7543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20675" indent="-320675"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693738" indent="-268288"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lnSpc>
                <a:spcPct val="80000"/>
              </a:lnSpc>
              <a:buFont typeface="Wingdings" panose="05000000000000000000" pitchFamily="2" charset="2"/>
              <a:buNone/>
            </a:pPr>
            <a:r>
              <a:rPr lang="en-US" altLang="en-US" sz="2400"/>
              <a:t>3.	  Determine the appropriate technique</a:t>
            </a:r>
          </a:p>
          <a:p>
            <a:pPr lvl="1" algn="ctr" eaLnBrk="1" hangingPunct="1">
              <a:lnSpc>
                <a:spcPct val="80000"/>
              </a:lnSpc>
            </a:pPr>
            <a:r>
              <a:rPr lang="el-GR" altLang="en-US">
                <a:solidFill>
                  <a:schemeClr val="folHlink"/>
                </a:solidFill>
              </a:rPr>
              <a:t>σ</a:t>
            </a:r>
            <a:r>
              <a:rPr lang="en-US" altLang="en-US">
                <a:solidFill>
                  <a:schemeClr val="folHlink"/>
                </a:solidFill>
              </a:rPr>
              <a:t> is assumed known so this is a Z test</a:t>
            </a:r>
            <a:r>
              <a:rPr lang="en-US" altLang="en-US" sz="2000"/>
              <a:t>.</a:t>
            </a:r>
          </a:p>
          <a:p>
            <a:pPr algn="ctr" eaLnBrk="1" hangingPunct="1">
              <a:lnSpc>
                <a:spcPct val="80000"/>
              </a:lnSpc>
              <a:buFont typeface="Wingdings" panose="05000000000000000000" pitchFamily="2" charset="2"/>
              <a:buNone/>
            </a:pPr>
            <a:r>
              <a:rPr lang="en-US" altLang="en-US" sz="2400"/>
              <a:t>4.	  Determine the critical values</a:t>
            </a:r>
          </a:p>
          <a:p>
            <a:pPr lvl="1" algn="ctr" eaLnBrk="1" hangingPunct="1"/>
            <a:r>
              <a:rPr lang="en-US" altLang="en-US">
                <a:solidFill>
                  <a:schemeClr val="folHlink"/>
                </a:solidFill>
              </a:rPr>
              <a:t>For </a:t>
            </a:r>
            <a:r>
              <a:rPr lang="en-US" altLang="en-US">
                <a:solidFill>
                  <a:schemeClr val="folHlink"/>
                </a:solidFill>
                <a:sym typeface="Symbol" panose="05050102010706020507" pitchFamily="18" charset="2"/>
              </a:rPr>
              <a:t></a:t>
            </a:r>
            <a:r>
              <a:rPr lang="en-US" altLang="en-US">
                <a:solidFill>
                  <a:schemeClr val="folHlink"/>
                </a:solidFill>
              </a:rPr>
              <a:t> = 0.05 the critical Z values are ±1.96</a:t>
            </a:r>
          </a:p>
          <a:p>
            <a:pPr algn="ctr" eaLnBrk="1" hangingPunct="1">
              <a:buFont typeface="Wingdings" panose="05000000000000000000" pitchFamily="2" charset="2"/>
              <a:buNone/>
            </a:pPr>
            <a:r>
              <a:rPr lang="en-US" altLang="en-US" sz="2400"/>
              <a:t>5.</a:t>
            </a:r>
            <a:r>
              <a:rPr lang="en-US" altLang="en-US" sz="2400">
                <a:solidFill>
                  <a:schemeClr val="folHlink"/>
                </a:solidFill>
              </a:rPr>
              <a:t>   </a:t>
            </a:r>
            <a:r>
              <a:rPr lang="en-US" altLang="en-US" sz="2400"/>
              <a:t>Collect the data and compute the test statistic</a:t>
            </a:r>
          </a:p>
          <a:p>
            <a:pPr lvl="1" algn="ctr" eaLnBrk="1" hangingPunct="1">
              <a:lnSpc>
                <a:spcPct val="110000"/>
              </a:lnSpc>
            </a:pPr>
            <a:r>
              <a:rPr lang="en-US" altLang="en-US">
                <a:solidFill>
                  <a:schemeClr val="folHlink"/>
                </a:solidFill>
              </a:rPr>
              <a:t>Suppose the sample results are </a:t>
            </a:r>
          </a:p>
          <a:p>
            <a:pPr lvl="1" algn="ctr" eaLnBrk="1" hangingPunct="1">
              <a:lnSpc>
                <a:spcPct val="110000"/>
              </a:lnSpc>
              <a:buFont typeface="Wingdings" panose="05000000000000000000" pitchFamily="2" charset="2"/>
              <a:buNone/>
            </a:pPr>
            <a:r>
              <a:rPr lang="en-US" altLang="en-US">
                <a:solidFill>
                  <a:schemeClr val="folHlink"/>
                </a:solidFill>
              </a:rPr>
              <a:t>	n = 100,   X = 29.84  (</a:t>
            </a:r>
            <a:r>
              <a:rPr lang="el-GR" altLang="en-US">
                <a:solidFill>
                  <a:schemeClr val="folHlink"/>
                </a:solidFill>
                <a:sym typeface="Symbol" panose="05050102010706020507" pitchFamily="18" charset="2"/>
              </a:rPr>
              <a:t>σ</a:t>
            </a:r>
            <a:r>
              <a:rPr lang="en-US" altLang="en-US">
                <a:solidFill>
                  <a:schemeClr val="folHlink"/>
                </a:solidFill>
                <a:sym typeface="Symbol" panose="05050102010706020507" pitchFamily="18" charset="2"/>
              </a:rPr>
              <a:t> = 0.8 is assumed known)</a:t>
            </a:r>
          </a:p>
          <a:p>
            <a:pPr lvl="1" algn="ctr" eaLnBrk="1" hangingPunct="1">
              <a:lnSpc>
                <a:spcPct val="110000"/>
              </a:lnSpc>
              <a:buFont typeface="Wingdings" panose="05000000000000000000" pitchFamily="2" charset="2"/>
              <a:buNone/>
            </a:pPr>
            <a:r>
              <a:rPr lang="en-US" altLang="en-US">
                <a:solidFill>
                  <a:srgbClr val="FF3300"/>
                </a:solidFill>
                <a:sym typeface="Symbol" panose="05050102010706020507" pitchFamily="18" charset="2"/>
              </a:rPr>
              <a:t>So the test statistic is:</a:t>
            </a:r>
            <a:endParaRPr lang="en-US" altLang="en-US">
              <a:solidFill>
                <a:srgbClr val="FF3300"/>
              </a:solidFill>
            </a:endParaRPr>
          </a:p>
        </p:txBody>
      </p:sp>
      <p:sp>
        <p:nvSpPr>
          <p:cNvPr id="66567" name="Text Box 8"/>
          <p:cNvSpPr txBox="1">
            <a:spLocks noChangeArrowheads="1"/>
          </p:cNvSpPr>
          <p:nvPr/>
        </p:nvSpPr>
        <p:spPr bwMode="auto">
          <a:xfrm>
            <a:off x="7543800" y="1223963"/>
            <a:ext cx="145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000" i="1">
                <a:solidFill>
                  <a:schemeClr val="tx2"/>
                </a:solidFill>
              </a:rPr>
              <a:t>(continued)</a:t>
            </a:r>
          </a:p>
        </p:txBody>
      </p:sp>
      <p:sp>
        <p:nvSpPr>
          <p:cNvPr id="66568" name="Line 9"/>
          <p:cNvSpPr>
            <a:spLocks noChangeShapeType="1"/>
          </p:cNvSpPr>
          <p:nvPr/>
        </p:nvSpPr>
        <p:spPr bwMode="auto">
          <a:xfrm>
            <a:off x="2743200" y="4343400"/>
            <a:ext cx="228600" cy="0"/>
          </a:xfrm>
          <a:prstGeom prst="line">
            <a:avLst/>
          </a:prstGeom>
          <a:noFill/>
          <a:ln w="19050">
            <a:solidFill>
              <a:schemeClr val="folHlink"/>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Rectangle 5"/>
          <p:cNvSpPr>
            <a:spLocks noGrp="1" noChangeArrowheads="1"/>
          </p:cNvSpPr>
          <p:nvPr>
            <p:ph type="sldNum" sz="quarter" idx="11"/>
          </p:nvPr>
        </p:nvSpPr>
        <p:spPr>
          <a:xfrm>
            <a:off x="152400" y="6400800"/>
            <a:ext cx="46482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l">
              <a:spcBef>
                <a:spcPct val="0"/>
              </a:spcBef>
              <a:buClrTx/>
              <a:buSzTx/>
              <a:buFontTx/>
              <a:buNone/>
            </a:pPr>
            <a:r>
              <a:rPr lang="en-US" altLang="en-US" sz="1000"/>
              <a:t>Chap 9-</a:t>
            </a:r>
            <a:fld id="{23A0351D-542F-4FE3-8A04-29A3951BC824}" type="slidenum">
              <a:rPr lang="en-US" altLang="en-US" sz="1000" smtClean="0"/>
              <a:pPr algn="l">
                <a:spcBef>
                  <a:spcPct val="0"/>
                </a:spcBef>
                <a:buClrTx/>
                <a:buSzTx/>
                <a:buFontTx/>
                <a:buNone/>
              </a:pPr>
              <a:t>48</a:t>
            </a:fld>
            <a:endParaRPr lang="en-US" altLang="en-US" sz="1000"/>
          </a:p>
        </p:txBody>
      </p:sp>
      <p:sp>
        <p:nvSpPr>
          <p:cNvPr id="68611" name="Footer Placeholder 17"/>
          <p:cNvSpPr>
            <a:spLocks noGrp="1" noChangeArrowheads="1"/>
          </p:cNvSpPr>
          <p:nvPr>
            <p:ph type="ftr" sz="quarter" idx="10"/>
          </p:nvPr>
        </p:nvSpPr>
        <p:spPr>
          <a:xfrm>
            <a:off x="7086600" y="6400800"/>
            <a:ext cx="1905000"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r">
              <a:spcBef>
                <a:spcPct val="0"/>
              </a:spcBef>
              <a:buClrTx/>
              <a:buSzTx/>
              <a:buFontTx/>
              <a:buNone/>
            </a:pPr>
            <a:r>
              <a:rPr lang="en-US" altLang="en-US" sz="1000"/>
              <a:t>Copyright ©2013 Pearson Education, Inc. publishing as Prentice Hall </a:t>
            </a:r>
          </a:p>
          <a:p>
            <a:pPr algn="r">
              <a:spcBef>
                <a:spcPct val="0"/>
              </a:spcBef>
              <a:buClrTx/>
              <a:buSzTx/>
              <a:buFontTx/>
              <a:buNone/>
            </a:pPr>
            <a:endParaRPr lang="en-US" altLang="en-US" sz="1000"/>
          </a:p>
        </p:txBody>
      </p:sp>
      <p:sp>
        <p:nvSpPr>
          <p:cNvPr id="68612" name="Freeform 22"/>
          <p:cNvSpPr>
            <a:spLocks/>
          </p:cNvSpPr>
          <p:nvPr/>
        </p:nvSpPr>
        <p:spPr bwMode="auto">
          <a:xfrm flipH="1">
            <a:off x="7005638" y="3352800"/>
            <a:ext cx="842962" cy="228600"/>
          </a:xfrm>
          <a:custGeom>
            <a:avLst/>
            <a:gdLst>
              <a:gd name="T0" fmla="*/ 2147483646 w 582"/>
              <a:gd name="T1" fmla="*/ 2147483646 h 183"/>
              <a:gd name="T2" fmla="*/ 0 w 582"/>
              <a:gd name="T3" fmla="*/ 2147483646 h 183"/>
              <a:gd name="T4" fmla="*/ 2147483646 w 582"/>
              <a:gd name="T5" fmla="*/ 2147483646 h 183"/>
              <a:gd name="T6" fmla="*/ 2147483646 w 582"/>
              <a:gd name="T7" fmla="*/ 2147483646 h 183"/>
              <a:gd name="T8" fmla="*/ 2147483646 w 582"/>
              <a:gd name="T9" fmla="*/ 2147483646 h 183"/>
              <a:gd name="T10" fmla="*/ 2147483646 w 582"/>
              <a:gd name="T11" fmla="*/ 0 h 183"/>
              <a:gd name="T12" fmla="*/ 2147483646 w 582"/>
              <a:gd name="T13" fmla="*/ 2147483646 h 183"/>
              <a:gd name="T14" fmla="*/ 2147483646 w 582"/>
              <a:gd name="T15" fmla="*/ 2147483646 h 183"/>
              <a:gd name="T16" fmla="*/ 2147483646 w 582"/>
              <a:gd name="T17" fmla="*/ 2147483646 h 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2"/>
              <a:gd name="T28" fmla="*/ 0 h 183"/>
              <a:gd name="T29" fmla="*/ 582 w 582"/>
              <a:gd name="T30" fmla="*/ 183 h 1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2" h="183">
                <a:moveTo>
                  <a:pt x="9" y="177"/>
                </a:moveTo>
                <a:lnTo>
                  <a:pt x="0" y="132"/>
                </a:lnTo>
                <a:lnTo>
                  <a:pt x="258" y="114"/>
                </a:lnTo>
                <a:lnTo>
                  <a:pt x="423" y="66"/>
                </a:lnTo>
                <a:lnTo>
                  <a:pt x="504" y="48"/>
                </a:lnTo>
                <a:lnTo>
                  <a:pt x="582" y="0"/>
                </a:lnTo>
                <a:lnTo>
                  <a:pt x="582" y="183"/>
                </a:lnTo>
                <a:lnTo>
                  <a:pt x="9" y="182"/>
                </a:lnTo>
                <a:lnTo>
                  <a:pt x="9" y="177"/>
                </a:lnTo>
              </a:path>
            </a:pathLst>
          </a:custGeom>
          <a:solidFill>
            <a:srgbClr val="C3DBF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US"/>
          </a:p>
        </p:txBody>
      </p:sp>
      <p:sp>
        <p:nvSpPr>
          <p:cNvPr id="68613" name="Text Box 2"/>
          <p:cNvSpPr txBox="1">
            <a:spLocks noChangeArrowheads="1"/>
          </p:cNvSpPr>
          <p:nvPr/>
        </p:nvSpPr>
        <p:spPr bwMode="auto">
          <a:xfrm>
            <a:off x="2895600" y="3810000"/>
            <a:ext cx="990600" cy="304800"/>
          </a:xfrm>
          <a:prstGeom prst="rect">
            <a:avLst/>
          </a:prstGeom>
          <a:solidFill>
            <a:srgbClr val="FFFFA7"/>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400"/>
              <a:t>Reject H</a:t>
            </a:r>
            <a:r>
              <a:rPr lang="en-US" altLang="en-US" sz="1400" baseline="-25000"/>
              <a:t>0</a:t>
            </a:r>
          </a:p>
        </p:txBody>
      </p:sp>
      <p:sp>
        <p:nvSpPr>
          <p:cNvPr id="68614" name="Text Box 3"/>
          <p:cNvSpPr txBox="1">
            <a:spLocks noChangeArrowheads="1"/>
          </p:cNvSpPr>
          <p:nvPr/>
        </p:nvSpPr>
        <p:spPr bwMode="auto">
          <a:xfrm>
            <a:off x="4795838" y="3810000"/>
            <a:ext cx="1524000" cy="304800"/>
          </a:xfrm>
          <a:prstGeom prst="rect">
            <a:avLst/>
          </a:prstGeom>
          <a:solidFill>
            <a:srgbClr val="FFFFA7"/>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400"/>
              <a:t>Do not reject H</a:t>
            </a:r>
            <a:r>
              <a:rPr lang="en-US" altLang="en-US" sz="1400" baseline="-25000"/>
              <a:t>0</a:t>
            </a:r>
          </a:p>
        </p:txBody>
      </p:sp>
      <p:sp>
        <p:nvSpPr>
          <p:cNvPr id="68615" name="Rectangle 5"/>
          <p:cNvSpPr>
            <a:spLocks noGrp="1" noChangeArrowheads="1"/>
          </p:cNvSpPr>
          <p:nvPr>
            <p:ph type="body" idx="4294967295"/>
          </p:nvPr>
        </p:nvSpPr>
        <p:spPr>
          <a:xfrm>
            <a:off x="838200" y="1676400"/>
            <a:ext cx="8077200" cy="755650"/>
          </a:xfrm>
        </p:spPr>
        <p:txBody>
          <a:bodyPr/>
          <a:lstStyle/>
          <a:p>
            <a:pPr eaLnBrk="1" hangingPunct="1">
              <a:spcBef>
                <a:spcPct val="40000"/>
              </a:spcBef>
            </a:pPr>
            <a:r>
              <a:rPr lang="en-US" altLang="en-US" sz="2400"/>
              <a:t>6. 	Is the test statistic in the rejection region?</a:t>
            </a:r>
          </a:p>
        </p:txBody>
      </p:sp>
      <p:sp>
        <p:nvSpPr>
          <p:cNvPr id="68616" name="Freeform 6"/>
          <p:cNvSpPr>
            <a:spLocks/>
          </p:cNvSpPr>
          <p:nvPr/>
        </p:nvSpPr>
        <p:spPr bwMode="auto">
          <a:xfrm>
            <a:off x="3119438" y="3352800"/>
            <a:ext cx="833437" cy="228600"/>
          </a:xfrm>
          <a:custGeom>
            <a:avLst/>
            <a:gdLst>
              <a:gd name="T0" fmla="*/ 2147483646 w 582"/>
              <a:gd name="T1" fmla="*/ 2147483646 h 183"/>
              <a:gd name="T2" fmla="*/ 0 w 582"/>
              <a:gd name="T3" fmla="*/ 2147483646 h 183"/>
              <a:gd name="T4" fmla="*/ 2147483646 w 582"/>
              <a:gd name="T5" fmla="*/ 2147483646 h 183"/>
              <a:gd name="T6" fmla="*/ 2147483646 w 582"/>
              <a:gd name="T7" fmla="*/ 2147483646 h 183"/>
              <a:gd name="T8" fmla="*/ 2147483646 w 582"/>
              <a:gd name="T9" fmla="*/ 2147483646 h 183"/>
              <a:gd name="T10" fmla="*/ 2147483646 w 582"/>
              <a:gd name="T11" fmla="*/ 0 h 183"/>
              <a:gd name="T12" fmla="*/ 2147483646 w 582"/>
              <a:gd name="T13" fmla="*/ 2147483646 h 183"/>
              <a:gd name="T14" fmla="*/ 2147483646 w 582"/>
              <a:gd name="T15" fmla="*/ 2147483646 h 183"/>
              <a:gd name="T16" fmla="*/ 2147483646 w 582"/>
              <a:gd name="T17" fmla="*/ 2147483646 h 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2"/>
              <a:gd name="T28" fmla="*/ 0 h 183"/>
              <a:gd name="T29" fmla="*/ 582 w 582"/>
              <a:gd name="T30" fmla="*/ 183 h 1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2" h="183">
                <a:moveTo>
                  <a:pt x="9" y="177"/>
                </a:moveTo>
                <a:lnTo>
                  <a:pt x="0" y="132"/>
                </a:lnTo>
                <a:lnTo>
                  <a:pt x="258" y="114"/>
                </a:lnTo>
                <a:lnTo>
                  <a:pt x="423" y="66"/>
                </a:lnTo>
                <a:lnTo>
                  <a:pt x="504" y="48"/>
                </a:lnTo>
                <a:lnTo>
                  <a:pt x="582" y="0"/>
                </a:lnTo>
                <a:lnTo>
                  <a:pt x="582" y="183"/>
                </a:lnTo>
                <a:lnTo>
                  <a:pt x="9" y="182"/>
                </a:lnTo>
                <a:lnTo>
                  <a:pt x="9" y="177"/>
                </a:lnTo>
              </a:path>
            </a:pathLst>
          </a:custGeom>
          <a:solidFill>
            <a:srgbClr val="C3DBF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US"/>
          </a:p>
        </p:txBody>
      </p:sp>
      <p:sp>
        <p:nvSpPr>
          <p:cNvPr id="68617" name="Freeform 7"/>
          <p:cNvSpPr>
            <a:spLocks/>
          </p:cNvSpPr>
          <p:nvPr/>
        </p:nvSpPr>
        <p:spPr bwMode="auto">
          <a:xfrm>
            <a:off x="3195638" y="2209800"/>
            <a:ext cx="2362200" cy="1295400"/>
          </a:xfrm>
          <a:custGeom>
            <a:avLst/>
            <a:gdLst>
              <a:gd name="T0" fmla="*/ 0 w 600"/>
              <a:gd name="T1" fmla="*/ 2147483646 h 576"/>
              <a:gd name="T2" fmla="*/ 2147483646 w 600"/>
              <a:gd name="T3" fmla="*/ 2147483646 h 576"/>
              <a:gd name="T4" fmla="*/ 2147483646 w 600"/>
              <a:gd name="T5" fmla="*/ 2147483646 h 576"/>
              <a:gd name="T6" fmla="*/ 2147483646 w 600"/>
              <a:gd name="T7" fmla="*/ 2147483646 h 576"/>
              <a:gd name="T8" fmla="*/ 2147483646 w 600"/>
              <a:gd name="T9" fmla="*/ 2147483646 h 576"/>
              <a:gd name="T10" fmla="*/ 2147483646 w 600"/>
              <a:gd name="T11" fmla="*/ 2147483646 h 576"/>
              <a:gd name="T12" fmla="*/ 2147483646 w 600"/>
              <a:gd name="T13" fmla="*/ 2147483646 h 576"/>
              <a:gd name="T14" fmla="*/ 2147483646 w 600"/>
              <a:gd name="T15" fmla="*/ 2147483646 h 576"/>
              <a:gd name="T16" fmla="*/ 2147483646 w 600"/>
              <a:gd name="T17" fmla="*/ 2147483646 h 576"/>
              <a:gd name="T18" fmla="*/ 2147483646 w 600"/>
              <a:gd name="T19" fmla="*/ 2147483646 h 576"/>
              <a:gd name="T20" fmla="*/ 2147483646 w 600"/>
              <a:gd name="T21" fmla="*/ 2147483646 h 576"/>
              <a:gd name="T22" fmla="*/ 2147483646 w 600"/>
              <a:gd name="T23" fmla="*/ 2147483646 h 576"/>
              <a:gd name="T24" fmla="*/ 2147483646 w 600"/>
              <a:gd name="T25" fmla="*/ 2147483646 h 576"/>
              <a:gd name="T26" fmla="*/ 2147483646 w 600"/>
              <a:gd name="T27" fmla="*/ 2147483646 h 576"/>
              <a:gd name="T28" fmla="*/ 2147483646 w 600"/>
              <a:gd name="T29" fmla="*/ 2147483646 h 576"/>
              <a:gd name="T30" fmla="*/ 2147483646 w 600"/>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0"/>
              <a:gd name="T49" fmla="*/ 0 h 576"/>
              <a:gd name="T50" fmla="*/ 600 w 600"/>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0" h="576">
                <a:moveTo>
                  <a:pt x="0" y="575"/>
                </a:moveTo>
                <a:lnTo>
                  <a:pt x="63" y="570"/>
                </a:lnTo>
                <a:lnTo>
                  <a:pt x="95" y="562"/>
                </a:lnTo>
                <a:lnTo>
                  <a:pt x="127" y="553"/>
                </a:lnTo>
                <a:lnTo>
                  <a:pt x="158" y="540"/>
                </a:lnTo>
                <a:lnTo>
                  <a:pt x="190" y="521"/>
                </a:lnTo>
                <a:lnTo>
                  <a:pt x="222" y="498"/>
                </a:lnTo>
                <a:lnTo>
                  <a:pt x="284" y="432"/>
                </a:lnTo>
                <a:lnTo>
                  <a:pt x="347" y="338"/>
                </a:lnTo>
                <a:lnTo>
                  <a:pt x="410" y="224"/>
                </a:lnTo>
                <a:lnTo>
                  <a:pt x="441" y="167"/>
                </a:lnTo>
                <a:lnTo>
                  <a:pt x="473" y="114"/>
                </a:lnTo>
                <a:lnTo>
                  <a:pt x="505" y="67"/>
                </a:lnTo>
                <a:lnTo>
                  <a:pt x="535" y="31"/>
                </a:lnTo>
                <a:lnTo>
                  <a:pt x="567" y="8"/>
                </a:lnTo>
                <a:lnTo>
                  <a:pt x="599"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8618" name="Freeform 8"/>
          <p:cNvSpPr>
            <a:spLocks/>
          </p:cNvSpPr>
          <p:nvPr/>
        </p:nvSpPr>
        <p:spPr bwMode="auto">
          <a:xfrm>
            <a:off x="5557838" y="2209800"/>
            <a:ext cx="2209800" cy="1295400"/>
          </a:xfrm>
          <a:custGeom>
            <a:avLst/>
            <a:gdLst>
              <a:gd name="T0" fmla="*/ 2147483646 w 576"/>
              <a:gd name="T1" fmla="*/ 2147483646 h 576"/>
              <a:gd name="T2" fmla="*/ 2147483646 w 576"/>
              <a:gd name="T3" fmla="*/ 2147483646 h 576"/>
              <a:gd name="T4" fmla="*/ 2147483646 w 576"/>
              <a:gd name="T5" fmla="*/ 2147483646 h 576"/>
              <a:gd name="T6" fmla="*/ 2147483646 w 576"/>
              <a:gd name="T7" fmla="*/ 2147483646 h 576"/>
              <a:gd name="T8" fmla="*/ 2147483646 w 576"/>
              <a:gd name="T9" fmla="*/ 2147483646 h 576"/>
              <a:gd name="T10" fmla="*/ 2147483646 w 576"/>
              <a:gd name="T11" fmla="*/ 2147483646 h 576"/>
              <a:gd name="T12" fmla="*/ 2147483646 w 576"/>
              <a:gd name="T13" fmla="*/ 2147483646 h 576"/>
              <a:gd name="T14" fmla="*/ 2147483646 w 576"/>
              <a:gd name="T15" fmla="*/ 2147483646 h 576"/>
              <a:gd name="T16" fmla="*/ 2147483646 w 576"/>
              <a:gd name="T17" fmla="*/ 2147483646 h 576"/>
              <a:gd name="T18" fmla="*/ 2147483646 w 576"/>
              <a:gd name="T19" fmla="*/ 2147483646 h 576"/>
              <a:gd name="T20" fmla="*/ 2147483646 w 576"/>
              <a:gd name="T21" fmla="*/ 2147483646 h 576"/>
              <a:gd name="T22" fmla="*/ 2147483646 w 576"/>
              <a:gd name="T23" fmla="*/ 2147483646 h 576"/>
              <a:gd name="T24" fmla="*/ 2147483646 w 576"/>
              <a:gd name="T25" fmla="*/ 2147483646 h 576"/>
              <a:gd name="T26" fmla="*/ 2147483646 w 576"/>
              <a:gd name="T27" fmla="*/ 2147483646 h 576"/>
              <a:gd name="T28" fmla="*/ 2147483646 w 576"/>
              <a:gd name="T29" fmla="*/ 2147483646 h 576"/>
              <a:gd name="T30" fmla="*/ 0 w 576"/>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6"/>
              <a:gd name="T49" fmla="*/ 0 h 576"/>
              <a:gd name="T50" fmla="*/ 576 w 576"/>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6" h="576">
                <a:moveTo>
                  <a:pt x="575" y="575"/>
                </a:moveTo>
                <a:lnTo>
                  <a:pt x="515" y="570"/>
                </a:lnTo>
                <a:lnTo>
                  <a:pt x="484" y="562"/>
                </a:lnTo>
                <a:lnTo>
                  <a:pt x="455" y="553"/>
                </a:lnTo>
                <a:lnTo>
                  <a:pt x="424" y="540"/>
                </a:lnTo>
                <a:lnTo>
                  <a:pt x="393" y="521"/>
                </a:lnTo>
                <a:lnTo>
                  <a:pt x="364" y="498"/>
                </a:lnTo>
                <a:lnTo>
                  <a:pt x="303" y="432"/>
                </a:lnTo>
                <a:lnTo>
                  <a:pt x="242" y="338"/>
                </a:lnTo>
                <a:lnTo>
                  <a:pt x="182" y="224"/>
                </a:lnTo>
                <a:lnTo>
                  <a:pt x="151" y="167"/>
                </a:lnTo>
                <a:lnTo>
                  <a:pt x="120" y="114"/>
                </a:lnTo>
                <a:lnTo>
                  <a:pt x="91" y="67"/>
                </a:lnTo>
                <a:lnTo>
                  <a:pt x="60" y="31"/>
                </a:lnTo>
                <a:lnTo>
                  <a:pt x="30" y="8"/>
                </a:lnTo>
                <a:lnTo>
                  <a:pt x="0"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8619" name="Line 9"/>
          <p:cNvSpPr>
            <a:spLocks noChangeShapeType="1"/>
          </p:cNvSpPr>
          <p:nvPr/>
        </p:nvSpPr>
        <p:spPr bwMode="auto">
          <a:xfrm>
            <a:off x="2967038" y="3581400"/>
            <a:ext cx="5105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8620" name="Line 10"/>
          <p:cNvSpPr>
            <a:spLocks noChangeShapeType="1"/>
          </p:cNvSpPr>
          <p:nvPr/>
        </p:nvSpPr>
        <p:spPr bwMode="auto">
          <a:xfrm>
            <a:off x="3195638" y="3048000"/>
            <a:ext cx="457200" cy="4572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8621" name="Rectangle 11"/>
          <p:cNvSpPr>
            <a:spLocks noChangeArrowheads="1"/>
          </p:cNvSpPr>
          <p:nvPr/>
        </p:nvSpPr>
        <p:spPr bwMode="auto">
          <a:xfrm flipH="1">
            <a:off x="2286000" y="2667000"/>
            <a:ext cx="16002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2000">
                <a:sym typeface="Symbol" panose="05050102010706020507" pitchFamily="18" charset="2"/>
              </a:rPr>
              <a:t>/2 </a:t>
            </a:r>
            <a:r>
              <a:rPr lang="en-US" altLang="en-US" sz="2000"/>
              <a:t>= 0.025</a:t>
            </a:r>
          </a:p>
        </p:txBody>
      </p:sp>
      <p:sp>
        <p:nvSpPr>
          <p:cNvPr id="68622" name="Line 12"/>
          <p:cNvSpPr>
            <a:spLocks noChangeShapeType="1"/>
          </p:cNvSpPr>
          <p:nvPr/>
        </p:nvSpPr>
        <p:spPr bwMode="auto">
          <a:xfrm>
            <a:off x="5557838" y="2209800"/>
            <a:ext cx="0" cy="1371600"/>
          </a:xfrm>
          <a:prstGeom prst="line">
            <a:avLst/>
          </a:prstGeom>
          <a:noFill/>
          <a:ln w="9525" cap="rnd">
            <a:solidFill>
              <a:schemeClr val="tx1"/>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8623" name="Line 13"/>
          <p:cNvSpPr>
            <a:spLocks noChangeShapeType="1"/>
          </p:cNvSpPr>
          <p:nvPr/>
        </p:nvSpPr>
        <p:spPr bwMode="auto">
          <a:xfrm>
            <a:off x="3962400" y="3581400"/>
            <a:ext cx="0" cy="609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8624" name="Text Box 14"/>
          <p:cNvSpPr txBox="1">
            <a:spLocks noChangeArrowheads="1"/>
          </p:cNvSpPr>
          <p:nvPr/>
        </p:nvSpPr>
        <p:spPr bwMode="auto">
          <a:xfrm>
            <a:off x="2971800" y="4191000"/>
            <a:ext cx="1676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b="1"/>
              <a:t>-Z</a:t>
            </a:r>
            <a:r>
              <a:rPr lang="el-GR" altLang="en-US" sz="2000" b="1" baseline="-25000"/>
              <a:t>α</a:t>
            </a:r>
            <a:r>
              <a:rPr lang="en-US" altLang="en-US" sz="2000" b="1" baseline="-25000"/>
              <a:t>/2 </a:t>
            </a:r>
            <a:r>
              <a:rPr lang="en-US" altLang="en-US" sz="2000" b="1"/>
              <a:t>=  -1.96</a:t>
            </a:r>
            <a:endParaRPr lang="el-GR" altLang="en-US" sz="2000" b="1"/>
          </a:p>
        </p:txBody>
      </p:sp>
      <p:sp>
        <p:nvSpPr>
          <p:cNvPr id="68625" name="Line 15"/>
          <p:cNvSpPr>
            <a:spLocks noChangeShapeType="1"/>
          </p:cNvSpPr>
          <p:nvPr/>
        </p:nvSpPr>
        <p:spPr bwMode="auto">
          <a:xfrm>
            <a:off x="3957638" y="3810000"/>
            <a:ext cx="30480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8626" name="Line 16"/>
          <p:cNvSpPr>
            <a:spLocks noChangeShapeType="1"/>
          </p:cNvSpPr>
          <p:nvPr/>
        </p:nvSpPr>
        <p:spPr bwMode="auto">
          <a:xfrm>
            <a:off x="2814638" y="3810000"/>
            <a:ext cx="11430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8627" name="Text Box 17"/>
          <p:cNvSpPr txBox="1">
            <a:spLocks noChangeArrowheads="1"/>
          </p:cNvSpPr>
          <p:nvPr/>
        </p:nvSpPr>
        <p:spPr bwMode="auto">
          <a:xfrm>
            <a:off x="5334000" y="4191000"/>
            <a:ext cx="457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800"/>
              <a:t>0</a:t>
            </a:r>
            <a:endParaRPr lang="el-GR" altLang="en-US" sz="1800" baseline="-25000"/>
          </a:p>
        </p:txBody>
      </p:sp>
      <p:sp>
        <p:nvSpPr>
          <p:cNvPr id="68628" name="Text Box 18"/>
          <p:cNvSpPr txBox="1">
            <a:spLocks noChangeArrowheads="1"/>
          </p:cNvSpPr>
          <p:nvPr/>
        </p:nvSpPr>
        <p:spPr bwMode="auto">
          <a:xfrm>
            <a:off x="228600" y="3657600"/>
            <a:ext cx="2286000" cy="1936750"/>
          </a:xfrm>
          <a:prstGeom prst="rect">
            <a:avLst/>
          </a:prstGeom>
          <a:solidFill>
            <a:srgbClr val="FDE0BD"/>
          </a:solidFill>
          <a:ln w="19050" algn="ctr">
            <a:solidFill>
              <a:schemeClr val="tx1"/>
            </a:solidFill>
            <a:miter lim="800000"/>
            <a:headEnd/>
            <a:tailEnd/>
          </a:ln>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400">
                <a:solidFill>
                  <a:schemeClr val="folHlink"/>
                </a:solidFill>
                <a:sym typeface="Symbol" panose="05050102010706020507" pitchFamily="18" charset="2"/>
              </a:rPr>
              <a:t>Reject H</a:t>
            </a:r>
            <a:r>
              <a:rPr lang="en-US" altLang="en-US" sz="2400" baseline="-25000">
                <a:solidFill>
                  <a:schemeClr val="folHlink"/>
                </a:solidFill>
                <a:sym typeface="Symbol" panose="05050102010706020507" pitchFamily="18" charset="2"/>
              </a:rPr>
              <a:t>0</a:t>
            </a:r>
            <a:r>
              <a:rPr lang="en-US" altLang="en-US" sz="2400">
                <a:solidFill>
                  <a:schemeClr val="folHlink"/>
                </a:solidFill>
                <a:sym typeface="Symbol" panose="05050102010706020507" pitchFamily="18" charset="2"/>
              </a:rPr>
              <a:t> if  Z</a:t>
            </a:r>
            <a:r>
              <a:rPr lang="en-US" altLang="en-US" sz="2400" baseline="-25000">
                <a:solidFill>
                  <a:schemeClr val="folHlink"/>
                </a:solidFill>
                <a:sym typeface="Symbol" panose="05050102010706020507" pitchFamily="18" charset="2"/>
              </a:rPr>
              <a:t>STAT</a:t>
            </a:r>
            <a:r>
              <a:rPr lang="en-US" altLang="en-US" sz="2400">
                <a:solidFill>
                  <a:schemeClr val="folHlink"/>
                </a:solidFill>
                <a:sym typeface="Symbol" panose="05050102010706020507" pitchFamily="18" charset="2"/>
              </a:rPr>
              <a:t> &lt; -1.96 or Z</a:t>
            </a:r>
            <a:r>
              <a:rPr lang="en-US" altLang="en-US" sz="2400" baseline="-25000">
                <a:solidFill>
                  <a:schemeClr val="folHlink"/>
                </a:solidFill>
                <a:sym typeface="Symbol" panose="05050102010706020507" pitchFamily="18" charset="2"/>
              </a:rPr>
              <a:t>STAT</a:t>
            </a:r>
            <a:r>
              <a:rPr lang="en-US" altLang="en-US" sz="2400">
                <a:solidFill>
                  <a:schemeClr val="folHlink"/>
                </a:solidFill>
                <a:sym typeface="Symbol" panose="05050102010706020507" pitchFamily="18" charset="2"/>
              </a:rPr>
              <a:t> &gt; 1.96;  otherwise do not reject H</a:t>
            </a:r>
            <a:r>
              <a:rPr lang="en-US" altLang="en-US" sz="2400" baseline="-25000">
                <a:solidFill>
                  <a:schemeClr val="folHlink"/>
                </a:solidFill>
                <a:sym typeface="Symbol" panose="05050102010706020507" pitchFamily="18" charset="2"/>
              </a:rPr>
              <a:t>0</a:t>
            </a:r>
          </a:p>
        </p:txBody>
      </p:sp>
      <p:sp>
        <p:nvSpPr>
          <p:cNvPr id="68629" name="Rectangle 19"/>
          <p:cNvSpPr>
            <a:spLocks noGrp="1" noChangeArrowheads="1"/>
          </p:cNvSpPr>
          <p:nvPr>
            <p:ph type="title" idx="4294967295"/>
          </p:nvPr>
        </p:nvSpPr>
        <p:spPr>
          <a:xfrm>
            <a:off x="762000" y="304800"/>
            <a:ext cx="7383463" cy="990600"/>
          </a:xfrm>
        </p:spPr>
        <p:txBody>
          <a:bodyPr/>
          <a:lstStyle/>
          <a:p>
            <a:pPr eaLnBrk="1" hangingPunct="1"/>
            <a:r>
              <a:rPr lang="en-US" altLang="en-US"/>
              <a:t>Hypothesis Testing Example</a:t>
            </a:r>
          </a:p>
        </p:txBody>
      </p:sp>
      <p:sp>
        <p:nvSpPr>
          <p:cNvPr id="68630" name="Text Box 20"/>
          <p:cNvSpPr txBox="1">
            <a:spLocks noChangeArrowheads="1"/>
          </p:cNvSpPr>
          <p:nvPr/>
        </p:nvSpPr>
        <p:spPr bwMode="auto">
          <a:xfrm>
            <a:off x="7543800" y="1223963"/>
            <a:ext cx="145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000" i="1">
                <a:solidFill>
                  <a:schemeClr val="tx2"/>
                </a:solidFill>
              </a:rPr>
              <a:t>(continued)</a:t>
            </a:r>
          </a:p>
        </p:txBody>
      </p:sp>
      <p:sp>
        <p:nvSpPr>
          <p:cNvPr id="68631" name="Line 23"/>
          <p:cNvSpPr>
            <a:spLocks noChangeShapeType="1"/>
          </p:cNvSpPr>
          <p:nvPr/>
        </p:nvSpPr>
        <p:spPr bwMode="auto">
          <a:xfrm flipH="1">
            <a:off x="7462838" y="3048000"/>
            <a:ext cx="461962" cy="4572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8632" name="Rectangle 24"/>
          <p:cNvSpPr>
            <a:spLocks noChangeArrowheads="1"/>
          </p:cNvSpPr>
          <p:nvPr/>
        </p:nvSpPr>
        <p:spPr bwMode="auto">
          <a:xfrm flipH="1">
            <a:off x="7162800" y="2667000"/>
            <a:ext cx="16002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2000">
                <a:sym typeface="Symbol" panose="05050102010706020507" pitchFamily="18" charset="2"/>
              </a:rPr>
              <a:t>/2 = 0.025</a:t>
            </a:r>
            <a:endParaRPr lang="en-US" altLang="en-US" sz="2000"/>
          </a:p>
        </p:txBody>
      </p:sp>
      <p:sp>
        <p:nvSpPr>
          <p:cNvPr id="68633" name="Text Box 25"/>
          <p:cNvSpPr txBox="1">
            <a:spLocks noChangeArrowheads="1"/>
          </p:cNvSpPr>
          <p:nvPr/>
        </p:nvSpPr>
        <p:spPr bwMode="auto">
          <a:xfrm>
            <a:off x="7158038" y="3810000"/>
            <a:ext cx="990600" cy="304800"/>
          </a:xfrm>
          <a:prstGeom prst="rect">
            <a:avLst/>
          </a:prstGeom>
          <a:solidFill>
            <a:srgbClr val="FFFFA7"/>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400"/>
              <a:t>Reject H</a:t>
            </a:r>
            <a:r>
              <a:rPr lang="en-US" altLang="en-US" sz="1400" baseline="-25000"/>
              <a:t>0</a:t>
            </a:r>
          </a:p>
        </p:txBody>
      </p:sp>
      <p:sp>
        <p:nvSpPr>
          <p:cNvPr id="68634" name="Line 26"/>
          <p:cNvSpPr>
            <a:spLocks noChangeShapeType="1"/>
          </p:cNvSpPr>
          <p:nvPr/>
        </p:nvSpPr>
        <p:spPr bwMode="auto">
          <a:xfrm>
            <a:off x="7005638" y="3810000"/>
            <a:ext cx="11430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8635" name="Line 27"/>
          <p:cNvSpPr>
            <a:spLocks noChangeShapeType="1"/>
          </p:cNvSpPr>
          <p:nvPr/>
        </p:nvSpPr>
        <p:spPr bwMode="auto">
          <a:xfrm>
            <a:off x="7010400" y="3581400"/>
            <a:ext cx="0" cy="609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8636" name="Text Box 28"/>
          <p:cNvSpPr txBox="1">
            <a:spLocks noChangeArrowheads="1"/>
          </p:cNvSpPr>
          <p:nvPr/>
        </p:nvSpPr>
        <p:spPr bwMode="auto">
          <a:xfrm>
            <a:off x="6019800" y="4191000"/>
            <a:ext cx="1752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b="1"/>
              <a:t>+Z</a:t>
            </a:r>
            <a:r>
              <a:rPr lang="el-GR" altLang="en-US" sz="2000" b="1" baseline="-25000"/>
              <a:t>α</a:t>
            </a:r>
            <a:r>
              <a:rPr lang="en-US" altLang="en-US" sz="2000" b="1" baseline="-25000"/>
              <a:t>/2 </a:t>
            </a:r>
            <a:r>
              <a:rPr lang="en-US" altLang="en-US" sz="2000" b="1"/>
              <a:t>= +1.96</a:t>
            </a:r>
            <a:endParaRPr lang="el-GR" altLang="en-US" sz="2000" b="1"/>
          </a:p>
        </p:txBody>
      </p:sp>
      <p:sp>
        <p:nvSpPr>
          <p:cNvPr id="68637" name="Text Box 29"/>
          <p:cNvSpPr txBox="1">
            <a:spLocks noChangeArrowheads="1"/>
          </p:cNvSpPr>
          <p:nvPr/>
        </p:nvSpPr>
        <p:spPr bwMode="auto">
          <a:xfrm>
            <a:off x="2743200" y="5181600"/>
            <a:ext cx="4648200" cy="1206500"/>
          </a:xfrm>
          <a:prstGeom prst="rect">
            <a:avLst/>
          </a:prstGeom>
          <a:solidFill>
            <a:srgbClr val="C7DAF7"/>
          </a:solidFill>
          <a:ln w="19050" algn="ctr">
            <a:solidFill>
              <a:schemeClr val="tx1"/>
            </a:solidFill>
            <a:miter lim="800000"/>
            <a:headEnd/>
            <a:tailEnd/>
          </a:ln>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400">
                <a:sym typeface="Symbol" panose="05050102010706020507" pitchFamily="18" charset="2"/>
              </a:rPr>
              <a:t>Here, Z</a:t>
            </a:r>
            <a:r>
              <a:rPr lang="en-US" altLang="en-US" sz="2400" baseline="-25000">
                <a:sym typeface="Symbol" panose="05050102010706020507" pitchFamily="18" charset="2"/>
              </a:rPr>
              <a:t>STAT</a:t>
            </a:r>
            <a:r>
              <a:rPr lang="en-US" altLang="en-US" sz="2400">
                <a:sym typeface="Symbol" panose="05050102010706020507" pitchFamily="18" charset="2"/>
              </a:rPr>
              <a:t> = -2.0 &lt; -1.96, so the test statistic is in the rejection region</a:t>
            </a:r>
            <a:endParaRPr lang="en-US" altLang="en-US" sz="2400" baseline="-25000">
              <a:sym typeface="Symbol" panose="05050102010706020507" pitchFamily="18" charset="2"/>
            </a:endParaRPr>
          </a:p>
        </p:txBody>
      </p:sp>
      <p:sp>
        <p:nvSpPr>
          <p:cNvPr id="68638" name="Oval 30"/>
          <p:cNvSpPr>
            <a:spLocks noChangeArrowheads="1"/>
          </p:cNvSpPr>
          <p:nvPr/>
        </p:nvSpPr>
        <p:spPr bwMode="auto">
          <a:xfrm>
            <a:off x="4572000" y="5029200"/>
            <a:ext cx="838200" cy="685800"/>
          </a:xfrm>
          <a:prstGeom prst="ellipse">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68639" name="Line 31"/>
          <p:cNvSpPr>
            <a:spLocks noChangeShapeType="1"/>
          </p:cNvSpPr>
          <p:nvPr/>
        </p:nvSpPr>
        <p:spPr bwMode="auto">
          <a:xfrm>
            <a:off x="3810000" y="4724400"/>
            <a:ext cx="1143000" cy="0"/>
          </a:xfrm>
          <a:prstGeom prst="line">
            <a:avLst/>
          </a:prstGeom>
          <a:noFill/>
          <a:ln w="28575">
            <a:solidFill>
              <a:schemeClr val="hlink"/>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8640" name="Line 32"/>
          <p:cNvSpPr>
            <a:spLocks noChangeShapeType="1"/>
          </p:cNvSpPr>
          <p:nvPr/>
        </p:nvSpPr>
        <p:spPr bwMode="auto">
          <a:xfrm>
            <a:off x="4953000" y="4724400"/>
            <a:ext cx="0" cy="304800"/>
          </a:xfrm>
          <a:prstGeom prst="line">
            <a:avLst/>
          </a:prstGeom>
          <a:noFill/>
          <a:ln w="28575">
            <a:solidFill>
              <a:schemeClr val="hlink"/>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8641" name="Line 33"/>
          <p:cNvSpPr>
            <a:spLocks noChangeShapeType="1"/>
          </p:cNvSpPr>
          <p:nvPr/>
        </p:nvSpPr>
        <p:spPr bwMode="auto">
          <a:xfrm flipV="1">
            <a:off x="3810000" y="3581400"/>
            <a:ext cx="0" cy="1143000"/>
          </a:xfrm>
          <a:prstGeom prst="line">
            <a:avLst/>
          </a:prstGeom>
          <a:noFill/>
          <a:ln w="28575">
            <a:solidFill>
              <a:schemeClr val="hlink"/>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Rectangle 5"/>
          <p:cNvSpPr>
            <a:spLocks noGrp="1" noChangeArrowheads="1"/>
          </p:cNvSpPr>
          <p:nvPr>
            <p:ph type="sldNum" sz="quarter" idx="11"/>
          </p:nvPr>
        </p:nvSpPr>
        <p:spPr>
          <a:xfrm>
            <a:off x="152400" y="6400800"/>
            <a:ext cx="46482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l">
              <a:spcBef>
                <a:spcPct val="0"/>
              </a:spcBef>
              <a:buClrTx/>
              <a:buSzTx/>
              <a:buFontTx/>
              <a:buNone/>
            </a:pPr>
            <a:r>
              <a:rPr lang="en-US" altLang="en-US" sz="1000"/>
              <a:t>Chap 9-</a:t>
            </a:r>
            <a:fld id="{A9222051-4D45-4A5C-8AD7-388B5833DBAA}" type="slidenum">
              <a:rPr lang="en-US" altLang="en-US" sz="1000" smtClean="0"/>
              <a:pPr algn="l">
                <a:spcBef>
                  <a:spcPct val="0"/>
                </a:spcBef>
                <a:buClrTx/>
                <a:buSzTx/>
                <a:buFontTx/>
                <a:buNone/>
              </a:pPr>
              <a:t>49</a:t>
            </a:fld>
            <a:endParaRPr lang="en-US" altLang="en-US" sz="1000"/>
          </a:p>
        </p:txBody>
      </p:sp>
      <p:sp>
        <p:nvSpPr>
          <p:cNvPr id="70659" name="Footer Placeholder 17"/>
          <p:cNvSpPr>
            <a:spLocks noGrp="1" noChangeArrowheads="1"/>
          </p:cNvSpPr>
          <p:nvPr>
            <p:ph type="ftr" sz="quarter" idx="10"/>
          </p:nvPr>
        </p:nvSpPr>
        <p:spPr>
          <a:xfrm>
            <a:off x="7086600" y="6400800"/>
            <a:ext cx="1905000"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r">
              <a:spcBef>
                <a:spcPct val="0"/>
              </a:spcBef>
              <a:buClrTx/>
              <a:buSzTx/>
              <a:buFontTx/>
              <a:buNone/>
            </a:pPr>
            <a:r>
              <a:rPr lang="en-US" altLang="en-US" sz="1000"/>
              <a:t>Copyright ©2013 Pearson Education, Inc. publishing as Prentice Hall </a:t>
            </a:r>
          </a:p>
          <a:p>
            <a:pPr algn="r">
              <a:spcBef>
                <a:spcPct val="0"/>
              </a:spcBef>
              <a:buClrTx/>
              <a:buSzTx/>
              <a:buFontTx/>
              <a:buNone/>
            </a:pPr>
            <a:endParaRPr lang="en-US" altLang="en-US" sz="1000"/>
          </a:p>
        </p:txBody>
      </p:sp>
      <p:sp>
        <p:nvSpPr>
          <p:cNvPr id="70660" name="Rectangle 2"/>
          <p:cNvSpPr>
            <a:spLocks noChangeArrowheads="1"/>
          </p:cNvSpPr>
          <p:nvPr/>
        </p:nvSpPr>
        <p:spPr bwMode="auto">
          <a:xfrm>
            <a:off x="3505200" y="4648200"/>
            <a:ext cx="609600" cy="381000"/>
          </a:xfrm>
          <a:prstGeom prst="rect">
            <a:avLst/>
          </a:prstGeom>
          <a:solidFill>
            <a:srgbClr val="C7DAF7"/>
          </a:solidFill>
          <a:ln w="9525" algn="ctr">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70661" name="Text Box 17"/>
          <p:cNvSpPr>
            <a:spLocks noGrp="1" noChangeArrowheads="1"/>
          </p:cNvSpPr>
          <p:nvPr>
            <p:ph type="body" idx="4294967295"/>
          </p:nvPr>
        </p:nvSpPr>
        <p:spPr>
          <a:xfrm>
            <a:off x="838200" y="1600200"/>
            <a:ext cx="8077200" cy="671513"/>
          </a:xfrm>
        </p:spPr>
        <p:txBody>
          <a:bodyPr/>
          <a:lstStyle/>
          <a:p>
            <a:pPr eaLnBrk="1" hangingPunct="1">
              <a:lnSpc>
                <a:spcPct val="90000"/>
              </a:lnSpc>
              <a:spcBef>
                <a:spcPct val="40000"/>
              </a:spcBef>
              <a:buFont typeface="Wingdings" panose="05000000000000000000" pitchFamily="2" charset="2"/>
              <a:buNone/>
            </a:pPr>
            <a:r>
              <a:rPr lang="en-US" altLang="en-US" sz="2400"/>
              <a:t>6  (continued).  Reach a decision and interpret the result</a:t>
            </a:r>
          </a:p>
        </p:txBody>
      </p:sp>
      <p:sp>
        <p:nvSpPr>
          <p:cNvPr id="70662" name="Text Box 18"/>
          <p:cNvSpPr txBox="1">
            <a:spLocks noChangeArrowheads="1"/>
          </p:cNvSpPr>
          <p:nvPr/>
        </p:nvSpPr>
        <p:spPr bwMode="auto">
          <a:xfrm>
            <a:off x="3505200" y="4648200"/>
            <a:ext cx="685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b="1">
                <a:solidFill>
                  <a:schemeClr val="folHlink"/>
                </a:solidFill>
              </a:rPr>
              <a:t>-2.0</a:t>
            </a:r>
            <a:endParaRPr lang="el-GR" altLang="en-US" sz="2000" b="1">
              <a:solidFill>
                <a:schemeClr val="folHlink"/>
              </a:solidFill>
            </a:endParaRPr>
          </a:p>
        </p:txBody>
      </p:sp>
      <p:sp>
        <p:nvSpPr>
          <p:cNvPr id="70663" name="Text Box 20"/>
          <p:cNvSpPr txBox="1">
            <a:spLocks noChangeArrowheads="1"/>
          </p:cNvSpPr>
          <p:nvPr/>
        </p:nvSpPr>
        <p:spPr bwMode="auto">
          <a:xfrm>
            <a:off x="304800" y="5105400"/>
            <a:ext cx="7696200" cy="1206500"/>
          </a:xfrm>
          <a:prstGeom prst="rect">
            <a:avLst/>
          </a:prstGeom>
          <a:noFill/>
          <a:ln w="1905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400">
                <a:solidFill>
                  <a:schemeClr val="folHlink"/>
                </a:solidFill>
              </a:rPr>
              <a:t>Since  Z</a:t>
            </a:r>
            <a:r>
              <a:rPr lang="en-US" altLang="en-US" sz="2400" baseline="-25000">
                <a:solidFill>
                  <a:schemeClr val="folHlink"/>
                </a:solidFill>
              </a:rPr>
              <a:t>STAT</a:t>
            </a:r>
            <a:r>
              <a:rPr lang="en-US" altLang="en-US" sz="2400">
                <a:solidFill>
                  <a:schemeClr val="folHlink"/>
                </a:solidFill>
              </a:rPr>
              <a:t> = -2.0 &lt; -1.96, </a:t>
            </a:r>
            <a:r>
              <a:rPr lang="en-US" altLang="en-US" sz="2400" u="sng">
                <a:solidFill>
                  <a:schemeClr val="folHlink"/>
                </a:solidFill>
              </a:rPr>
              <a:t>reject the null hypothesis</a:t>
            </a:r>
            <a:r>
              <a:rPr lang="en-US" altLang="en-US" sz="2400"/>
              <a:t>  and conclude there is sufficient evidence that the mean diameter of a manufactured bolt is not equal to 30 </a:t>
            </a:r>
          </a:p>
        </p:txBody>
      </p:sp>
      <p:sp>
        <p:nvSpPr>
          <p:cNvPr id="70664" name="Rectangle 21"/>
          <p:cNvSpPr>
            <a:spLocks noGrp="1" noChangeArrowheads="1"/>
          </p:cNvSpPr>
          <p:nvPr>
            <p:ph type="title" idx="4294967295"/>
          </p:nvPr>
        </p:nvSpPr>
        <p:spPr>
          <a:xfrm>
            <a:off x="762000" y="304800"/>
            <a:ext cx="7383463" cy="990600"/>
          </a:xfrm>
        </p:spPr>
        <p:txBody>
          <a:bodyPr/>
          <a:lstStyle/>
          <a:p>
            <a:pPr eaLnBrk="1" hangingPunct="1"/>
            <a:r>
              <a:rPr lang="en-US" altLang="en-US"/>
              <a:t>Hypothesis Testing Example</a:t>
            </a:r>
          </a:p>
        </p:txBody>
      </p:sp>
      <p:sp>
        <p:nvSpPr>
          <p:cNvPr id="70665" name="Text Box 22"/>
          <p:cNvSpPr txBox="1">
            <a:spLocks noChangeArrowheads="1"/>
          </p:cNvSpPr>
          <p:nvPr/>
        </p:nvSpPr>
        <p:spPr bwMode="auto">
          <a:xfrm>
            <a:off x="7543800" y="1223963"/>
            <a:ext cx="145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000" i="1">
                <a:solidFill>
                  <a:schemeClr val="tx2"/>
                </a:solidFill>
              </a:rPr>
              <a:t>(continued)</a:t>
            </a:r>
          </a:p>
        </p:txBody>
      </p:sp>
      <p:sp>
        <p:nvSpPr>
          <p:cNvPr id="70666" name="Freeform 25"/>
          <p:cNvSpPr>
            <a:spLocks/>
          </p:cNvSpPr>
          <p:nvPr/>
        </p:nvSpPr>
        <p:spPr bwMode="auto">
          <a:xfrm flipH="1">
            <a:off x="7005638" y="3352800"/>
            <a:ext cx="842962" cy="228600"/>
          </a:xfrm>
          <a:custGeom>
            <a:avLst/>
            <a:gdLst>
              <a:gd name="T0" fmla="*/ 2147483646 w 582"/>
              <a:gd name="T1" fmla="*/ 2147483646 h 183"/>
              <a:gd name="T2" fmla="*/ 0 w 582"/>
              <a:gd name="T3" fmla="*/ 2147483646 h 183"/>
              <a:gd name="T4" fmla="*/ 2147483646 w 582"/>
              <a:gd name="T5" fmla="*/ 2147483646 h 183"/>
              <a:gd name="T6" fmla="*/ 2147483646 w 582"/>
              <a:gd name="T7" fmla="*/ 2147483646 h 183"/>
              <a:gd name="T8" fmla="*/ 2147483646 w 582"/>
              <a:gd name="T9" fmla="*/ 2147483646 h 183"/>
              <a:gd name="T10" fmla="*/ 2147483646 w 582"/>
              <a:gd name="T11" fmla="*/ 0 h 183"/>
              <a:gd name="T12" fmla="*/ 2147483646 w 582"/>
              <a:gd name="T13" fmla="*/ 2147483646 h 183"/>
              <a:gd name="T14" fmla="*/ 2147483646 w 582"/>
              <a:gd name="T15" fmla="*/ 2147483646 h 183"/>
              <a:gd name="T16" fmla="*/ 2147483646 w 582"/>
              <a:gd name="T17" fmla="*/ 2147483646 h 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2"/>
              <a:gd name="T28" fmla="*/ 0 h 183"/>
              <a:gd name="T29" fmla="*/ 582 w 582"/>
              <a:gd name="T30" fmla="*/ 183 h 1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2" h="183">
                <a:moveTo>
                  <a:pt x="9" y="177"/>
                </a:moveTo>
                <a:lnTo>
                  <a:pt x="0" y="132"/>
                </a:lnTo>
                <a:lnTo>
                  <a:pt x="258" y="114"/>
                </a:lnTo>
                <a:lnTo>
                  <a:pt x="423" y="66"/>
                </a:lnTo>
                <a:lnTo>
                  <a:pt x="504" y="48"/>
                </a:lnTo>
                <a:lnTo>
                  <a:pt x="582" y="0"/>
                </a:lnTo>
                <a:lnTo>
                  <a:pt x="582" y="183"/>
                </a:lnTo>
                <a:lnTo>
                  <a:pt x="9" y="182"/>
                </a:lnTo>
                <a:lnTo>
                  <a:pt x="9" y="177"/>
                </a:lnTo>
              </a:path>
            </a:pathLst>
          </a:custGeom>
          <a:solidFill>
            <a:srgbClr val="C3DBF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US"/>
          </a:p>
        </p:txBody>
      </p:sp>
      <p:sp>
        <p:nvSpPr>
          <p:cNvPr id="70667" name="Text Box 26"/>
          <p:cNvSpPr txBox="1">
            <a:spLocks noChangeArrowheads="1"/>
          </p:cNvSpPr>
          <p:nvPr/>
        </p:nvSpPr>
        <p:spPr bwMode="auto">
          <a:xfrm>
            <a:off x="2895600" y="3810000"/>
            <a:ext cx="990600" cy="304800"/>
          </a:xfrm>
          <a:prstGeom prst="rect">
            <a:avLst/>
          </a:prstGeom>
          <a:solidFill>
            <a:srgbClr val="FFFFA7"/>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400"/>
              <a:t>Reject H</a:t>
            </a:r>
            <a:r>
              <a:rPr lang="en-US" altLang="en-US" sz="1400" baseline="-25000"/>
              <a:t>0</a:t>
            </a:r>
          </a:p>
        </p:txBody>
      </p:sp>
      <p:sp>
        <p:nvSpPr>
          <p:cNvPr id="70668" name="Text Box 27"/>
          <p:cNvSpPr txBox="1">
            <a:spLocks noChangeArrowheads="1"/>
          </p:cNvSpPr>
          <p:nvPr/>
        </p:nvSpPr>
        <p:spPr bwMode="auto">
          <a:xfrm>
            <a:off x="4795838" y="3810000"/>
            <a:ext cx="1524000" cy="304800"/>
          </a:xfrm>
          <a:prstGeom prst="rect">
            <a:avLst/>
          </a:prstGeom>
          <a:solidFill>
            <a:srgbClr val="FFFFA7"/>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400"/>
              <a:t>Do not reject H</a:t>
            </a:r>
            <a:r>
              <a:rPr lang="en-US" altLang="en-US" sz="1400" baseline="-25000"/>
              <a:t>0</a:t>
            </a:r>
          </a:p>
        </p:txBody>
      </p:sp>
      <p:sp>
        <p:nvSpPr>
          <p:cNvPr id="70669" name="Freeform 28"/>
          <p:cNvSpPr>
            <a:spLocks/>
          </p:cNvSpPr>
          <p:nvPr/>
        </p:nvSpPr>
        <p:spPr bwMode="auto">
          <a:xfrm>
            <a:off x="3119438" y="3352800"/>
            <a:ext cx="833437" cy="228600"/>
          </a:xfrm>
          <a:custGeom>
            <a:avLst/>
            <a:gdLst>
              <a:gd name="T0" fmla="*/ 2147483646 w 582"/>
              <a:gd name="T1" fmla="*/ 2147483646 h 183"/>
              <a:gd name="T2" fmla="*/ 0 w 582"/>
              <a:gd name="T3" fmla="*/ 2147483646 h 183"/>
              <a:gd name="T4" fmla="*/ 2147483646 w 582"/>
              <a:gd name="T5" fmla="*/ 2147483646 h 183"/>
              <a:gd name="T6" fmla="*/ 2147483646 w 582"/>
              <a:gd name="T7" fmla="*/ 2147483646 h 183"/>
              <a:gd name="T8" fmla="*/ 2147483646 w 582"/>
              <a:gd name="T9" fmla="*/ 2147483646 h 183"/>
              <a:gd name="T10" fmla="*/ 2147483646 w 582"/>
              <a:gd name="T11" fmla="*/ 0 h 183"/>
              <a:gd name="T12" fmla="*/ 2147483646 w 582"/>
              <a:gd name="T13" fmla="*/ 2147483646 h 183"/>
              <a:gd name="T14" fmla="*/ 2147483646 w 582"/>
              <a:gd name="T15" fmla="*/ 2147483646 h 183"/>
              <a:gd name="T16" fmla="*/ 2147483646 w 582"/>
              <a:gd name="T17" fmla="*/ 2147483646 h 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2"/>
              <a:gd name="T28" fmla="*/ 0 h 183"/>
              <a:gd name="T29" fmla="*/ 582 w 582"/>
              <a:gd name="T30" fmla="*/ 183 h 1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2" h="183">
                <a:moveTo>
                  <a:pt x="9" y="177"/>
                </a:moveTo>
                <a:lnTo>
                  <a:pt x="0" y="132"/>
                </a:lnTo>
                <a:lnTo>
                  <a:pt x="258" y="114"/>
                </a:lnTo>
                <a:lnTo>
                  <a:pt x="423" y="66"/>
                </a:lnTo>
                <a:lnTo>
                  <a:pt x="504" y="48"/>
                </a:lnTo>
                <a:lnTo>
                  <a:pt x="582" y="0"/>
                </a:lnTo>
                <a:lnTo>
                  <a:pt x="582" y="183"/>
                </a:lnTo>
                <a:lnTo>
                  <a:pt x="9" y="182"/>
                </a:lnTo>
                <a:lnTo>
                  <a:pt x="9" y="177"/>
                </a:lnTo>
              </a:path>
            </a:pathLst>
          </a:custGeom>
          <a:solidFill>
            <a:srgbClr val="C3DBF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US"/>
          </a:p>
        </p:txBody>
      </p:sp>
      <p:sp>
        <p:nvSpPr>
          <p:cNvPr id="70670" name="Freeform 29"/>
          <p:cNvSpPr>
            <a:spLocks/>
          </p:cNvSpPr>
          <p:nvPr/>
        </p:nvSpPr>
        <p:spPr bwMode="auto">
          <a:xfrm>
            <a:off x="3195638" y="2209800"/>
            <a:ext cx="2362200" cy="1295400"/>
          </a:xfrm>
          <a:custGeom>
            <a:avLst/>
            <a:gdLst>
              <a:gd name="T0" fmla="*/ 0 w 600"/>
              <a:gd name="T1" fmla="*/ 2147483646 h 576"/>
              <a:gd name="T2" fmla="*/ 2147483646 w 600"/>
              <a:gd name="T3" fmla="*/ 2147483646 h 576"/>
              <a:gd name="T4" fmla="*/ 2147483646 w 600"/>
              <a:gd name="T5" fmla="*/ 2147483646 h 576"/>
              <a:gd name="T6" fmla="*/ 2147483646 w 600"/>
              <a:gd name="T7" fmla="*/ 2147483646 h 576"/>
              <a:gd name="T8" fmla="*/ 2147483646 w 600"/>
              <a:gd name="T9" fmla="*/ 2147483646 h 576"/>
              <a:gd name="T10" fmla="*/ 2147483646 w 600"/>
              <a:gd name="T11" fmla="*/ 2147483646 h 576"/>
              <a:gd name="T12" fmla="*/ 2147483646 w 600"/>
              <a:gd name="T13" fmla="*/ 2147483646 h 576"/>
              <a:gd name="T14" fmla="*/ 2147483646 w 600"/>
              <a:gd name="T15" fmla="*/ 2147483646 h 576"/>
              <a:gd name="T16" fmla="*/ 2147483646 w 600"/>
              <a:gd name="T17" fmla="*/ 2147483646 h 576"/>
              <a:gd name="T18" fmla="*/ 2147483646 w 600"/>
              <a:gd name="T19" fmla="*/ 2147483646 h 576"/>
              <a:gd name="T20" fmla="*/ 2147483646 w 600"/>
              <a:gd name="T21" fmla="*/ 2147483646 h 576"/>
              <a:gd name="T22" fmla="*/ 2147483646 w 600"/>
              <a:gd name="T23" fmla="*/ 2147483646 h 576"/>
              <a:gd name="T24" fmla="*/ 2147483646 w 600"/>
              <a:gd name="T25" fmla="*/ 2147483646 h 576"/>
              <a:gd name="T26" fmla="*/ 2147483646 w 600"/>
              <a:gd name="T27" fmla="*/ 2147483646 h 576"/>
              <a:gd name="T28" fmla="*/ 2147483646 w 600"/>
              <a:gd name="T29" fmla="*/ 2147483646 h 576"/>
              <a:gd name="T30" fmla="*/ 2147483646 w 600"/>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0"/>
              <a:gd name="T49" fmla="*/ 0 h 576"/>
              <a:gd name="T50" fmla="*/ 600 w 600"/>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0" h="576">
                <a:moveTo>
                  <a:pt x="0" y="575"/>
                </a:moveTo>
                <a:lnTo>
                  <a:pt x="63" y="570"/>
                </a:lnTo>
                <a:lnTo>
                  <a:pt x="95" y="562"/>
                </a:lnTo>
                <a:lnTo>
                  <a:pt x="127" y="553"/>
                </a:lnTo>
                <a:lnTo>
                  <a:pt x="158" y="540"/>
                </a:lnTo>
                <a:lnTo>
                  <a:pt x="190" y="521"/>
                </a:lnTo>
                <a:lnTo>
                  <a:pt x="222" y="498"/>
                </a:lnTo>
                <a:lnTo>
                  <a:pt x="284" y="432"/>
                </a:lnTo>
                <a:lnTo>
                  <a:pt x="347" y="338"/>
                </a:lnTo>
                <a:lnTo>
                  <a:pt x="410" y="224"/>
                </a:lnTo>
                <a:lnTo>
                  <a:pt x="441" y="167"/>
                </a:lnTo>
                <a:lnTo>
                  <a:pt x="473" y="114"/>
                </a:lnTo>
                <a:lnTo>
                  <a:pt x="505" y="67"/>
                </a:lnTo>
                <a:lnTo>
                  <a:pt x="535" y="31"/>
                </a:lnTo>
                <a:lnTo>
                  <a:pt x="567" y="8"/>
                </a:lnTo>
                <a:lnTo>
                  <a:pt x="599"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0671" name="Freeform 30"/>
          <p:cNvSpPr>
            <a:spLocks/>
          </p:cNvSpPr>
          <p:nvPr/>
        </p:nvSpPr>
        <p:spPr bwMode="auto">
          <a:xfrm>
            <a:off x="5557838" y="2209800"/>
            <a:ext cx="2209800" cy="1295400"/>
          </a:xfrm>
          <a:custGeom>
            <a:avLst/>
            <a:gdLst>
              <a:gd name="T0" fmla="*/ 2147483646 w 576"/>
              <a:gd name="T1" fmla="*/ 2147483646 h 576"/>
              <a:gd name="T2" fmla="*/ 2147483646 w 576"/>
              <a:gd name="T3" fmla="*/ 2147483646 h 576"/>
              <a:gd name="T4" fmla="*/ 2147483646 w 576"/>
              <a:gd name="T5" fmla="*/ 2147483646 h 576"/>
              <a:gd name="T6" fmla="*/ 2147483646 w 576"/>
              <a:gd name="T7" fmla="*/ 2147483646 h 576"/>
              <a:gd name="T8" fmla="*/ 2147483646 w 576"/>
              <a:gd name="T9" fmla="*/ 2147483646 h 576"/>
              <a:gd name="T10" fmla="*/ 2147483646 w 576"/>
              <a:gd name="T11" fmla="*/ 2147483646 h 576"/>
              <a:gd name="T12" fmla="*/ 2147483646 w 576"/>
              <a:gd name="T13" fmla="*/ 2147483646 h 576"/>
              <a:gd name="T14" fmla="*/ 2147483646 w 576"/>
              <a:gd name="T15" fmla="*/ 2147483646 h 576"/>
              <a:gd name="T16" fmla="*/ 2147483646 w 576"/>
              <a:gd name="T17" fmla="*/ 2147483646 h 576"/>
              <a:gd name="T18" fmla="*/ 2147483646 w 576"/>
              <a:gd name="T19" fmla="*/ 2147483646 h 576"/>
              <a:gd name="T20" fmla="*/ 2147483646 w 576"/>
              <a:gd name="T21" fmla="*/ 2147483646 h 576"/>
              <a:gd name="T22" fmla="*/ 2147483646 w 576"/>
              <a:gd name="T23" fmla="*/ 2147483646 h 576"/>
              <a:gd name="T24" fmla="*/ 2147483646 w 576"/>
              <a:gd name="T25" fmla="*/ 2147483646 h 576"/>
              <a:gd name="T26" fmla="*/ 2147483646 w 576"/>
              <a:gd name="T27" fmla="*/ 2147483646 h 576"/>
              <a:gd name="T28" fmla="*/ 2147483646 w 576"/>
              <a:gd name="T29" fmla="*/ 2147483646 h 576"/>
              <a:gd name="T30" fmla="*/ 0 w 576"/>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6"/>
              <a:gd name="T49" fmla="*/ 0 h 576"/>
              <a:gd name="T50" fmla="*/ 576 w 576"/>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6" h="576">
                <a:moveTo>
                  <a:pt x="575" y="575"/>
                </a:moveTo>
                <a:lnTo>
                  <a:pt x="515" y="570"/>
                </a:lnTo>
                <a:lnTo>
                  <a:pt x="484" y="562"/>
                </a:lnTo>
                <a:lnTo>
                  <a:pt x="455" y="553"/>
                </a:lnTo>
                <a:lnTo>
                  <a:pt x="424" y="540"/>
                </a:lnTo>
                <a:lnTo>
                  <a:pt x="393" y="521"/>
                </a:lnTo>
                <a:lnTo>
                  <a:pt x="364" y="498"/>
                </a:lnTo>
                <a:lnTo>
                  <a:pt x="303" y="432"/>
                </a:lnTo>
                <a:lnTo>
                  <a:pt x="242" y="338"/>
                </a:lnTo>
                <a:lnTo>
                  <a:pt x="182" y="224"/>
                </a:lnTo>
                <a:lnTo>
                  <a:pt x="151" y="167"/>
                </a:lnTo>
                <a:lnTo>
                  <a:pt x="120" y="114"/>
                </a:lnTo>
                <a:lnTo>
                  <a:pt x="91" y="67"/>
                </a:lnTo>
                <a:lnTo>
                  <a:pt x="60" y="31"/>
                </a:lnTo>
                <a:lnTo>
                  <a:pt x="30" y="8"/>
                </a:lnTo>
                <a:lnTo>
                  <a:pt x="0"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0672" name="Line 31"/>
          <p:cNvSpPr>
            <a:spLocks noChangeShapeType="1"/>
          </p:cNvSpPr>
          <p:nvPr/>
        </p:nvSpPr>
        <p:spPr bwMode="auto">
          <a:xfrm>
            <a:off x="2967038" y="3581400"/>
            <a:ext cx="5105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0673" name="Line 32"/>
          <p:cNvSpPr>
            <a:spLocks noChangeShapeType="1"/>
          </p:cNvSpPr>
          <p:nvPr/>
        </p:nvSpPr>
        <p:spPr bwMode="auto">
          <a:xfrm>
            <a:off x="3195638" y="3048000"/>
            <a:ext cx="457200" cy="4572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0674" name="Rectangle 33"/>
          <p:cNvSpPr>
            <a:spLocks noChangeArrowheads="1"/>
          </p:cNvSpPr>
          <p:nvPr/>
        </p:nvSpPr>
        <p:spPr bwMode="auto">
          <a:xfrm flipH="1">
            <a:off x="2587625" y="2667000"/>
            <a:ext cx="137636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2000">
                <a:sym typeface="Symbol" panose="05050102010706020507" pitchFamily="18" charset="2"/>
              </a:rPr>
              <a:t> </a:t>
            </a:r>
            <a:r>
              <a:rPr lang="en-US" altLang="en-US" sz="2000"/>
              <a:t>= 0.05/2</a:t>
            </a:r>
          </a:p>
        </p:txBody>
      </p:sp>
      <p:sp>
        <p:nvSpPr>
          <p:cNvPr id="70675" name="Line 34"/>
          <p:cNvSpPr>
            <a:spLocks noChangeShapeType="1"/>
          </p:cNvSpPr>
          <p:nvPr/>
        </p:nvSpPr>
        <p:spPr bwMode="auto">
          <a:xfrm>
            <a:off x="5557838" y="2209800"/>
            <a:ext cx="0" cy="1371600"/>
          </a:xfrm>
          <a:prstGeom prst="line">
            <a:avLst/>
          </a:prstGeom>
          <a:noFill/>
          <a:ln w="9525" cap="rnd">
            <a:solidFill>
              <a:schemeClr val="tx1"/>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0676" name="Line 35"/>
          <p:cNvSpPr>
            <a:spLocks noChangeShapeType="1"/>
          </p:cNvSpPr>
          <p:nvPr/>
        </p:nvSpPr>
        <p:spPr bwMode="auto">
          <a:xfrm>
            <a:off x="3962400" y="3581400"/>
            <a:ext cx="0" cy="609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0677" name="Text Box 36"/>
          <p:cNvSpPr txBox="1">
            <a:spLocks noChangeArrowheads="1"/>
          </p:cNvSpPr>
          <p:nvPr/>
        </p:nvSpPr>
        <p:spPr bwMode="auto">
          <a:xfrm>
            <a:off x="2895600" y="4191000"/>
            <a:ext cx="1752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b="1"/>
              <a:t>-Z</a:t>
            </a:r>
            <a:r>
              <a:rPr lang="el-GR" altLang="en-US" sz="2000" b="1" baseline="-25000"/>
              <a:t>α</a:t>
            </a:r>
            <a:r>
              <a:rPr lang="en-US" altLang="en-US" sz="2000" b="1" baseline="-25000"/>
              <a:t>/2 </a:t>
            </a:r>
            <a:r>
              <a:rPr lang="en-US" altLang="en-US" sz="2000" b="1"/>
              <a:t>=   -1.96</a:t>
            </a:r>
            <a:endParaRPr lang="el-GR" altLang="en-US" sz="2000" b="1"/>
          </a:p>
        </p:txBody>
      </p:sp>
      <p:sp>
        <p:nvSpPr>
          <p:cNvPr id="70678" name="Line 37"/>
          <p:cNvSpPr>
            <a:spLocks noChangeShapeType="1"/>
          </p:cNvSpPr>
          <p:nvPr/>
        </p:nvSpPr>
        <p:spPr bwMode="auto">
          <a:xfrm>
            <a:off x="3957638" y="3810000"/>
            <a:ext cx="30480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0679" name="Line 38"/>
          <p:cNvSpPr>
            <a:spLocks noChangeShapeType="1"/>
          </p:cNvSpPr>
          <p:nvPr/>
        </p:nvSpPr>
        <p:spPr bwMode="auto">
          <a:xfrm>
            <a:off x="2814638" y="3810000"/>
            <a:ext cx="11430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0680" name="Text Box 39"/>
          <p:cNvSpPr txBox="1">
            <a:spLocks noChangeArrowheads="1"/>
          </p:cNvSpPr>
          <p:nvPr/>
        </p:nvSpPr>
        <p:spPr bwMode="auto">
          <a:xfrm>
            <a:off x="5334000" y="4191000"/>
            <a:ext cx="457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800"/>
              <a:t>0</a:t>
            </a:r>
            <a:endParaRPr lang="el-GR" altLang="en-US" sz="1800" baseline="-25000"/>
          </a:p>
        </p:txBody>
      </p:sp>
      <p:sp>
        <p:nvSpPr>
          <p:cNvPr id="70681" name="Line 40"/>
          <p:cNvSpPr>
            <a:spLocks noChangeShapeType="1"/>
          </p:cNvSpPr>
          <p:nvPr/>
        </p:nvSpPr>
        <p:spPr bwMode="auto">
          <a:xfrm flipH="1">
            <a:off x="7462838" y="3048000"/>
            <a:ext cx="461962" cy="4572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0682" name="Rectangle 41"/>
          <p:cNvSpPr>
            <a:spLocks noChangeArrowheads="1"/>
          </p:cNvSpPr>
          <p:nvPr/>
        </p:nvSpPr>
        <p:spPr bwMode="auto">
          <a:xfrm flipH="1">
            <a:off x="7315200" y="2667000"/>
            <a:ext cx="13716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2000">
                <a:sym typeface="Symbol" panose="05050102010706020507" pitchFamily="18" charset="2"/>
              </a:rPr>
              <a:t> </a:t>
            </a:r>
            <a:r>
              <a:rPr lang="en-US" altLang="en-US" sz="2000"/>
              <a:t>= 0.05/2</a:t>
            </a:r>
          </a:p>
        </p:txBody>
      </p:sp>
      <p:sp>
        <p:nvSpPr>
          <p:cNvPr id="70683" name="Text Box 42"/>
          <p:cNvSpPr txBox="1">
            <a:spLocks noChangeArrowheads="1"/>
          </p:cNvSpPr>
          <p:nvPr/>
        </p:nvSpPr>
        <p:spPr bwMode="auto">
          <a:xfrm>
            <a:off x="7158038" y="3810000"/>
            <a:ext cx="990600" cy="304800"/>
          </a:xfrm>
          <a:prstGeom prst="rect">
            <a:avLst/>
          </a:prstGeom>
          <a:solidFill>
            <a:srgbClr val="FFFFA7"/>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400"/>
              <a:t>Reject H</a:t>
            </a:r>
            <a:r>
              <a:rPr lang="en-US" altLang="en-US" sz="1400" baseline="-25000"/>
              <a:t>0</a:t>
            </a:r>
          </a:p>
        </p:txBody>
      </p:sp>
      <p:sp>
        <p:nvSpPr>
          <p:cNvPr id="70684" name="Line 43"/>
          <p:cNvSpPr>
            <a:spLocks noChangeShapeType="1"/>
          </p:cNvSpPr>
          <p:nvPr/>
        </p:nvSpPr>
        <p:spPr bwMode="auto">
          <a:xfrm>
            <a:off x="7005638" y="3810000"/>
            <a:ext cx="11430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0685" name="Line 44"/>
          <p:cNvSpPr>
            <a:spLocks noChangeShapeType="1"/>
          </p:cNvSpPr>
          <p:nvPr/>
        </p:nvSpPr>
        <p:spPr bwMode="auto">
          <a:xfrm>
            <a:off x="7010400" y="3581400"/>
            <a:ext cx="0" cy="609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0686" name="Text Box 45"/>
          <p:cNvSpPr txBox="1">
            <a:spLocks noChangeArrowheads="1"/>
          </p:cNvSpPr>
          <p:nvPr/>
        </p:nvSpPr>
        <p:spPr bwMode="auto">
          <a:xfrm>
            <a:off x="6096000" y="4191000"/>
            <a:ext cx="16716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b="1"/>
              <a:t>+Z</a:t>
            </a:r>
            <a:r>
              <a:rPr lang="el-GR" altLang="en-US" sz="2000" b="1" baseline="-25000"/>
              <a:t>α</a:t>
            </a:r>
            <a:r>
              <a:rPr lang="en-US" altLang="en-US" sz="2000" b="1" baseline="-25000"/>
              <a:t>/2</a:t>
            </a:r>
            <a:r>
              <a:rPr lang="en-US" altLang="en-US" sz="2000" b="1"/>
              <a:t>= +1.96</a:t>
            </a:r>
            <a:endParaRPr lang="el-GR" altLang="en-US" sz="2000" b="1"/>
          </a:p>
        </p:txBody>
      </p:sp>
      <p:sp>
        <p:nvSpPr>
          <p:cNvPr id="70687" name="Line 19"/>
          <p:cNvSpPr>
            <a:spLocks noChangeShapeType="1"/>
          </p:cNvSpPr>
          <p:nvPr/>
        </p:nvSpPr>
        <p:spPr bwMode="auto">
          <a:xfrm flipV="1">
            <a:off x="3810000" y="3657600"/>
            <a:ext cx="0" cy="990600"/>
          </a:xfrm>
          <a:prstGeom prst="line">
            <a:avLst/>
          </a:prstGeom>
          <a:noFill/>
          <a:ln w="5715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5"/>
          <p:cNvSpPr>
            <a:spLocks noGrp="1" noChangeArrowheads="1"/>
          </p:cNvSpPr>
          <p:nvPr>
            <p:ph type="sldNum" sz="quarter" idx="11"/>
          </p:nvPr>
        </p:nvSpPr>
        <p:spPr>
          <a:xfrm>
            <a:off x="152400" y="6400800"/>
            <a:ext cx="46482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l">
              <a:spcBef>
                <a:spcPct val="0"/>
              </a:spcBef>
              <a:buClrTx/>
              <a:buSzTx/>
              <a:buFontTx/>
              <a:buNone/>
            </a:pPr>
            <a:r>
              <a:rPr lang="en-US" altLang="en-US" sz="1000"/>
              <a:t>Chap 9-</a:t>
            </a:r>
            <a:fld id="{10D09D9A-E87F-4287-B265-5264BA266C1B}" type="slidenum">
              <a:rPr lang="en-US" altLang="en-US" sz="1000" smtClean="0"/>
              <a:pPr algn="l">
                <a:spcBef>
                  <a:spcPct val="0"/>
                </a:spcBef>
                <a:buClrTx/>
                <a:buSzTx/>
                <a:buFontTx/>
                <a:buNone/>
              </a:pPr>
              <a:t>50</a:t>
            </a:fld>
            <a:endParaRPr lang="en-US" altLang="en-US" sz="1000"/>
          </a:p>
        </p:txBody>
      </p:sp>
      <p:sp>
        <p:nvSpPr>
          <p:cNvPr id="72707" name="Footer Placeholder 17"/>
          <p:cNvSpPr>
            <a:spLocks noGrp="1" noChangeArrowheads="1"/>
          </p:cNvSpPr>
          <p:nvPr>
            <p:ph type="ftr" sz="quarter" idx="10"/>
          </p:nvPr>
        </p:nvSpPr>
        <p:spPr>
          <a:xfrm>
            <a:off x="7086600" y="6400800"/>
            <a:ext cx="1905000"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r">
              <a:spcBef>
                <a:spcPct val="0"/>
              </a:spcBef>
              <a:buClrTx/>
              <a:buSzTx/>
              <a:buFontTx/>
              <a:buNone/>
            </a:pPr>
            <a:r>
              <a:rPr lang="en-US" altLang="en-US" sz="1000"/>
              <a:t>Copyright ©2013 Pearson Education, Inc. publishing as Prentice Hall </a:t>
            </a:r>
          </a:p>
          <a:p>
            <a:pPr algn="r">
              <a:spcBef>
                <a:spcPct val="0"/>
              </a:spcBef>
              <a:buClrTx/>
              <a:buSzTx/>
              <a:buFontTx/>
              <a:buNone/>
            </a:pPr>
            <a:endParaRPr lang="en-US" altLang="en-US" sz="1000"/>
          </a:p>
        </p:txBody>
      </p:sp>
      <p:sp>
        <p:nvSpPr>
          <p:cNvPr id="72708" name="Rectangle 2"/>
          <p:cNvSpPr>
            <a:spLocks noGrp="1" noChangeArrowheads="1"/>
          </p:cNvSpPr>
          <p:nvPr>
            <p:ph type="title" idx="4294967295"/>
          </p:nvPr>
        </p:nvSpPr>
        <p:spPr>
          <a:xfrm>
            <a:off x="1219200" y="457200"/>
            <a:ext cx="7467600" cy="762000"/>
          </a:xfrm>
        </p:spPr>
        <p:txBody>
          <a:bodyPr/>
          <a:lstStyle/>
          <a:p>
            <a:pPr eaLnBrk="1" hangingPunct="1"/>
            <a:r>
              <a:rPr lang="en-US" altLang="en-US" sz="3600"/>
              <a:t>p-value Hypothesis Testing Example</a:t>
            </a:r>
          </a:p>
        </p:txBody>
      </p:sp>
      <p:sp>
        <p:nvSpPr>
          <p:cNvPr id="72709" name="Rectangle 3"/>
          <p:cNvSpPr>
            <a:spLocks noChangeArrowheads="1"/>
          </p:cNvSpPr>
          <p:nvPr/>
        </p:nvSpPr>
        <p:spPr bwMode="auto">
          <a:xfrm>
            <a:off x="990600" y="1600200"/>
            <a:ext cx="7162800" cy="1295400"/>
          </a:xfrm>
          <a:prstGeom prst="rect">
            <a:avLst/>
          </a:prstGeom>
          <a:solidFill>
            <a:srgbClr val="FDE0BD"/>
          </a:solidFill>
          <a:ln w="19050" algn="ctr">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72710" name="Rectangle 4"/>
          <p:cNvSpPr>
            <a:spLocks noChangeArrowheads="1"/>
          </p:cNvSpPr>
          <p:nvPr/>
        </p:nvSpPr>
        <p:spPr bwMode="auto">
          <a:xfrm>
            <a:off x="914400" y="1524000"/>
            <a:ext cx="72390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2400" b="1">
                <a:solidFill>
                  <a:schemeClr val="bg2"/>
                </a:solidFill>
              </a:rPr>
              <a:t>Test the claim that the true mean diameter of a manufactured bolt is 30mm.</a:t>
            </a:r>
          </a:p>
        </p:txBody>
      </p:sp>
      <p:sp>
        <p:nvSpPr>
          <p:cNvPr id="72711" name="Text Box 5"/>
          <p:cNvSpPr txBox="1">
            <a:spLocks noChangeArrowheads="1"/>
          </p:cNvSpPr>
          <p:nvPr/>
        </p:nvSpPr>
        <p:spPr bwMode="auto">
          <a:xfrm>
            <a:off x="2971800" y="2355850"/>
            <a:ext cx="30495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0"/>
              </a:spcBef>
              <a:buClrTx/>
              <a:buSzTx/>
              <a:buFontTx/>
              <a:buNone/>
            </a:pPr>
            <a:r>
              <a:rPr lang="en-US" altLang="en-US" sz="2400" b="1">
                <a:solidFill>
                  <a:schemeClr val="bg2"/>
                </a:solidFill>
              </a:rPr>
              <a:t>(Assume </a:t>
            </a:r>
            <a:r>
              <a:rPr lang="el-GR" altLang="en-US" sz="2400" b="1">
                <a:solidFill>
                  <a:schemeClr val="bg2"/>
                </a:solidFill>
                <a:sym typeface="Arial" panose="020B0604020202020204" pitchFamily="34" charset="0"/>
              </a:rPr>
              <a:t>σ</a:t>
            </a:r>
            <a:r>
              <a:rPr lang="en-US" altLang="en-US" sz="2400" b="1">
                <a:solidFill>
                  <a:schemeClr val="bg2"/>
                </a:solidFill>
                <a:sym typeface="Arial" panose="020B0604020202020204" pitchFamily="34" charset="0"/>
              </a:rPr>
              <a:t> = 0.8)</a:t>
            </a:r>
          </a:p>
        </p:txBody>
      </p:sp>
      <p:sp>
        <p:nvSpPr>
          <p:cNvPr id="72712" name="Rectangle 6"/>
          <p:cNvSpPr>
            <a:spLocks noChangeArrowheads="1"/>
          </p:cNvSpPr>
          <p:nvPr/>
        </p:nvSpPr>
        <p:spPr bwMode="auto">
          <a:xfrm>
            <a:off x="609600" y="3124200"/>
            <a:ext cx="7543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20675" indent="-320675"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693738" indent="-268288"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lnSpc>
                <a:spcPct val="80000"/>
              </a:lnSpc>
              <a:buFont typeface="Wingdings" panose="05000000000000000000" pitchFamily="2" charset="2"/>
              <a:buNone/>
            </a:pPr>
            <a:r>
              <a:rPr lang="en-US" altLang="en-US" sz="2400"/>
              <a:t>1.	  State the appropriate null and alternative</a:t>
            </a:r>
          </a:p>
          <a:p>
            <a:pPr algn="ctr" eaLnBrk="1" hangingPunct="1">
              <a:lnSpc>
                <a:spcPct val="80000"/>
              </a:lnSpc>
              <a:buFont typeface="Wingdings" panose="05000000000000000000" pitchFamily="2" charset="2"/>
              <a:buNone/>
            </a:pPr>
            <a:r>
              <a:rPr lang="en-US" altLang="en-US" sz="2400"/>
              <a:t>		  hypotheses</a:t>
            </a:r>
          </a:p>
          <a:p>
            <a:pPr lvl="1" algn="ctr" eaLnBrk="1" hangingPunct="1"/>
            <a:r>
              <a:rPr lang="en-US" altLang="en-US">
                <a:solidFill>
                  <a:schemeClr val="folHlink"/>
                </a:solidFill>
              </a:rPr>
              <a:t>H</a:t>
            </a:r>
            <a:r>
              <a:rPr lang="en-US" altLang="en-US" baseline="-25000">
                <a:solidFill>
                  <a:schemeClr val="folHlink"/>
                </a:solidFill>
              </a:rPr>
              <a:t>0</a:t>
            </a:r>
            <a:r>
              <a:rPr lang="en-US" altLang="en-US">
                <a:solidFill>
                  <a:schemeClr val="folHlink"/>
                </a:solidFill>
              </a:rPr>
              <a:t>: </a:t>
            </a:r>
            <a:r>
              <a:rPr lang="el-GR" altLang="en-US">
                <a:solidFill>
                  <a:schemeClr val="folHlink"/>
                </a:solidFill>
                <a:sym typeface="Symbol" panose="05050102010706020507" pitchFamily="18" charset="2"/>
              </a:rPr>
              <a:t>μ</a:t>
            </a:r>
            <a:r>
              <a:rPr lang="en-US" altLang="en-US">
                <a:solidFill>
                  <a:schemeClr val="folHlink"/>
                </a:solidFill>
                <a:sym typeface="Symbol" panose="05050102010706020507" pitchFamily="18" charset="2"/>
              </a:rPr>
              <a:t> = 30      H</a:t>
            </a:r>
            <a:r>
              <a:rPr lang="en-US" altLang="en-US" baseline="-25000">
                <a:solidFill>
                  <a:schemeClr val="folHlink"/>
                </a:solidFill>
                <a:sym typeface="Symbol" panose="05050102010706020507" pitchFamily="18" charset="2"/>
              </a:rPr>
              <a:t>1</a:t>
            </a:r>
            <a:r>
              <a:rPr lang="en-US" altLang="en-US">
                <a:solidFill>
                  <a:schemeClr val="folHlink"/>
                </a:solidFill>
                <a:sym typeface="Symbol" panose="05050102010706020507" pitchFamily="18" charset="2"/>
              </a:rPr>
              <a:t>: </a:t>
            </a:r>
            <a:r>
              <a:rPr lang="el-GR" altLang="en-US">
                <a:solidFill>
                  <a:schemeClr val="folHlink"/>
                </a:solidFill>
                <a:sym typeface="Symbol" panose="05050102010706020507" pitchFamily="18" charset="2"/>
              </a:rPr>
              <a:t>μ</a:t>
            </a:r>
            <a:r>
              <a:rPr lang="en-US" altLang="en-US">
                <a:solidFill>
                  <a:schemeClr val="folHlink"/>
                </a:solidFill>
                <a:sym typeface="Symbol" panose="05050102010706020507" pitchFamily="18" charset="2"/>
              </a:rPr>
              <a:t> ≠ 30    (This is a two-tail test)</a:t>
            </a:r>
          </a:p>
          <a:p>
            <a:pPr algn="ctr" eaLnBrk="1" hangingPunct="1">
              <a:buFont typeface="Wingdings" panose="05000000000000000000" pitchFamily="2" charset="2"/>
              <a:buNone/>
            </a:pPr>
            <a:r>
              <a:rPr lang="en-US" altLang="en-US" sz="2400"/>
              <a:t>2.   Specify the desired level of significance and the sample size</a:t>
            </a:r>
          </a:p>
          <a:p>
            <a:pPr lvl="1" algn="ctr" eaLnBrk="1" hangingPunct="1"/>
            <a:r>
              <a:rPr lang="en-US" altLang="en-US">
                <a:solidFill>
                  <a:schemeClr val="folHlink"/>
                </a:solidFill>
              </a:rPr>
              <a:t>Suppose that </a:t>
            </a:r>
            <a:r>
              <a:rPr lang="en-US" altLang="en-US">
                <a:solidFill>
                  <a:schemeClr val="folHlink"/>
                </a:solidFill>
                <a:sym typeface="Symbol" panose="05050102010706020507" pitchFamily="18" charset="2"/>
              </a:rPr>
              <a:t></a:t>
            </a:r>
            <a:r>
              <a:rPr lang="en-US" altLang="en-US">
                <a:solidFill>
                  <a:schemeClr val="folHlink"/>
                </a:solidFill>
              </a:rPr>
              <a:t> = 0.05 and n = 100 are chosen for this test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0" name="Rectangle 5"/>
          <p:cNvSpPr>
            <a:spLocks noGrp="1" noChangeArrowheads="1"/>
          </p:cNvSpPr>
          <p:nvPr>
            <p:ph type="sldNum" sz="quarter" idx="11"/>
          </p:nvPr>
        </p:nvSpPr>
        <p:spPr>
          <a:xfrm>
            <a:off x="152400" y="6400800"/>
            <a:ext cx="46482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l">
              <a:spcBef>
                <a:spcPct val="0"/>
              </a:spcBef>
              <a:buClrTx/>
              <a:buSzTx/>
              <a:buFontTx/>
              <a:buNone/>
            </a:pPr>
            <a:r>
              <a:rPr lang="en-US" altLang="en-US" sz="1000"/>
              <a:t>Chap 9-</a:t>
            </a:r>
            <a:fld id="{CCA02BD0-215F-4AF5-A700-E6DA667D8B4F}" type="slidenum">
              <a:rPr lang="en-US" altLang="en-US" sz="1000" smtClean="0"/>
              <a:pPr algn="l">
                <a:spcBef>
                  <a:spcPct val="0"/>
                </a:spcBef>
                <a:buClrTx/>
                <a:buSzTx/>
                <a:buFontTx/>
                <a:buNone/>
              </a:pPr>
              <a:t>51</a:t>
            </a:fld>
            <a:endParaRPr lang="en-US" altLang="en-US" sz="1000"/>
          </a:p>
        </p:txBody>
      </p:sp>
      <p:sp>
        <p:nvSpPr>
          <p:cNvPr id="73731" name="Footer Placeholder 17"/>
          <p:cNvSpPr>
            <a:spLocks noGrp="1" noChangeArrowheads="1"/>
          </p:cNvSpPr>
          <p:nvPr>
            <p:ph type="ftr" sz="quarter" idx="10"/>
          </p:nvPr>
        </p:nvSpPr>
        <p:spPr>
          <a:xfrm>
            <a:off x="7086600" y="6400800"/>
            <a:ext cx="1905000"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r">
              <a:spcBef>
                <a:spcPct val="0"/>
              </a:spcBef>
              <a:buClrTx/>
              <a:buSzTx/>
              <a:buFontTx/>
              <a:buNone/>
            </a:pPr>
            <a:r>
              <a:rPr lang="en-US" altLang="en-US" sz="1000"/>
              <a:t>Copyright ©2013 Pearson Education, Inc. publishing as Prentice Hall </a:t>
            </a:r>
          </a:p>
          <a:p>
            <a:pPr algn="r">
              <a:spcBef>
                <a:spcPct val="0"/>
              </a:spcBef>
              <a:buClrTx/>
              <a:buSzTx/>
              <a:buFontTx/>
              <a:buNone/>
            </a:pPr>
            <a:endParaRPr lang="en-US" altLang="en-US" sz="1000"/>
          </a:p>
        </p:txBody>
      </p:sp>
      <p:graphicFrame>
        <p:nvGraphicFramePr>
          <p:cNvPr id="73732" name="Object 3">
            <a:hlinkClick r:id="" action="ppaction://ole?verb=0"/>
          </p:cNvPr>
          <p:cNvGraphicFramePr>
            <a:graphicFrameLocks/>
          </p:cNvGraphicFramePr>
          <p:nvPr/>
        </p:nvGraphicFramePr>
        <p:xfrm>
          <a:off x="852488" y="4997450"/>
          <a:ext cx="6916737" cy="1103313"/>
        </p:xfrm>
        <a:graphic>
          <a:graphicData uri="http://schemas.openxmlformats.org/presentationml/2006/ole">
            <mc:AlternateContent xmlns:mc="http://schemas.openxmlformats.org/markup-compatibility/2006">
              <mc:Choice xmlns:v="urn:schemas-microsoft-com:vml" Requires="v">
                <p:oleObj spid="_x0000_s73739" name="Equation" r:id="rId4" imgW="96764760" imgH="20690280" progId="Equation.3">
                  <p:embed/>
                </p:oleObj>
              </mc:Choice>
              <mc:Fallback>
                <p:oleObj name="Equation" r:id="rId4" imgW="96764760" imgH="20690280" progId="Equation.3">
                  <p:embed/>
                  <p:pic>
                    <p:nvPicPr>
                      <p:cNvPr id="0" name="Objec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2488" y="4997450"/>
                        <a:ext cx="6916737" cy="1103313"/>
                      </a:xfrm>
                      <a:prstGeom prst="rect">
                        <a:avLst/>
                      </a:prstGeom>
                      <a:solidFill>
                        <a:srgbClr val="FDE0BD"/>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3733" name="Rectangle 3"/>
          <p:cNvSpPr>
            <a:spLocks noGrp="1" noChangeArrowheads="1"/>
          </p:cNvSpPr>
          <p:nvPr>
            <p:ph type="title" idx="4294967295"/>
          </p:nvPr>
        </p:nvSpPr>
        <p:spPr>
          <a:xfrm>
            <a:off x="1219200" y="457200"/>
            <a:ext cx="7315200" cy="762000"/>
          </a:xfrm>
        </p:spPr>
        <p:txBody>
          <a:bodyPr/>
          <a:lstStyle/>
          <a:p>
            <a:pPr eaLnBrk="1" hangingPunct="1"/>
            <a:r>
              <a:rPr lang="en-US" altLang="en-US" sz="3600"/>
              <a:t>p-value Hypothesis Testing Example</a:t>
            </a:r>
          </a:p>
        </p:txBody>
      </p:sp>
      <p:sp>
        <p:nvSpPr>
          <p:cNvPr id="73734" name="Rectangle 4"/>
          <p:cNvSpPr>
            <a:spLocks noChangeArrowheads="1"/>
          </p:cNvSpPr>
          <p:nvPr/>
        </p:nvSpPr>
        <p:spPr bwMode="auto">
          <a:xfrm>
            <a:off x="609600" y="1828800"/>
            <a:ext cx="7543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20675" indent="-320675"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693738" indent="-268288"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lnSpc>
                <a:spcPct val="80000"/>
              </a:lnSpc>
              <a:buFont typeface="Wingdings" panose="05000000000000000000" pitchFamily="2" charset="2"/>
              <a:buNone/>
            </a:pPr>
            <a:r>
              <a:rPr lang="en-US" altLang="en-US" sz="2400"/>
              <a:t>3.	 Determine the appropriate technique</a:t>
            </a:r>
          </a:p>
          <a:p>
            <a:pPr lvl="1" algn="ctr" eaLnBrk="1" hangingPunct="1">
              <a:lnSpc>
                <a:spcPct val="80000"/>
              </a:lnSpc>
            </a:pPr>
            <a:r>
              <a:rPr lang="el-GR" altLang="en-US">
                <a:solidFill>
                  <a:schemeClr val="folHlink"/>
                </a:solidFill>
              </a:rPr>
              <a:t>σ</a:t>
            </a:r>
            <a:r>
              <a:rPr lang="en-US" altLang="en-US">
                <a:solidFill>
                  <a:schemeClr val="folHlink"/>
                </a:solidFill>
              </a:rPr>
              <a:t> is assumed known so this is a Z test</a:t>
            </a:r>
            <a:r>
              <a:rPr lang="en-US" altLang="en-US" sz="2000"/>
              <a:t>.</a:t>
            </a:r>
            <a:endParaRPr lang="en-US" altLang="en-US">
              <a:solidFill>
                <a:schemeClr val="folHlink"/>
              </a:solidFill>
            </a:endParaRPr>
          </a:p>
          <a:p>
            <a:pPr algn="ctr" eaLnBrk="1" hangingPunct="1">
              <a:buFont typeface="Wingdings" panose="05000000000000000000" pitchFamily="2" charset="2"/>
              <a:buNone/>
            </a:pPr>
            <a:r>
              <a:rPr lang="en-US" altLang="en-US" sz="2400"/>
              <a:t>4.</a:t>
            </a:r>
            <a:r>
              <a:rPr lang="en-US" altLang="en-US" sz="2400">
                <a:solidFill>
                  <a:schemeClr val="folHlink"/>
                </a:solidFill>
              </a:rPr>
              <a:t> </a:t>
            </a:r>
            <a:r>
              <a:rPr lang="en-US" altLang="en-US" sz="2400"/>
              <a:t>Collect the data, compute the test statistic and the p-value</a:t>
            </a:r>
          </a:p>
          <a:p>
            <a:pPr lvl="1" algn="ctr" eaLnBrk="1" hangingPunct="1">
              <a:lnSpc>
                <a:spcPct val="110000"/>
              </a:lnSpc>
            </a:pPr>
            <a:r>
              <a:rPr lang="en-US" altLang="en-US">
                <a:solidFill>
                  <a:schemeClr val="folHlink"/>
                </a:solidFill>
              </a:rPr>
              <a:t>Suppose the sample results are </a:t>
            </a:r>
          </a:p>
          <a:p>
            <a:pPr lvl="1" algn="ctr" eaLnBrk="1" hangingPunct="1">
              <a:lnSpc>
                <a:spcPct val="110000"/>
              </a:lnSpc>
              <a:buFont typeface="Wingdings" panose="05000000000000000000" pitchFamily="2" charset="2"/>
              <a:buNone/>
            </a:pPr>
            <a:r>
              <a:rPr lang="en-US" altLang="en-US">
                <a:solidFill>
                  <a:schemeClr val="folHlink"/>
                </a:solidFill>
              </a:rPr>
              <a:t>	n = 100,   X = 29.84  (</a:t>
            </a:r>
            <a:r>
              <a:rPr lang="el-GR" altLang="en-US">
                <a:solidFill>
                  <a:schemeClr val="folHlink"/>
                </a:solidFill>
                <a:sym typeface="Symbol" panose="05050102010706020507" pitchFamily="18" charset="2"/>
              </a:rPr>
              <a:t>σ</a:t>
            </a:r>
            <a:r>
              <a:rPr lang="en-US" altLang="en-US">
                <a:solidFill>
                  <a:schemeClr val="folHlink"/>
                </a:solidFill>
                <a:sym typeface="Symbol" panose="05050102010706020507" pitchFamily="18" charset="2"/>
              </a:rPr>
              <a:t> = 0.8 is assumed known)</a:t>
            </a:r>
          </a:p>
          <a:p>
            <a:pPr lvl="1" algn="ctr" eaLnBrk="1" hangingPunct="1">
              <a:lnSpc>
                <a:spcPct val="110000"/>
              </a:lnSpc>
              <a:buFont typeface="Wingdings" panose="05000000000000000000" pitchFamily="2" charset="2"/>
              <a:buNone/>
            </a:pPr>
            <a:r>
              <a:rPr lang="en-US" altLang="en-US">
                <a:solidFill>
                  <a:srgbClr val="FF3300"/>
                </a:solidFill>
                <a:sym typeface="Symbol" panose="05050102010706020507" pitchFamily="18" charset="2"/>
              </a:rPr>
              <a:t>So the test statistic is:</a:t>
            </a:r>
            <a:endParaRPr lang="en-US" altLang="en-US">
              <a:solidFill>
                <a:srgbClr val="FF3300"/>
              </a:solidFill>
            </a:endParaRPr>
          </a:p>
        </p:txBody>
      </p:sp>
      <p:sp>
        <p:nvSpPr>
          <p:cNvPr id="73735" name="Text Box 6"/>
          <p:cNvSpPr txBox="1">
            <a:spLocks noChangeArrowheads="1"/>
          </p:cNvSpPr>
          <p:nvPr/>
        </p:nvSpPr>
        <p:spPr bwMode="auto">
          <a:xfrm>
            <a:off x="7543800" y="1223963"/>
            <a:ext cx="145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000" i="1">
                <a:solidFill>
                  <a:schemeClr val="tx2"/>
                </a:solidFill>
              </a:rPr>
              <a:t>(continued)</a:t>
            </a:r>
          </a:p>
        </p:txBody>
      </p:sp>
      <p:cxnSp>
        <p:nvCxnSpPr>
          <p:cNvPr id="73736" name="Straight Connector 13"/>
          <p:cNvCxnSpPr>
            <a:cxnSpLocks noChangeShapeType="1"/>
          </p:cNvCxnSpPr>
          <p:nvPr/>
        </p:nvCxnSpPr>
        <p:spPr bwMode="auto">
          <a:xfrm>
            <a:off x="2755900" y="3925888"/>
            <a:ext cx="152400" cy="1587"/>
          </a:xfrm>
          <a:prstGeom prst="line">
            <a:avLst/>
          </a:prstGeom>
          <a:noFill/>
          <a:ln w="15875" algn="ctr">
            <a:solidFill>
              <a:schemeClr val="tx2"/>
            </a:solidFill>
            <a:miter lim="800000"/>
            <a:headEnd/>
            <a:tailEnd/>
          </a:ln>
          <a:extLst>
            <a:ext uri="{909E8E84-426E-40DD-AFC4-6F175D3DCCD1}">
              <a14:hiddenFill xmlns:a14="http://schemas.microsoft.com/office/drawing/2010/main">
                <a:noFill/>
              </a14:hiddenFill>
            </a:ext>
          </a:extLst>
        </p:spPr>
      </p:cxn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8" name="Rectangle 5"/>
          <p:cNvSpPr>
            <a:spLocks noGrp="1" noChangeArrowheads="1"/>
          </p:cNvSpPr>
          <p:nvPr>
            <p:ph type="sldNum" sz="quarter" idx="11"/>
          </p:nvPr>
        </p:nvSpPr>
        <p:spPr>
          <a:xfrm>
            <a:off x="152400" y="6400800"/>
            <a:ext cx="46482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l">
              <a:spcBef>
                <a:spcPct val="0"/>
              </a:spcBef>
              <a:buClrTx/>
              <a:buSzTx/>
              <a:buFontTx/>
              <a:buNone/>
            </a:pPr>
            <a:r>
              <a:rPr lang="en-US" altLang="en-US" sz="1000"/>
              <a:t>Chap 9-</a:t>
            </a:r>
            <a:fld id="{24DFC64D-486E-4F00-A2DD-6DA2667C0689}" type="slidenum">
              <a:rPr lang="en-US" altLang="en-US" sz="1000" smtClean="0"/>
              <a:pPr algn="l">
                <a:spcBef>
                  <a:spcPct val="0"/>
                </a:spcBef>
                <a:buClrTx/>
                <a:buSzTx/>
                <a:buFontTx/>
                <a:buNone/>
              </a:pPr>
              <a:t>52</a:t>
            </a:fld>
            <a:endParaRPr lang="en-US" altLang="en-US" sz="1000"/>
          </a:p>
        </p:txBody>
      </p:sp>
      <p:sp>
        <p:nvSpPr>
          <p:cNvPr id="75779" name="Footer Placeholder 17"/>
          <p:cNvSpPr>
            <a:spLocks noGrp="1" noChangeArrowheads="1"/>
          </p:cNvSpPr>
          <p:nvPr>
            <p:ph type="ftr" sz="quarter" idx="10"/>
          </p:nvPr>
        </p:nvSpPr>
        <p:spPr>
          <a:xfrm>
            <a:off x="7086600" y="6400800"/>
            <a:ext cx="1905000"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r">
              <a:spcBef>
                <a:spcPct val="0"/>
              </a:spcBef>
              <a:buClrTx/>
              <a:buSzTx/>
              <a:buFontTx/>
              <a:buNone/>
            </a:pPr>
            <a:r>
              <a:rPr lang="en-US" altLang="en-US" sz="1000"/>
              <a:t>Copyright ©2013 Pearson Education, Inc. publishing as Prentice Hall </a:t>
            </a:r>
          </a:p>
          <a:p>
            <a:pPr algn="r">
              <a:spcBef>
                <a:spcPct val="0"/>
              </a:spcBef>
              <a:buClrTx/>
              <a:buSzTx/>
              <a:buFontTx/>
              <a:buNone/>
            </a:pPr>
            <a:endParaRPr lang="en-US" altLang="en-US" sz="1000"/>
          </a:p>
        </p:txBody>
      </p:sp>
      <p:sp>
        <p:nvSpPr>
          <p:cNvPr id="65538" name="Rectangle 5"/>
          <p:cNvSpPr>
            <a:spLocks noGrp="1" noChangeArrowheads="1"/>
          </p:cNvSpPr>
          <p:nvPr>
            <p:ph type="title" idx="4294967295"/>
          </p:nvPr>
        </p:nvSpPr>
        <p:spPr>
          <a:xfrm>
            <a:off x="914400" y="228600"/>
            <a:ext cx="8001000" cy="990600"/>
          </a:xfrm>
        </p:spPr>
        <p:txBody>
          <a:bodyPr>
            <a:normAutofit fontScale="90000"/>
          </a:bodyPr>
          <a:lstStyle/>
          <a:p>
            <a:pPr eaLnBrk="1" hangingPunct="1">
              <a:defRPr/>
            </a:pPr>
            <a:r>
              <a:rPr lang="en-US" sz="3600"/>
              <a:t>p-Value Hypothesis Testing Example:</a:t>
            </a:r>
            <a:br>
              <a:rPr lang="en-US" sz="3600"/>
            </a:br>
            <a:r>
              <a:rPr lang="en-US" sz="3600"/>
              <a:t>Calculating the p-value</a:t>
            </a:r>
          </a:p>
        </p:txBody>
      </p:sp>
      <p:sp>
        <p:nvSpPr>
          <p:cNvPr id="75781" name="Rectangle 6"/>
          <p:cNvSpPr>
            <a:spLocks noGrp="1" noChangeArrowheads="1"/>
          </p:cNvSpPr>
          <p:nvPr>
            <p:ph type="body" idx="4294967295"/>
          </p:nvPr>
        </p:nvSpPr>
        <p:spPr>
          <a:xfrm>
            <a:off x="838200" y="1600200"/>
            <a:ext cx="8077200" cy="4532313"/>
          </a:xfrm>
        </p:spPr>
        <p:txBody>
          <a:bodyPr/>
          <a:lstStyle/>
          <a:p>
            <a:pPr eaLnBrk="1" hangingPunct="1">
              <a:buFont typeface="Wingdings" panose="05000000000000000000" pitchFamily="2" charset="2"/>
              <a:buNone/>
            </a:pPr>
            <a:r>
              <a:rPr lang="en-US" altLang="en-US" sz="2400"/>
              <a:t>4. (continued)  Calculate the p-value.</a:t>
            </a:r>
          </a:p>
          <a:p>
            <a:pPr lvl="1" eaLnBrk="1" hangingPunct="1"/>
            <a:r>
              <a:rPr lang="en-US" altLang="en-US" sz="2000"/>
              <a:t>How likely is it to get a Z</a:t>
            </a:r>
            <a:r>
              <a:rPr lang="en-US" altLang="en-US" sz="2000" baseline="-20000"/>
              <a:t>STAT</a:t>
            </a:r>
            <a:r>
              <a:rPr lang="en-US" altLang="en-US" sz="2000"/>
              <a:t> of -2 (or something farther from the mean (0), in either direction) if H</a:t>
            </a:r>
            <a:r>
              <a:rPr lang="en-US" altLang="en-US" sz="2000" baseline="-25000"/>
              <a:t>0</a:t>
            </a:r>
            <a:r>
              <a:rPr lang="en-US" altLang="en-US" sz="2000"/>
              <a:t> is true</a:t>
            </a:r>
            <a:r>
              <a:rPr lang="en-US" altLang="en-US" sz="2000">
                <a:sym typeface="Symbol" panose="05050102010706020507" pitchFamily="18" charset="2"/>
              </a:rPr>
              <a:t>?</a:t>
            </a:r>
          </a:p>
          <a:p>
            <a:pPr lvl="2" eaLnBrk="1" hangingPunct="1"/>
            <a:endParaRPr lang="en-US" altLang="en-US" sz="1800">
              <a:sym typeface="Symbol" panose="05050102010706020507" pitchFamily="18" charset="2"/>
            </a:endParaRPr>
          </a:p>
        </p:txBody>
      </p:sp>
      <p:sp>
        <p:nvSpPr>
          <p:cNvPr id="75782" name="Rectangle 37"/>
          <p:cNvSpPr>
            <a:spLocks noChangeArrowheads="1"/>
          </p:cNvSpPr>
          <p:nvPr/>
        </p:nvSpPr>
        <p:spPr bwMode="auto">
          <a:xfrm flipH="1">
            <a:off x="2362200" y="5791200"/>
            <a:ext cx="4572000" cy="393700"/>
          </a:xfrm>
          <a:prstGeom prst="rect">
            <a:avLst/>
          </a:prstGeom>
          <a:solidFill>
            <a:srgbClr val="FDE0B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2000" b="1">
                <a:solidFill>
                  <a:schemeClr val="folHlink"/>
                </a:solidFill>
                <a:sym typeface="Symbol" panose="05050102010706020507" pitchFamily="18" charset="2"/>
              </a:rPr>
              <a:t>p-value </a:t>
            </a:r>
            <a:r>
              <a:rPr lang="en-US" altLang="en-US" sz="2000" b="1">
                <a:solidFill>
                  <a:schemeClr val="folHlink"/>
                </a:solidFill>
              </a:rPr>
              <a:t>= 0.0228 + 0.0228 = 0.0456</a:t>
            </a:r>
          </a:p>
        </p:txBody>
      </p:sp>
      <p:sp>
        <p:nvSpPr>
          <p:cNvPr id="75783" name="Freeform 39"/>
          <p:cNvSpPr>
            <a:spLocks/>
          </p:cNvSpPr>
          <p:nvPr/>
        </p:nvSpPr>
        <p:spPr bwMode="auto">
          <a:xfrm flipH="1">
            <a:off x="5942013" y="4289425"/>
            <a:ext cx="915987" cy="285750"/>
          </a:xfrm>
          <a:custGeom>
            <a:avLst/>
            <a:gdLst>
              <a:gd name="T0" fmla="*/ 2147483646 w 575"/>
              <a:gd name="T1" fmla="*/ 2147483646 h 180"/>
              <a:gd name="T2" fmla="*/ 0 w 575"/>
              <a:gd name="T3" fmla="*/ 2147483646 h 180"/>
              <a:gd name="T4" fmla="*/ 2147483646 w 575"/>
              <a:gd name="T5" fmla="*/ 2147483646 h 180"/>
              <a:gd name="T6" fmla="*/ 2147483646 w 575"/>
              <a:gd name="T7" fmla="*/ 2147483646 h 180"/>
              <a:gd name="T8" fmla="*/ 2147483646 w 575"/>
              <a:gd name="T9" fmla="*/ 2147483646 h 180"/>
              <a:gd name="T10" fmla="*/ 2147483646 w 575"/>
              <a:gd name="T11" fmla="*/ 0 h 180"/>
              <a:gd name="T12" fmla="*/ 2147483646 w 575"/>
              <a:gd name="T13" fmla="*/ 2147483646 h 180"/>
              <a:gd name="T14" fmla="*/ 2147483646 w 575"/>
              <a:gd name="T15" fmla="*/ 2147483646 h 180"/>
              <a:gd name="T16" fmla="*/ 2147483646 w 575"/>
              <a:gd name="T17" fmla="*/ 2147483646 h 1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5"/>
              <a:gd name="T28" fmla="*/ 0 h 180"/>
              <a:gd name="T29" fmla="*/ 575 w 575"/>
              <a:gd name="T30" fmla="*/ 180 h 1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5" h="180">
                <a:moveTo>
                  <a:pt x="8" y="173"/>
                </a:moveTo>
                <a:lnTo>
                  <a:pt x="0" y="138"/>
                </a:lnTo>
                <a:lnTo>
                  <a:pt x="60" y="124"/>
                </a:lnTo>
                <a:lnTo>
                  <a:pt x="236" y="120"/>
                </a:lnTo>
                <a:lnTo>
                  <a:pt x="428" y="68"/>
                </a:lnTo>
                <a:lnTo>
                  <a:pt x="575" y="0"/>
                </a:lnTo>
                <a:lnTo>
                  <a:pt x="575" y="180"/>
                </a:lnTo>
                <a:lnTo>
                  <a:pt x="8" y="177"/>
                </a:lnTo>
                <a:lnTo>
                  <a:pt x="8" y="173"/>
                </a:lnTo>
              </a:path>
            </a:pathLst>
          </a:custGeom>
          <a:solidFill>
            <a:srgbClr val="33CC33"/>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US"/>
          </a:p>
        </p:txBody>
      </p:sp>
      <p:sp>
        <p:nvSpPr>
          <p:cNvPr id="75784" name="Rectangle 3"/>
          <p:cNvSpPr>
            <a:spLocks noChangeArrowheads="1"/>
          </p:cNvSpPr>
          <p:nvPr/>
        </p:nvSpPr>
        <p:spPr bwMode="auto">
          <a:xfrm flipH="1">
            <a:off x="304800" y="3581400"/>
            <a:ext cx="2667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2000" b="1">
                <a:solidFill>
                  <a:schemeClr val="folHlink"/>
                </a:solidFill>
              </a:rPr>
              <a:t>P(Z &lt; -2.0) = 0.0228</a:t>
            </a:r>
          </a:p>
        </p:txBody>
      </p:sp>
      <p:sp>
        <p:nvSpPr>
          <p:cNvPr id="75785" name="Freeform 7"/>
          <p:cNvSpPr>
            <a:spLocks/>
          </p:cNvSpPr>
          <p:nvPr/>
        </p:nvSpPr>
        <p:spPr bwMode="auto">
          <a:xfrm>
            <a:off x="2133600" y="4289425"/>
            <a:ext cx="912813" cy="285750"/>
          </a:xfrm>
          <a:custGeom>
            <a:avLst/>
            <a:gdLst>
              <a:gd name="T0" fmla="*/ 2147483646 w 575"/>
              <a:gd name="T1" fmla="*/ 2147483646 h 180"/>
              <a:gd name="T2" fmla="*/ 0 w 575"/>
              <a:gd name="T3" fmla="*/ 2147483646 h 180"/>
              <a:gd name="T4" fmla="*/ 2147483646 w 575"/>
              <a:gd name="T5" fmla="*/ 2147483646 h 180"/>
              <a:gd name="T6" fmla="*/ 2147483646 w 575"/>
              <a:gd name="T7" fmla="*/ 2147483646 h 180"/>
              <a:gd name="T8" fmla="*/ 2147483646 w 575"/>
              <a:gd name="T9" fmla="*/ 2147483646 h 180"/>
              <a:gd name="T10" fmla="*/ 2147483646 w 575"/>
              <a:gd name="T11" fmla="*/ 0 h 180"/>
              <a:gd name="T12" fmla="*/ 2147483646 w 575"/>
              <a:gd name="T13" fmla="*/ 2147483646 h 180"/>
              <a:gd name="T14" fmla="*/ 2147483646 w 575"/>
              <a:gd name="T15" fmla="*/ 2147483646 h 180"/>
              <a:gd name="T16" fmla="*/ 2147483646 w 575"/>
              <a:gd name="T17" fmla="*/ 2147483646 h 1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5"/>
              <a:gd name="T28" fmla="*/ 0 h 180"/>
              <a:gd name="T29" fmla="*/ 575 w 575"/>
              <a:gd name="T30" fmla="*/ 180 h 1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5" h="180">
                <a:moveTo>
                  <a:pt x="8" y="173"/>
                </a:moveTo>
                <a:lnTo>
                  <a:pt x="0" y="138"/>
                </a:lnTo>
                <a:lnTo>
                  <a:pt x="60" y="124"/>
                </a:lnTo>
                <a:lnTo>
                  <a:pt x="236" y="120"/>
                </a:lnTo>
                <a:lnTo>
                  <a:pt x="428" y="68"/>
                </a:lnTo>
                <a:lnTo>
                  <a:pt x="575" y="0"/>
                </a:lnTo>
                <a:lnTo>
                  <a:pt x="575" y="180"/>
                </a:lnTo>
                <a:lnTo>
                  <a:pt x="8" y="177"/>
                </a:lnTo>
                <a:lnTo>
                  <a:pt x="8" y="173"/>
                </a:lnTo>
              </a:path>
            </a:pathLst>
          </a:custGeom>
          <a:solidFill>
            <a:srgbClr val="33CC33"/>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US"/>
          </a:p>
        </p:txBody>
      </p:sp>
      <p:sp>
        <p:nvSpPr>
          <p:cNvPr id="75786" name="Freeform 8"/>
          <p:cNvSpPr>
            <a:spLocks/>
          </p:cNvSpPr>
          <p:nvPr/>
        </p:nvSpPr>
        <p:spPr bwMode="auto">
          <a:xfrm>
            <a:off x="2209800" y="2819400"/>
            <a:ext cx="2362200" cy="1676400"/>
          </a:xfrm>
          <a:custGeom>
            <a:avLst/>
            <a:gdLst>
              <a:gd name="T0" fmla="*/ 0 w 600"/>
              <a:gd name="T1" fmla="*/ 2147483646 h 576"/>
              <a:gd name="T2" fmla="*/ 2147483646 w 600"/>
              <a:gd name="T3" fmla="*/ 2147483646 h 576"/>
              <a:gd name="T4" fmla="*/ 2147483646 w 600"/>
              <a:gd name="T5" fmla="*/ 2147483646 h 576"/>
              <a:gd name="T6" fmla="*/ 2147483646 w 600"/>
              <a:gd name="T7" fmla="*/ 2147483646 h 576"/>
              <a:gd name="T8" fmla="*/ 2147483646 w 600"/>
              <a:gd name="T9" fmla="*/ 2147483646 h 576"/>
              <a:gd name="T10" fmla="*/ 2147483646 w 600"/>
              <a:gd name="T11" fmla="*/ 2147483646 h 576"/>
              <a:gd name="T12" fmla="*/ 2147483646 w 600"/>
              <a:gd name="T13" fmla="*/ 2147483646 h 576"/>
              <a:gd name="T14" fmla="*/ 2147483646 w 600"/>
              <a:gd name="T15" fmla="*/ 2147483646 h 576"/>
              <a:gd name="T16" fmla="*/ 2147483646 w 600"/>
              <a:gd name="T17" fmla="*/ 2147483646 h 576"/>
              <a:gd name="T18" fmla="*/ 2147483646 w 600"/>
              <a:gd name="T19" fmla="*/ 2147483646 h 576"/>
              <a:gd name="T20" fmla="*/ 2147483646 w 600"/>
              <a:gd name="T21" fmla="*/ 2147483646 h 576"/>
              <a:gd name="T22" fmla="*/ 2147483646 w 600"/>
              <a:gd name="T23" fmla="*/ 2147483646 h 576"/>
              <a:gd name="T24" fmla="*/ 2147483646 w 600"/>
              <a:gd name="T25" fmla="*/ 2147483646 h 576"/>
              <a:gd name="T26" fmla="*/ 2147483646 w 600"/>
              <a:gd name="T27" fmla="*/ 2147483646 h 576"/>
              <a:gd name="T28" fmla="*/ 2147483646 w 600"/>
              <a:gd name="T29" fmla="*/ 2147483646 h 576"/>
              <a:gd name="T30" fmla="*/ 2147483646 w 600"/>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0"/>
              <a:gd name="T49" fmla="*/ 0 h 576"/>
              <a:gd name="T50" fmla="*/ 600 w 600"/>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0" h="576">
                <a:moveTo>
                  <a:pt x="0" y="575"/>
                </a:moveTo>
                <a:lnTo>
                  <a:pt x="63" y="570"/>
                </a:lnTo>
                <a:lnTo>
                  <a:pt x="95" y="562"/>
                </a:lnTo>
                <a:lnTo>
                  <a:pt x="127" y="553"/>
                </a:lnTo>
                <a:lnTo>
                  <a:pt x="158" y="540"/>
                </a:lnTo>
                <a:lnTo>
                  <a:pt x="190" y="521"/>
                </a:lnTo>
                <a:lnTo>
                  <a:pt x="222" y="498"/>
                </a:lnTo>
                <a:lnTo>
                  <a:pt x="284" y="432"/>
                </a:lnTo>
                <a:lnTo>
                  <a:pt x="347" y="338"/>
                </a:lnTo>
                <a:lnTo>
                  <a:pt x="410" y="224"/>
                </a:lnTo>
                <a:lnTo>
                  <a:pt x="441" y="167"/>
                </a:lnTo>
                <a:lnTo>
                  <a:pt x="473" y="114"/>
                </a:lnTo>
                <a:lnTo>
                  <a:pt x="505" y="67"/>
                </a:lnTo>
                <a:lnTo>
                  <a:pt x="535" y="31"/>
                </a:lnTo>
                <a:lnTo>
                  <a:pt x="567" y="8"/>
                </a:lnTo>
                <a:lnTo>
                  <a:pt x="599"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5787" name="Freeform 9"/>
          <p:cNvSpPr>
            <a:spLocks/>
          </p:cNvSpPr>
          <p:nvPr/>
        </p:nvSpPr>
        <p:spPr bwMode="auto">
          <a:xfrm>
            <a:off x="4572000" y="2819400"/>
            <a:ext cx="2209800" cy="1676400"/>
          </a:xfrm>
          <a:custGeom>
            <a:avLst/>
            <a:gdLst>
              <a:gd name="T0" fmla="*/ 2147483646 w 576"/>
              <a:gd name="T1" fmla="*/ 2147483646 h 576"/>
              <a:gd name="T2" fmla="*/ 2147483646 w 576"/>
              <a:gd name="T3" fmla="*/ 2147483646 h 576"/>
              <a:gd name="T4" fmla="*/ 2147483646 w 576"/>
              <a:gd name="T5" fmla="*/ 2147483646 h 576"/>
              <a:gd name="T6" fmla="*/ 2147483646 w 576"/>
              <a:gd name="T7" fmla="*/ 2147483646 h 576"/>
              <a:gd name="T8" fmla="*/ 2147483646 w 576"/>
              <a:gd name="T9" fmla="*/ 2147483646 h 576"/>
              <a:gd name="T10" fmla="*/ 2147483646 w 576"/>
              <a:gd name="T11" fmla="*/ 2147483646 h 576"/>
              <a:gd name="T12" fmla="*/ 2147483646 w 576"/>
              <a:gd name="T13" fmla="*/ 2147483646 h 576"/>
              <a:gd name="T14" fmla="*/ 2147483646 w 576"/>
              <a:gd name="T15" fmla="*/ 2147483646 h 576"/>
              <a:gd name="T16" fmla="*/ 2147483646 w 576"/>
              <a:gd name="T17" fmla="*/ 2147483646 h 576"/>
              <a:gd name="T18" fmla="*/ 2147483646 w 576"/>
              <a:gd name="T19" fmla="*/ 2147483646 h 576"/>
              <a:gd name="T20" fmla="*/ 2147483646 w 576"/>
              <a:gd name="T21" fmla="*/ 2147483646 h 576"/>
              <a:gd name="T22" fmla="*/ 2147483646 w 576"/>
              <a:gd name="T23" fmla="*/ 2147483646 h 576"/>
              <a:gd name="T24" fmla="*/ 2147483646 w 576"/>
              <a:gd name="T25" fmla="*/ 2147483646 h 576"/>
              <a:gd name="T26" fmla="*/ 2147483646 w 576"/>
              <a:gd name="T27" fmla="*/ 2147483646 h 576"/>
              <a:gd name="T28" fmla="*/ 2147483646 w 576"/>
              <a:gd name="T29" fmla="*/ 2147483646 h 576"/>
              <a:gd name="T30" fmla="*/ 0 w 576"/>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6"/>
              <a:gd name="T49" fmla="*/ 0 h 576"/>
              <a:gd name="T50" fmla="*/ 576 w 576"/>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6" h="576">
                <a:moveTo>
                  <a:pt x="575" y="575"/>
                </a:moveTo>
                <a:lnTo>
                  <a:pt x="515" y="570"/>
                </a:lnTo>
                <a:lnTo>
                  <a:pt x="484" y="562"/>
                </a:lnTo>
                <a:lnTo>
                  <a:pt x="455" y="553"/>
                </a:lnTo>
                <a:lnTo>
                  <a:pt x="424" y="540"/>
                </a:lnTo>
                <a:lnTo>
                  <a:pt x="393" y="521"/>
                </a:lnTo>
                <a:lnTo>
                  <a:pt x="364" y="498"/>
                </a:lnTo>
                <a:lnTo>
                  <a:pt x="303" y="432"/>
                </a:lnTo>
                <a:lnTo>
                  <a:pt x="242" y="338"/>
                </a:lnTo>
                <a:lnTo>
                  <a:pt x="182" y="224"/>
                </a:lnTo>
                <a:lnTo>
                  <a:pt x="151" y="167"/>
                </a:lnTo>
                <a:lnTo>
                  <a:pt x="120" y="114"/>
                </a:lnTo>
                <a:lnTo>
                  <a:pt x="91" y="67"/>
                </a:lnTo>
                <a:lnTo>
                  <a:pt x="60" y="31"/>
                </a:lnTo>
                <a:lnTo>
                  <a:pt x="30" y="8"/>
                </a:lnTo>
                <a:lnTo>
                  <a:pt x="0"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5788" name="Line 10"/>
          <p:cNvSpPr>
            <a:spLocks noChangeShapeType="1"/>
          </p:cNvSpPr>
          <p:nvPr/>
        </p:nvSpPr>
        <p:spPr bwMode="auto">
          <a:xfrm>
            <a:off x="1981200" y="4572000"/>
            <a:ext cx="48768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5789" name="Line 12"/>
          <p:cNvSpPr>
            <a:spLocks noChangeShapeType="1"/>
          </p:cNvSpPr>
          <p:nvPr/>
        </p:nvSpPr>
        <p:spPr bwMode="auto">
          <a:xfrm>
            <a:off x="4572000" y="2819400"/>
            <a:ext cx="0" cy="1752600"/>
          </a:xfrm>
          <a:prstGeom prst="line">
            <a:avLst/>
          </a:prstGeom>
          <a:noFill/>
          <a:ln w="9525" cap="rnd">
            <a:solidFill>
              <a:schemeClr val="tx1"/>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5790" name="Text Box 17"/>
          <p:cNvSpPr txBox="1">
            <a:spLocks noChangeArrowheads="1"/>
          </p:cNvSpPr>
          <p:nvPr/>
        </p:nvSpPr>
        <p:spPr bwMode="auto">
          <a:xfrm>
            <a:off x="4343400" y="4724400"/>
            <a:ext cx="457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b="1"/>
              <a:t>0</a:t>
            </a:r>
            <a:endParaRPr lang="el-GR" altLang="en-US" sz="2000" b="1" baseline="-25000"/>
          </a:p>
        </p:txBody>
      </p:sp>
      <p:sp>
        <p:nvSpPr>
          <p:cNvPr id="75791" name="Text Box 18"/>
          <p:cNvSpPr txBox="1">
            <a:spLocks noChangeArrowheads="1"/>
          </p:cNvSpPr>
          <p:nvPr/>
        </p:nvSpPr>
        <p:spPr bwMode="auto">
          <a:xfrm>
            <a:off x="2743200" y="5334000"/>
            <a:ext cx="685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b="1">
                <a:solidFill>
                  <a:schemeClr val="folHlink"/>
                </a:solidFill>
              </a:rPr>
              <a:t>-2.0</a:t>
            </a:r>
            <a:endParaRPr lang="el-GR" altLang="en-US" sz="2000" b="1">
              <a:solidFill>
                <a:schemeClr val="folHlink"/>
              </a:solidFill>
            </a:endParaRPr>
          </a:p>
        </p:txBody>
      </p:sp>
      <p:sp>
        <p:nvSpPr>
          <p:cNvPr id="75792" name="Line 19"/>
          <p:cNvSpPr>
            <a:spLocks noChangeShapeType="1"/>
          </p:cNvSpPr>
          <p:nvPr/>
        </p:nvSpPr>
        <p:spPr bwMode="auto">
          <a:xfrm flipV="1">
            <a:off x="3048000" y="4953000"/>
            <a:ext cx="0" cy="457200"/>
          </a:xfrm>
          <a:prstGeom prst="line">
            <a:avLst/>
          </a:prstGeom>
          <a:noFill/>
          <a:ln w="57150">
            <a:solidFill>
              <a:schemeClr val="fo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5793" name="Line 23"/>
          <p:cNvSpPr>
            <a:spLocks noChangeShapeType="1"/>
          </p:cNvSpPr>
          <p:nvPr/>
        </p:nvSpPr>
        <p:spPr bwMode="auto">
          <a:xfrm>
            <a:off x="3048000" y="3733800"/>
            <a:ext cx="0" cy="1219200"/>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794" name="Line 25"/>
          <p:cNvSpPr>
            <a:spLocks noChangeShapeType="1"/>
          </p:cNvSpPr>
          <p:nvPr/>
        </p:nvSpPr>
        <p:spPr bwMode="auto">
          <a:xfrm flipH="1">
            <a:off x="1828800" y="4038600"/>
            <a:ext cx="1219200" cy="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5795" name="Text Box 27"/>
          <p:cNvSpPr txBox="1">
            <a:spLocks noChangeArrowheads="1"/>
          </p:cNvSpPr>
          <p:nvPr/>
        </p:nvSpPr>
        <p:spPr bwMode="auto">
          <a:xfrm>
            <a:off x="6781800" y="4648200"/>
            <a:ext cx="457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b="1"/>
              <a:t>Z</a:t>
            </a:r>
            <a:endParaRPr lang="el-GR" altLang="en-US" sz="2000" b="1" baseline="-25000"/>
          </a:p>
        </p:txBody>
      </p:sp>
      <p:sp>
        <p:nvSpPr>
          <p:cNvPr id="75796" name="Text Box 29"/>
          <p:cNvSpPr txBox="1">
            <a:spLocks noChangeArrowheads="1"/>
          </p:cNvSpPr>
          <p:nvPr/>
        </p:nvSpPr>
        <p:spPr bwMode="auto">
          <a:xfrm>
            <a:off x="5715000" y="5334000"/>
            <a:ext cx="685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b="1">
                <a:solidFill>
                  <a:schemeClr val="folHlink"/>
                </a:solidFill>
              </a:rPr>
              <a:t>2.0</a:t>
            </a:r>
            <a:endParaRPr lang="el-GR" altLang="en-US" sz="2000" b="1">
              <a:solidFill>
                <a:schemeClr val="folHlink"/>
              </a:solidFill>
            </a:endParaRPr>
          </a:p>
        </p:txBody>
      </p:sp>
      <p:sp>
        <p:nvSpPr>
          <p:cNvPr id="75797" name="Rectangle 38"/>
          <p:cNvSpPr>
            <a:spLocks noChangeArrowheads="1"/>
          </p:cNvSpPr>
          <p:nvPr/>
        </p:nvSpPr>
        <p:spPr bwMode="auto">
          <a:xfrm flipH="1">
            <a:off x="6019800" y="3505200"/>
            <a:ext cx="2667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2000" b="1">
                <a:solidFill>
                  <a:schemeClr val="folHlink"/>
                </a:solidFill>
              </a:rPr>
              <a:t>P(Z &gt; 2.0) = 0.0228</a:t>
            </a:r>
          </a:p>
        </p:txBody>
      </p:sp>
      <p:sp>
        <p:nvSpPr>
          <p:cNvPr id="75798" name="Line 40"/>
          <p:cNvSpPr>
            <a:spLocks noChangeShapeType="1"/>
          </p:cNvSpPr>
          <p:nvPr/>
        </p:nvSpPr>
        <p:spPr bwMode="auto">
          <a:xfrm>
            <a:off x="5943600" y="3733800"/>
            <a:ext cx="0" cy="1219200"/>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799" name="Line 41"/>
          <p:cNvSpPr>
            <a:spLocks noChangeShapeType="1"/>
          </p:cNvSpPr>
          <p:nvPr/>
        </p:nvSpPr>
        <p:spPr bwMode="auto">
          <a:xfrm>
            <a:off x="5943600" y="3978275"/>
            <a:ext cx="1066800" cy="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5800" name="Line 47"/>
          <p:cNvSpPr>
            <a:spLocks noChangeShapeType="1"/>
          </p:cNvSpPr>
          <p:nvPr/>
        </p:nvSpPr>
        <p:spPr bwMode="auto">
          <a:xfrm flipV="1">
            <a:off x="5943600" y="4968875"/>
            <a:ext cx="0" cy="457200"/>
          </a:xfrm>
          <a:prstGeom prst="line">
            <a:avLst/>
          </a:prstGeom>
          <a:noFill/>
          <a:ln w="57150">
            <a:solidFill>
              <a:schemeClr val="fo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 name="TextBox 1"/>
          <p:cNvSpPr txBox="1"/>
          <p:nvPr/>
        </p:nvSpPr>
        <p:spPr>
          <a:xfrm>
            <a:off x="2596997" y="6299498"/>
            <a:ext cx="4102405" cy="461665"/>
          </a:xfrm>
          <a:prstGeom prst="rect">
            <a:avLst/>
          </a:prstGeom>
          <a:noFill/>
        </p:spPr>
        <p:txBody>
          <a:bodyPr wrap="none" rtlCol="0">
            <a:spAutoFit/>
          </a:bodyPr>
          <a:lstStyle/>
          <a:p>
            <a:r>
              <a:rPr lang="en-US" dirty="0"/>
              <a:t>Z = 2.0 = probability of .4772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2" name="Rectangle 5"/>
          <p:cNvSpPr>
            <a:spLocks noGrp="1" noChangeArrowheads="1"/>
          </p:cNvSpPr>
          <p:nvPr>
            <p:ph type="sldNum" sz="quarter" idx="11"/>
          </p:nvPr>
        </p:nvSpPr>
        <p:spPr>
          <a:xfrm>
            <a:off x="152400" y="6400800"/>
            <a:ext cx="46482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l">
              <a:spcBef>
                <a:spcPct val="0"/>
              </a:spcBef>
              <a:buClrTx/>
              <a:buSzTx/>
              <a:buFontTx/>
              <a:buNone/>
            </a:pPr>
            <a:r>
              <a:rPr lang="en-US" altLang="en-US" sz="1000"/>
              <a:t>Chap 9-</a:t>
            </a:r>
            <a:fld id="{8175C1A0-AD4A-470E-9EFE-B908CC10D10E}" type="slidenum">
              <a:rPr lang="en-US" altLang="en-US" sz="1000" smtClean="0"/>
              <a:pPr algn="l">
                <a:spcBef>
                  <a:spcPct val="0"/>
                </a:spcBef>
                <a:buClrTx/>
                <a:buSzTx/>
                <a:buFontTx/>
                <a:buNone/>
              </a:pPr>
              <a:t>53</a:t>
            </a:fld>
            <a:endParaRPr lang="en-US" altLang="en-US" sz="1000"/>
          </a:p>
        </p:txBody>
      </p:sp>
      <p:sp>
        <p:nvSpPr>
          <p:cNvPr id="76803" name="Footer Placeholder 17"/>
          <p:cNvSpPr>
            <a:spLocks noGrp="1" noChangeArrowheads="1"/>
          </p:cNvSpPr>
          <p:nvPr>
            <p:ph type="ftr" sz="quarter" idx="10"/>
          </p:nvPr>
        </p:nvSpPr>
        <p:spPr>
          <a:xfrm>
            <a:off x="7086600" y="6400800"/>
            <a:ext cx="1905000"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r">
              <a:spcBef>
                <a:spcPct val="0"/>
              </a:spcBef>
              <a:buClrTx/>
              <a:buSzTx/>
              <a:buFontTx/>
              <a:buNone/>
            </a:pPr>
            <a:r>
              <a:rPr lang="en-US" altLang="en-US" sz="1000"/>
              <a:t>Copyright ©2013 Pearson Education, Inc. publishing as Prentice Hall </a:t>
            </a:r>
          </a:p>
          <a:p>
            <a:pPr algn="r">
              <a:spcBef>
                <a:spcPct val="0"/>
              </a:spcBef>
              <a:buClrTx/>
              <a:buSzTx/>
              <a:buFontTx/>
              <a:buNone/>
            </a:pPr>
            <a:endParaRPr lang="en-US" altLang="en-US" sz="1000"/>
          </a:p>
        </p:txBody>
      </p:sp>
      <p:sp>
        <p:nvSpPr>
          <p:cNvPr id="76804" name="Rectangle 5"/>
          <p:cNvSpPr>
            <a:spLocks noGrp="1" noChangeArrowheads="1"/>
          </p:cNvSpPr>
          <p:nvPr>
            <p:ph type="body" idx="4294967295"/>
          </p:nvPr>
        </p:nvSpPr>
        <p:spPr>
          <a:xfrm>
            <a:off x="838200" y="1676400"/>
            <a:ext cx="8077200" cy="4267200"/>
          </a:xfrm>
        </p:spPr>
        <p:txBody>
          <a:bodyPr/>
          <a:lstStyle/>
          <a:p>
            <a:pPr eaLnBrk="1" hangingPunct="1">
              <a:spcBef>
                <a:spcPct val="40000"/>
              </a:spcBef>
            </a:pPr>
            <a:r>
              <a:rPr lang="en-US" altLang="en-US"/>
              <a:t>5. Is the p-value &lt; </a:t>
            </a:r>
            <a:r>
              <a:rPr lang="el-GR" altLang="en-US">
                <a:cs typeface="Arial" panose="020B0604020202020204" pitchFamily="34" charset="0"/>
              </a:rPr>
              <a:t>α</a:t>
            </a:r>
            <a:r>
              <a:rPr lang="en-US" altLang="en-US"/>
              <a:t>?</a:t>
            </a:r>
          </a:p>
          <a:p>
            <a:pPr lvl="1" eaLnBrk="1" hangingPunct="1">
              <a:spcBef>
                <a:spcPct val="40000"/>
              </a:spcBef>
            </a:pPr>
            <a:r>
              <a:rPr lang="en-US" altLang="en-US"/>
              <a:t>Since p-value = 0.0456 &lt; </a:t>
            </a:r>
            <a:r>
              <a:rPr lang="el-GR" altLang="en-US">
                <a:cs typeface="Arial" panose="020B0604020202020204" pitchFamily="34" charset="0"/>
              </a:rPr>
              <a:t>α</a:t>
            </a:r>
            <a:r>
              <a:rPr lang="en-US" altLang="en-US">
                <a:cs typeface="Arial" panose="020B0604020202020204" pitchFamily="34" charset="0"/>
              </a:rPr>
              <a:t> = 0.05 Reject H</a:t>
            </a:r>
            <a:r>
              <a:rPr lang="en-US" altLang="en-US" baseline="-20000">
                <a:cs typeface="Arial" panose="020B0604020202020204" pitchFamily="34" charset="0"/>
              </a:rPr>
              <a:t>0</a:t>
            </a:r>
          </a:p>
          <a:p>
            <a:pPr lvl="1" eaLnBrk="1" hangingPunct="1">
              <a:spcBef>
                <a:spcPct val="40000"/>
              </a:spcBef>
            </a:pPr>
            <a:r>
              <a:rPr lang="en-US" altLang="en-US">
                <a:cs typeface="Arial" panose="020B0604020202020204" pitchFamily="34" charset="0"/>
              </a:rPr>
              <a:t>State the managerial conclusion in the context of the situation.</a:t>
            </a:r>
          </a:p>
          <a:p>
            <a:pPr lvl="1" eaLnBrk="1" hangingPunct="1">
              <a:spcBef>
                <a:spcPct val="40000"/>
              </a:spcBef>
            </a:pPr>
            <a:r>
              <a:rPr lang="en-US" altLang="en-US">
                <a:cs typeface="Arial" panose="020B0604020202020204" pitchFamily="34" charset="0"/>
              </a:rPr>
              <a:t>There is sufficient evidence to conclude the average diameter of a manufactured bolt is not equal to 30mm.</a:t>
            </a:r>
            <a:endParaRPr lang="el-GR" altLang="en-US">
              <a:cs typeface="Arial" panose="020B0604020202020204" pitchFamily="34" charset="0"/>
            </a:endParaRPr>
          </a:p>
        </p:txBody>
      </p:sp>
      <p:sp>
        <p:nvSpPr>
          <p:cNvPr id="76805" name="Rectangle 19"/>
          <p:cNvSpPr>
            <a:spLocks noGrp="1" noChangeArrowheads="1"/>
          </p:cNvSpPr>
          <p:nvPr>
            <p:ph type="title" idx="4294967295"/>
          </p:nvPr>
        </p:nvSpPr>
        <p:spPr/>
        <p:txBody>
          <a:bodyPr/>
          <a:lstStyle/>
          <a:p>
            <a:pPr eaLnBrk="1" hangingPunct="1"/>
            <a:r>
              <a:rPr lang="en-US" altLang="en-US" sz="3600"/>
              <a:t>p-value Hypothesis Testing Example</a:t>
            </a:r>
          </a:p>
        </p:txBody>
      </p:sp>
      <p:sp>
        <p:nvSpPr>
          <p:cNvPr id="76806" name="Text Box 20"/>
          <p:cNvSpPr txBox="1">
            <a:spLocks noChangeArrowheads="1"/>
          </p:cNvSpPr>
          <p:nvPr/>
        </p:nvSpPr>
        <p:spPr bwMode="auto">
          <a:xfrm>
            <a:off x="7543800" y="1223963"/>
            <a:ext cx="145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000" i="1">
                <a:solidFill>
                  <a:schemeClr val="tx2"/>
                </a:solidFill>
              </a:rPr>
              <a:t>(continued)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6" name="Rectangle 5"/>
          <p:cNvSpPr>
            <a:spLocks noGrp="1" noChangeArrowheads="1"/>
          </p:cNvSpPr>
          <p:nvPr>
            <p:ph type="sldNum" sz="quarter" idx="11"/>
          </p:nvPr>
        </p:nvSpPr>
        <p:spPr>
          <a:xfrm>
            <a:off x="152400" y="6400800"/>
            <a:ext cx="46482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l">
              <a:spcBef>
                <a:spcPct val="0"/>
              </a:spcBef>
              <a:buClrTx/>
              <a:buSzTx/>
              <a:buFontTx/>
              <a:buNone/>
            </a:pPr>
            <a:r>
              <a:rPr lang="en-US" altLang="en-US" sz="1000"/>
              <a:t>Chap 9-</a:t>
            </a:r>
            <a:fld id="{DA4C97F6-AAE7-415C-9976-4CFAE3CC9CF3}" type="slidenum">
              <a:rPr lang="en-US" altLang="en-US" sz="1000" smtClean="0"/>
              <a:pPr algn="l">
                <a:spcBef>
                  <a:spcPct val="0"/>
                </a:spcBef>
                <a:buClrTx/>
                <a:buSzTx/>
                <a:buFontTx/>
                <a:buNone/>
              </a:pPr>
              <a:t>54</a:t>
            </a:fld>
            <a:endParaRPr lang="en-US" altLang="en-US" sz="1000"/>
          </a:p>
        </p:txBody>
      </p:sp>
      <p:sp>
        <p:nvSpPr>
          <p:cNvPr id="77827" name="Footer Placeholder 17"/>
          <p:cNvSpPr>
            <a:spLocks noGrp="1" noChangeArrowheads="1"/>
          </p:cNvSpPr>
          <p:nvPr>
            <p:ph type="ftr" sz="quarter" idx="10"/>
          </p:nvPr>
        </p:nvSpPr>
        <p:spPr>
          <a:xfrm>
            <a:off x="7086600" y="6400800"/>
            <a:ext cx="1905000"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r">
              <a:spcBef>
                <a:spcPct val="0"/>
              </a:spcBef>
              <a:buClrTx/>
              <a:buSzTx/>
              <a:buFontTx/>
              <a:buNone/>
            </a:pPr>
            <a:r>
              <a:rPr lang="en-US" altLang="en-US" sz="1000"/>
              <a:t>Copyright ©2013 Pearson Education, Inc. publishing as Prentice Hall </a:t>
            </a:r>
          </a:p>
          <a:p>
            <a:pPr algn="r">
              <a:spcBef>
                <a:spcPct val="0"/>
              </a:spcBef>
              <a:buClrTx/>
              <a:buSzTx/>
              <a:buFontTx/>
              <a:buNone/>
            </a:pPr>
            <a:endParaRPr lang="en-US" altLang="en-US" sz="1000"/>
          </a:p>
        </p:txBody>
      </p:sp>
      <p:sp>
        <p:nvSpPr>
          <p:cNvPr id="77828" name="Rectangle 3"/>
          <p:cNvSpPr>
            <a:spLocks noChangeArrowheads="1"/>
          </p:cNvSpPr>
          <p:nvPr/>
        </p:nvSpPr>
        <p:spPr bwMode="auto">
          <a:xfrm>
            <a:off x="762000" y="228600"/>
            <a:ext cx="8229600" cy="130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4000">
                <a:solidFill>
                  <a:schemeClr val="tx2"/>
                </a:solidFill>
              </a:rPr>
              <a:t>Connection Between Two-Tail Tests and Confidence Intervals</a:t>
            </a:r>
          </a:p>
        </p:txBody>
      </p:sp>
      <p:sp>
        <p:nvSpPr>
          <p:cNvPr id="77829" name="Rectangle 6"/>
          <p:cNvSpPr>
            <a:spLocks noChangeArrowheads="1"/>
          </p:cNvSpPr>
          <p:nvPr/>
        </p:nvSpPr>
        <p:spPr bwMode="auto">
          <a:xfrm>
            <a:off x="304800" y="1752600"/>
            <a:ext cx="83820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42900" indent="-342900">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r>
              <a:rPr lang="en-US" altLang="en-US" sz="2400"/>
              <a:t>For</a:t>
            </a:r>
            <a:r>
              <a:rPr lang="en-US" altLang="en-US" sz="1800"/>
              <a:t> </a:t>
            </a:r>
            <a:r>
              <a:rPr lang="en-US" altLang="en-US" sz="1000"/>
              <a:t> </a:t>
            </a:r>
            <a:r>
              <a:rPr lang="en-US" altLang="en-US" sz="2400"/>
              <a:t>X = 29.84,  </a:t>
            </a:r>
            <a:r>
              <a:rPr lang="el-GR" altLang="en-US" sz="2400"/>
              <a:t>σ</a:t>
            </a:r>
            <a:r>
              <a:rPr lang="en-US" altLang="en-US" sz="2400"/>
              <a:t> = 0.8  and  n = 100, the 95% confidence interval is:</a:t>
            </a:r>
          </a:p>
          <a:p>
            <a:pPr algn="ctr" eaLnBrk="1" hangingPunct="1">
              <a:buFont typeface="Wingdings" panose="05000000000000000000" pitchFamily="2" charset="2"/>
              <a:buNone/>
            </a:pPr>
            <a:endParaRPr lang="en-US" altLang="en-US" sz="2400"/>
          </a:p>
          <a:p>
            <a:pPr algn="ctr" eaLnBrk="1" hangingPunct="1">
              <a:buFont typeface="Wingdings" panose="05000000000000000000" pitchFamily="2" charset="2"/>
              <a:buNone/>
            </a:pPr>
            <a:endParaRPr lang="en-US" altLang="en-US" sz="2400"/>
          </a:p>
          <a:p>
            <a:pPr algn="ctr" eaLnBrk="1" hangingPunct="1">
              <a:buFont typeface="Wingdings" panose="05000000000000000000" pitchFamily="2" charset="2"/>
              <a:buNone/>
            </a:pPr>
            <a:r>
              <a:rPr lang="en-US" altLang="en-US" sz="2400"/>
              <a:t>                   </a:t>
            </a:r>
          </a:p>
          <a:p>
            <a:pPr algn="ctr" eaLnBrk="1" hangingPunct="1">
              <a:buFont typeface="Wingdings" panose="05000000000000000000" pitchFamily="2" charset="2"/>
              <a:buNone/>
            </a:pPr>
            <a:endParaRPr lang="en-US" altLang="en-US" sz="2400"/>
          </a:p>
          <a:p>
            <a:pPr algn="ctr" eaLnBrk="1" hangingPunct="1"/>
            <a:endParaRPr lang="en-US" altLang="en-US" sz="2400"/>
          </a:p>
          <a:p>
            <a:pPr algn="ctr" eaLnBrk="1" hangingPunct="1"/>
            <a:r>
              <a:rPr lang="en-US" altLang="en-US" sz="2400"/>
              <a:t>Since this interval does not contain the hypothesized mean (30), we reject the null hypothesis at </a:t>
            </a:r>
            <a:r>
              <a:rPr lang="en-US" altLang="en-US" sz="2400" b="1">
                <a:sym typeface="Symbol" panose="05050102010706020507" pitchFamily="18" charset="2"/>
              </a:rPr>
              <a:t></a:t>
            </a:r>
            <a:r>
              <a:rPr lang="en-US" altLang="en-US" sz="2400">
                <a:sym typeface="Symbol" panose="05050102010706020507" pitchFamily="18" charset="2"/>
              </a:rPr>
              <a:t> = 0.05</a:t>
            </a:r>
            <a:endParaRPr lang="en-US" altLang="en-US" sz="3200"/>
          </a:p>
        </p:txBody>
      </p:sp>
      <p:sp>
        <p:nvSpPr>
          <p:cNvPr id="77830" name="Line 9"/>
          <p:cNvSpPr>
            <a:spLocks noChangeShapeType="1"/>
          </p:cNvSpPr>
          <p:nvPr/>
        </p:nvSpPr>
        <p:spPr bwMode="auto">
          <a:xfrm>
            <a:off x="1295400" y="1828800"/>
            <a:ext cx="2286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77831" name="Object 3"/>
          <p:cNvGraphicFramePr>
            <a:graphicFrameLocks noChangeAspect="1"/>
          </p:cNvGraphicFramePr>
          <p:nvPr/>
        </p:nvGraphicFramePr>
        <p:xfrm>
          <a:off x="1219200" y="2209800"/>
          <a:ext cx="6135688" cy="901700"/>
        </p:xfrm>
        <a:graphic>
          <a:graphicData uri="http://schemas.openxmlformats.org/presentationml/2006/ole">
            <mc:AlternateContent xmlns:mc="http://schemas.openxmlformats.org/markup-compatibility/2006">
              <mc:Choice xmlns:v="urn:schemas-microsoft-com:vml" Requires="v">
                <p:oleObj spid="_x0000_s77835" name="Equation" r:id="rId4" imgW="2933700" imgH="431800" progId="Equation.3">
                  <p:embed/>
                </p:oleObj>
              </mc:Choice>
              <mc:Fallback>
                <p:oleObj name="Equation" r:id="rId4" imgW="2933700" imgH="4318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209800"/>
                        <a:ext cx="6135688" cy="901700"/>
                      </a:xfrm>
                      <a:prstGeom prst="rect">
                        <a:avLst/>
                      </a:prstGeom>
                      <a:noFill/>
                      <a:ln w="19050">
                        <a:solidFill>
                          <a:schemeClr val="folHlink"/>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7832" name="Rectangle 2"/>
          <p:cNvSpPr>
            <a:spLocks noChangeArrowheads="1"/>
          </p:cNvSpPr>
          <p:nvPr/>
        </p:nvSpPr>
        <p:spPr bwMode="auto">
          <a:xfrm>
            <a:off x="2628900" y="3200400"/>
            <a:ext cx="3733800" cy="609600"/>
          </a:xfrm>
          <a:prstGeom prst="rect">
            <a:avLst/>
          </a:prstGeom>
          <a:solidFill>
            <a:srgbClr val="FDE0BD"/>
          </a:solidFill>
          <a:ln w="19050" algn="ctr">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a:t> 29.6832 ≤ </a:t>
            </a:r>
            <a:r>
              <a:rPr lang="el-GR" altLang="en-US" sz="2400"/>
              <a:t>μ</a:t>
            </a:r>
            <a:r>
              <a:rPr lang="en-US" altLang="en-US" sz="2400"/>
              <a:t> </a:t>
            </a:r>
            <a:r>
              <a:rPr lang="el-GR" altLang="en-US" sz="2400"/>
              <a:t>≤</a:t>
            </a:r>
            <a:r>
              <a:rPr lang="en-US" altLang="en-US" sz="2400"/>
              <a:t> 29.9968</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3"/>
          <p:cNvSpPr>
            <a:spLocks noGrp="1"/>
          </p:cNvSpPr>
          <p:nvPr>
            <p:ph type="title"/>
          </p:nvPr>
        </p:nvSpPr>
        <p:spPr>
          <a:xfrm>
            <a:off x="990600" y="533400"/>
            <a:ext cx="7793038" cy="762000"/>
          </a:xfrm>
        </p:spPr>
        <p:txBody>
          <a:bodyPr/>
          <a:lstStyle/>
          <a:p>
            <a:r>
              <a:rPr lang="en-US" altLang="en-US"/>
              <a:t>Example Testing with Confidence Intervals</a:t>
            </a:r>
          </a:p>
        </p:txBody>
      </p:sp>
      <p:sp>
        <p:nvSpPr>
          <p:cNvPr id="5" name="Content Placeholder 4"/>
          <p:cNvSpPr>
            <a:spLocks noGrp="1" noRot="1" noChangeAspect="1" noMove="1" noResize="1" noEditPoints="1" noAdjustHandles="1" noChangeArrowheads="1" noChangeShapeType="1" noTextEdit="1"/>
          </p:cNvSpPr>
          <p:nvPr>
            <p:ph idx="1"/>
          </p:nvPr>
        </p:nvSpPr>
        <p:spPr>
          <a:blipFill rotWithShape="1">
            <a:blip r:embed="rId3"/>
            <a:stretch>
              <a:fillRect l="-377" t="-1630" b="-14074"/>
            </a:stretch>
          </a:blipFill>
          <a:extLst/>
        </p:spPr>
        <p:txBody>
          <a:bodyPr/>
          <a:lstStyle/>
          <a:p>
            <a:pPr>
              <a:defRPr/>
            </a:pPr>
            <a:r>
              <a:rPr lang="en-US">
                <a:noFill/>
              </a:rPr>
              <a:t> </a:t>
            </a:r>
          </a:p>
        </p:txBody>
      </p:sp>
      <p:sp>
        <p:nvSpPr>
          <p:cNvPr id="79876" name="Footer Placeholder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Walden © 2014</a:t>
            </a:r>
          </a:p>
        </p:txBody>
      </p:sp>
      <p:sp>
        <p:nvSpPr>
          <p:cNvPr id="79877" name="Slide Number Placeholder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2BC2A923-9DF1-43E5-93B4-40A83195BE74}" type="slidenum">
              <a:rPr lang="en-US" altLang="en-US" sz="1000" smtClean="0"/>
              <a:pPr>
                <a:spcBef>
                  <a:spcPct val="0"/>
                </a:spcBef>
                <a:buClrTx/>
                <a:buSzTx/>
                <a:buFontTx/>
                <a:buNone/>
              </a:pPr>
              <a:t>55</a:t>
            </a:fld>
            <a:endParaRPr lang="en-US" altLang="en-US" sz="100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2" name="Rectangle 5"/>
          <p:cNvSpPr>
            <a:spLocks noGrp="1" noChangeArrowheads="1"/>
          </p:cNvSpPr>
          <p:nvPr>
            <p:ph type="sldNum" sz="quarter" idx="11"/>
          </p:nvPr>
        </p:nvSpPr>
        <p:spPr>
          <a:xfrm>
            <a:off x="152400" y="6400800"/>
            <a:ext cx="46482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l">
              <a:spcBef>
                <a:spcPct val="0"/>
              </a:spcBef>
              <a:buClrTx/>
              <a:buSzTx/>
              <a:buFontTx/>
              <a:buNone/>
            </a:pPr>
            <a:r>
              <a:rPr lang="en-US" altLang="en-US" sz="1000"/>
              <a:t>Chap 9-</a:t>
            </a:r>
            <a:fld id="{3C38DB13-8FAC-4874-B8A0-777AFDD7AB07}" type="slidenum">
              <a:rPr lang="en-US" altLang="en-US" sz="1000" smtClean="0"/>
              <a:pPr algn="l">
                <a:spcBef>
                  <a:spcPct val="0"/>
                </a:spcBef>
                <a:buClrTx/>
                <a:buSzTx/>
                <a:buFontTx/>
                <a:buNone/>
              </a:pPr>
              <a:t>56</a:t>
            </a:fld>
            <a:endParaRPr lang="en-US" altLang="en-US" sz="1000"/>
          </a:p>
        </p:txBody>
      </p:sp>
      <p:sp>
        <p:nvSpPr>
          <p:cNvPr id="81923" name="Footer Placeholder 17"/>
          <p:cNvSpPr>
            <a:spLocks noGrp="1" noChangeArrowheads="1"/>
          </p:cNvSpPr>
          <p:nvPr>
            <p:ph type="ftr" sz="quarter" idx="10"/>
          </p:nvPr>
        </p:nvSpPr>
        <p:spPr>
          <a:xfrm>
            <a:off x="7086600" y="6400800"/>
            <a:ext cx="1905000"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r">
              <a:spcBef>
                <a:spcPct val="0"/>
              </a:spcBef>
              <a:buClrTx/>
              <a:buSzTx/>
              <a:buFontTx/>
              <a:buNone/>
            </a:pPr>
            <a:r>
              <a:rPr lang="en-US" altLang="en-US" sz="1000"/>
              <a:t>Copyright ©2013 Pearson Education, Inc. publishing as Prentice Hall </a:t>
            </a:r>
          </a:p>
          <a:p>
            <a:pPr algn="r">
              <a:spcBef>
                <a:spcPct val="0"/>
              </a:spcBef>
              <a:buClrTx/>
              <a:buSzTx/>
              <a:buFontTx/>
              <a:buNone/>
            </a:pPr>
            <a:endParaRPr lang="en-US" altLang="en-US" sz="1000"/>
          </a:p>
        </p:txBody>
      </p:sp>
      <p:sp>
        <p:nvSpPr>
          <p:cNvPr id="81924" name="Rectangle 2"/>
          <p:cNvSpPr>
            <a:spLocks noGrp="1" noChangeArrowheads="1"/>
          </p:cNvSpPr>
          <p:nvPr>
            <p:ph type="title" idx="4294967295"/>
          </p:nvPr>
        </p:nvSpPr>
        <p:spPr/>
        <p:txBody>
          <a:bodyPr/>
          <a:lstStyle/>
          <a:p>
            <a:pPr eaLnBrk="1" hangingPunct="1"/>
            <a:r>
              <a:rPr lang="en-US" altLang="en-US"/>
              <a:t>Do You Ever Truly Know </a:t>
            </a:r>
            <a:r>
              <a:rPr lang="el-GR" altLang="en-US">
                <a:cs typeface="Arial" panose="020B0604020202020204" pitchFamily="34" charset="0"/>
              </a:rPr>
              <a:t>σ</a:t>
            </a:r>
            <a:r>
              <a:rPr lang="en-US" altLang="en-US">
                <a:cs typeface="Arial" panose="020B0604020202020204" pitchFamily="34" charset="0"/>
              </a:rPr>
              <a:t>?</a:t>
            </a:r>
            <a:endParaRPr lang="el-GR" altLang="en-US">
              <a:cs typeface="Arial" panose="020B0604020202020204" pitchFamily="34" charset="0"/>
            </a:endParaRPr>
          </a:p>
        </p:txBody>
      </p:sp>
      <p:sp>
        <p:nvSpPr>
          <p:cNvPr id="81925" name="Rectangle 3"/>
          <p:cNvSpPr>
            <a:spLocks noGrp="1" noChangeArrowheads="1"/>
          </p:cNvSpPr>
          <p:nvPr>
            <p:ph type="body" idx="4294967295"/>
          </p:nvPr>
        </p:nvSpPr>
        <p:spPr/>
        <p:txBody>
          <a:bodyPr/>
          <a:lstStyle/>
          <a:p>
            <a:pPr eaLnBrk="1" hangingPunct="1"/>
            <a:r>
              <a:rPr lang="en-US" altLang="en-US" sz="2400"/>
              <a:t>Probably not!</a:t>
            </a:r>
          </a:p>
          <a:p>
            <a:pPr eaLnBrk="1" hangingPunct="1"/>
            <a:endParaRPr lang="en-US" altLang="en-US" sz="2400"/>
          </a:p>
          <a:p>
            <a:pPr eaLnBrk="1" hangingPunct="1"/>
            <a:r>
              <a:rPr lang="en-US" altLang="en-US" sz="2400"/>
              <a:t>In virtually all real world business situations, </a:t>
            </a:r>
            <a:r>
              <a:rPr lang="el-GR" altLang="en-US" sz="2400">
                <a:cs typeface="Arial" panose="020B0604020202020204" pitchFamily="34" charset="0"/>
              </a:rPr>
              <a:t>σ</a:t>
            </a:r>
            <a:r>
              <a:rPr lang="en-US" altLang="en-US" sz="2400">
                <a:cs typeface="Arial" panose="020B0604020202020204" pitchFamily="34" charset="0"/>
              </a:rPr>
              <a:t> is not known.</a:t>
            </a:r>
          </a:p>
          <a:p>
            <a:pPr eaLnBrk="1" hangingPunct="1"/>
            <a:endParaRPr lang="en-US" altLang="en-US" sz="2400">
              <a:cs typeface="Arial" panose="020B0604020202020204" pitchFamily="34" charset="0"/>
            </a:endParaRPr>
          </a:p>
          <a:p>
            <a:pPr eaLnBrk="1" hangingPunct="1"/>
            <a:r>
              <a:rPr lang="en-US" altLang="en-US" sz="2400"/>
              <a:t>If there is a situation where </a:t>
            </a:r>
            <a:r>
              <a:rPr lang="el-GR" altLang="en-US" sz="2400">
                <a:cs typeface="Arial" panose="020B0604020202020204" pitchFamily="34" charset="0"/>
              </a:rPr>
              <a:t>σ</a:t>
            </a:r>
            <a:r>
              <a:rPr lang="en-US" altLang="en-US" sz="2400">
                <a:cs typeface="Arial" panose="020B0604020202020204" pitchFamily="34" charset="0"/>
              </a:rPr>
              <a:t> is known then µ is also known (since to calculate </a:t>
            </a:r>
            <a:r>
              <a:rPr lang="el-GR" altLang="en-US" sz="2400">
                <a:cs typeface="Arial" panose="020B0604020202020204" pitchFamily="34" charset="0"/>
              </a:rPr>
              <a:t>σ</a:t>
            </a:r>
            <a:r>
              <a:rPr lang="en-US" altLang="en-US" sz="2400">
                <a:cs typeface="Arial" panose="020B0604020202020204" pitchFamily="34" charset="0"/>
              </a:rPr>
              <a:t> you need to know µ.)</a:t>
            </a:r>
          </a:p>
          <a:p>
            <a:pPr eaLnBrk="1" hangingPunct="1"/>
            <a:endParaRPr lang="en-US" altLang="en-US" sz="2400">
              <a:cs typeface="Arial" panose="020B0604020202020204" pitchFamily="34" charset="0"/>
            </a:endParaRPr>
          </a:p>
          <a:p>
            <a:pPr eaLnBrk="1" hangingPunct="1"/>
            <a:r>
              <a:rPr lang="en-US" altLang="en-US" sz="2400">
                <a:cs typeface="Arial" panose="020B0604020202020204" pitchFamily="34" charset="0"/>
              </a:rPr>
              <a:t>If you truly know µ there would be no need to gather a sample to estimate it.</a:t>
            </a:r>
          </a:p>
          <a:p>
            <a:pPr eaLnBrk="1" hangingPunct="1"/>
            <a:endParaRPr lang="en-US" altLang="en-US" sz="2400">
              <a:cs typeface="Arial" panose="020B0604020202020204"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6" name="Rectangle 5"/>
          <p:cNvSpPr>
            <a:spLocks noGrp="1" noChangeArrowheads="1"/>
          </p:cNvSpPr>
          <p:nvPr>
            <p:ph type="sldNum" sz="quarter" idx="11"/>
          </p:nvPr>
        </p:nvSpPr>
        <p:spPr>
          <a:xfrm>
            <a:off x="152400" y="6400800"/>
            <a:ext cx="46482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l">
              <a:spcBef>
                <a:spcPct val="0"/>
              </a:spcBef>
              <a:buClrTx/>
              <a:buSzTx/>
              <a:buFontTx/>
              <a:buNone/>
            </a:pPr>
            <a:r>
              <a:rPr lang="en-US" altLang="en-US" sz="1000"/>
              <a:t>Chap 9-</a:t>
            </a:r>
            <a:fld id="{A0C90946-054C-42A1-828D-2CEEFAED4B7B}" type="slidenum">
              <a:rPr lang="en-US" altLang="en-US" sz="1000" smtClean="0"/>
              <a:pPr algn="l">
                <a:spcBef>
                  <a:spcPct val="0"/>
                </a:spcBef>
                <a:buClrTx/>
                <a:buSzTx/>
                <a:buFontTx/>
                <a:buNone/>
              </a:pPr>
              <a:t>57</a:t>
            </a:fld>
            <a:endParaRPr lang="en-US" altLang="en-US" sz="1000"/>
          </a:p>
        </p:txBody>
      </p:sp>
      <p:sp>
        <p:nvSpPr>
          <p:cNvPr id="82947" name="Footer Placeholder 17"/>
          <p:cNvSpPr>
            <a:spLocks noGrp="1" noChangeArrowheads="1"/>
          </p:cNvSpPr>
          <p:nvPr>
            <p:ph type="ftr" sz="quarter" idx="10"/>
          </p:nvPr>
        </p:nvSpPr>
        <p:spPr>
          <a:xfrm>
            <a:off x="7086600" y="6400800"/>
            <a:ext cx="1905000"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r">
              <a:spcBef>
                <a:spcPct val="0"/>
              </a:spcBef>
              <a:buClrTx/>
              <a:buSzTx/>
              <a:buFontTx/>
              <a:buNone/>
            </a:pPr>
            <a:r>
              <a:rPr lang="en-US" altLang="en-US" sz="1000"/>
              <a:t>Copyright ©2013 Pearson Education, Inc. publishing as Prentice Hall </a:t>
            </a:r>
          </a:p>
          <a:p>
            <a:pPr algn="r">
              <a:spcBef>
                <a:spcPct val="0"/>
              </a:spcBef>
              <a:buClrTx/>
              <a:buSzTx/>
              <a:buFontTx/>
              <a:buNone/>
            </a:pPr>
            <a:endParaRPr lang="en-US" altLang="en-US" sz="1000"/>
          </a:p>
        </p:txBody>
      </p:sp>
      <p:sp>
        <p:nvSpPr>
          <p:cNvPr id="76802" name="Rectangle 2"/>
          <p:cNvSpPr>
            <a:spLocks noGrp="1" noChangeArrowheads="1"/>
          </p:cNvSpPr>
          <p:nvPr>
            <p:ph type="title" idx="4294967295"/>
          </p:nvPr>
        </p:nvSpPr>
        <p:spPr>
          <a:xfrm>
            <a:off x="990600" y="304800"/>
            <a:ext cx="7793038" cy="990600"/>
          </a:xfrm>
        </p:spPr>
        <p:txBody>
          <a:bodyPr>
            <a:normAutofit fontScale="90000"/>
          </a:bodyPr>
          <a:lstStyle/>
          <a:p>
            <a:pPr eaLnBrk="1" hangingPunct="1">
              <a:lnSpc>
                <a:spcPct val="80000"/>
              </a:lnSpc>
              <a:defRPr/>
            </a:pPr>
            <a:r>
              <a:rPr lang="en-US"/>
              <a:t>Example: Two-Tail Test</a:t>
            </a:r>
            <a:br>
              <a:rPr lang="en-US"/>
            </a:br>
            <a:r>
              <a:rPr lang="en-US"/>
              <a:t>(</a:t>
            </a:r>
            <a:r>
              <a:rPr lang="en-US">
                <a:sym typeface="Symbol" pitchFamily="18" charset="2"/>
              </a:rPr>
              <a:t> Unknown)</a:t>
            </a:r>
            <a:endParaRPr lang="en-US" i="1">
              <a:sym typeface="Symbol" pitchFamily="18" charset="2"/>
            </a:endParaRPr>
          </a:p>
        </p:txBody>
      </p:sp>
      <p:sp>
        <p:nvSpPr>
          <p:cNvPr id="82949" name="Rectangle 3"/>
          <p:cNvSpPr>
            <a:spLocks noGrp="1" noChangeArrowheads="1"/>
          </p:cNvSpPr>
          <p:nvPr>
            <p:ph type="body" sz="half" idx="4294967295"/>
          </p:nvPr>
        </p:nvSpPr>
        <p:spPr>
          <a:xfrm>
            <a:off x="228600" y="1676400"/>
            <a:ext cx="5029200" cy="4648200"/>
          </a:xfrm>
          <a:solidFill>
            <a:srgbClr val="FDE0BD"/>
          </a:solidFill>
          <a:ln w="19050">
            <a:solidFill>
              <a:schemeClr val="tx1"/>
            </a:solidFill>
            <a:miter lim="800000"/>
            <a:headEnd/>
            <a:tailEnd/>
          </a:ln>
        </p:spPr>
        <p:txBody>
          <a:bodyPr lIns="90488" tIns="44450" rIns="90488" bIns="44450"/>
          <a:lstStyle/>
          <a:p>
            <a:pPr eaLnBrk="1" hangingPunct="1">
              <a:buFont typeface="Wingdings" panose="05000000000000000000" pitchFamily="2" charset="2"/>
              <a:buNone/>
            </a:pPr>
            <a:r>
              <a:rPr lang="en-US" altLang="en-US" sz="2100"/>
              <a:t>   </a:t>
            </a:r>
            <a:r>
              <a:rPr lang="en-US" altLang="en-US"/>
              <a:t>The average cost of a hotel room in New York is said to be $168 per night.  To determine if this is true, a random sample of 25 hotels is taken and resulted in an X  of $172.50  and an S of $15.40. Test the appropriate hypotheses at </a:t>
            </a:r>
            <a:r>
              <a:rPr lang="en-US" altLang="en-US">
                <a:sym typeface="Symbol" panose="05050102010706020507" pitchFamily="18" charset="2"/>
              </a:rPr>
              <a:t></a:t>
            </a:r>
            <a:r>
              <a:rPr lang="en-US" altLang="en-US"/>
              <a:t> = 0.05.</a:t>
            </a:r>
          </a:p>
          <a:p>
            <a:pPr eaLnBrk="1" hangingPunct="1">
              <a:buFont typeface="Wingdings" panose="05000000000000000000" pitchFamily="2" charset="2"/>
              <a:buNone/>
            </a:pPr>
            <a:endParaRPr lang="en-US" altLang="en-US" sz="1400"/>
          </a:p>
          <a:p>
            <a:pPr eaLnBrk="1" hangingPunct="1">
              <a:buFont typeface="Wingdings" panose="05000000000000000000" pitchFamily="2" charset="2"/>
              <a:buNone/>
            </a:pPr>
            <a:r>
              <a:rPr lang="en-US" altLang="en-US" sz="1300"/>
              <a:t>	</a:t>
            </a:r>
            <a:r>
              <a:rPr lang="en-US" altLang="en-US" sz="1400"/>
              <a:t>(Assume the population distribution is normal)</a:t>
            </a:r>
          </a:p>
        </p:txBody>
      </p:sp>
      <p:sp>
        <p:nvSpPr>
          <p:cNvPr id="82950" name="Line 6"/>
          <p:cNvSpPr>
            <a:spLocks noChangeShapeType="1"/>
          </p:cNvSpPr>
          <p:nvPr/>
        </p:nvSpPr>
        <p:spPr bwMode="auto">
          <a:xfrm>
            <a:off x="4876800" y="3886200"/>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2951" name="Rectangle 1"/>
          <p:cNvSpPr>
            <a:spLocks noChangeArrowheads="1"/>
          </p:cNvSpPr>
          <p:nvPr/>
        </p:nvSpPr>
        <p:spPr bwMode="auto">
          <a:xfrm>
            <a:off x="4865688" y="4648200"/>
            <a:ext cx="4572000"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lnSpc>
                <a:spcPct val="110000"/>
              </a:lnSpc>
              <a:spcBef>
                <a:spcPct val="50000"/>
              </a:spcBef>
              <a:buClrTx/>
              <a:buSzTx/>
              <a:buFontTx/>
              <a:buNone/>
            </a:pPr>
            <a:r>
              <a:rPr lang="en-US" altLang="en-US" sz="2400" b="1"/>
              <a:t>H</a:t>
            </a:r>
            <a:r>
              <a:rPr lang="en-US" altLang="en-US" sz="2400" b="1" baseline="-25000"/>
              <a:t>0</a:t>
            </a:r>
            <a:r>
              <a:rPr lang="en-US" altLang="en-US" sz="2400" b="1"/>
              <a:t>: ______  </a:t>
            </a:r>
          </a:p>
          <a:p>
            <a:pPr algn="ctr">
              <a:lnSpc>
                <a:spcPct val="110000"/>
              </a:lnSpc>
              <a:spcBef>
                <a:spcPct val="50000"/>
              </a:spcBef>
              <a:buClrTx/>
              <a:buSzTx/>
              <a:buFontTx/>
              <a:buNone/>
            </a:pPr>
            <a:r>
              <a:rPr lang="en-US" altLang="en-US" sz="2400" b="1"/>
              <a:t>H</a:t>
            </a:r>
            <a:r>
              <a:rPr lang="en-US" altLang="en-US" sz="2400" b="1" baseline="-25000"/>
              <a:t>A</a:t>
            </a:r>
            <a:r>
              <a:rPr lang="en-US" altLang="en-US" sz="2400" b="1"/>
              <a:t>: ______</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4" name="Rectangle 5"/>
          <p:cNvSpPr>
            <a:spLocks noGrp="1" noChangeArrowheads="1"/>
          </p:cNvSpPr>
          <p:nvPr>
            <p:ph type="sldNum" sz="quarter" idx="11"/>
          </p:nvPr>
        </p:nvSpPr>
        <p:spPr>
          <a:xfrm>
            <a:off x="152400" y="6400800"/>
            <a:ext cx="46482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l">
              <a:spcBef>
                <a:spcPct val="0"/>
              </a:spcBef>
              <a:buClrTx/>
              <a:buSzTx/>
              <a:buFontTx/>
              <a:buNone/>
            </a:pPr>
            <a:r>
              <a:rPr lang="en-US" altLang="en-US" sz="1000"/>
              <a:t>Chap 9-</a:t>
            </a:r>
            <a:fld id="{81B40BFF-2EA3-4913-878A-B3875AA71790}" type="slidenum">
              <a:rPr lang="en-US" altLang="en-US" sz="1000" smtClean="0"/>
              <a:pPr algn="l">
                <a:spcBef>
                  <a:spcPct val="0"/>
                </a:spcBef>
                <a:buClrTx/>
                <a:buSzTx/>
                <a:buFontTx/>
                <a:buNone/>
              </a:pPr>
              <a:t>58</a:t>
            </a:fld>
            <a:endParaRPr lang="en-US" altLang="en-US" sz="1000"/>
          </a:p>
        </p:txBody>
      </p:sp>
      <p:sp>
        <p:nvSpPr>
          <p:cNvPr id="84995" name="Footer Placeholder 17"/>
          <p:cNvSpPr>
            <a:spLocks noGrp="1" noChangeArrowheads="1"/>
          </p:cNvSpPr>
          <p:nvPr>
            <p:ph type="ftr" sz="quarter" idx="10"/>
          </p:nvPr>
        </p:nvSpPr>
        <p:spPr>
          <a:xfrm>
            <a:off x="7086600" y="6400800"/>
            <a:ext cx="1905000" cy="30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r">
              <a:spcBef>
                <a:spcPct val="0"/>
              </a:spcBef>
              <a:buClrTx/>
              <a:buSzTx/>
              <a:buFontTx/>
              <a:buNone/>
            </a:pPr>
            <a:r>
              <a:rPr lang="en-US" altLang="en-US" sz="1000"/>
              <a:t>Copyright ©2013 Pearson Education, Inc. publishing as Prentice Hall </a:t>
            </a:r>
          </a:p>
          <a:p>
            <a:pPr algn="r">
              <a:spcBef>
                <a:spcPct val="0"/>
              </a:spcBef>
              <a:buClrTx/>
              <a:buSzTx/>
              <a:buFontTx/>
              <a:buNone/>
            </a:pPr>
            <a:endParaRPr lang="en-US" altLang="en-US" sz="1000"/>
          </a:p>
        </p:txBody>
      </p:sp>
      <p:sp>
        <p:nvSpPr>
          <p:cNvPr id="84996" name="Rectangle 2"/>
          <p:cNvSpPr>
            <a:spLocks noChangeArrowheads="1"/>
          </p:cNvSpPr>
          <p:nvPr/>
        </p:nvSpPr>
        <p:spPr bwMode="auto">
          <a:xfrm>
            <a:off x="7467600" y="4495800"/>
            <a:ext cx="609600" cy="381000"/>
          </a:xfrm>
          <a:prstGeom prst="rect">
            <a:avLst/>
          </a:prstGeom>
          <a:solidFill>
            <a:srgbClr val="B5D7F9"/>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84997" name="Rectangle 3"/>
          <p:cNvSpPr>
            <a:spLocks noChangeArrowheads="1"/>
          </p:cNvSpPr>
          <p:nvPr/>
        </p:nvSpPr>
        <p:spPr bwMode="auto">
          <a:xfrm>
            <a:off x="7467600" y="3810000"/>
            <a:ext cx="990600" cy="228600"/>
          </a:xfrm>
          <a:prstGeom prst="rect">
            <a:avLst/>
          </a:prstGeom>
          <a:solidFill>
            <a:srgbClr val="FDDBE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84998" name="Rectangle 4"/>
          <p:cNvSpPr>
            <a:spLocks noChangeArrowheads="1"/>
          </p:cNvSpPr>
          <p:nvPr/>
        </p:nvSpPr>
        <p:spPr bwMode="auto">
          <a:xfrm>
            <a:off x="4343400" y="3886200"/>
            <a:ext cx="1066800" cy="228600"/>
          </a:xfrm>
          <a:prstGeom prst="rect">
            <a:avLst/>
          </a:prstGeom>
          <a:solidFill>
            <a:srgbClr val="FDDBE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84999" name="Rectangle 5"/>
          <p:cNvSpPr>
            <a:spLocks noChangeArrowheads="1"/>
          </p:cNvSpPr>
          <p:nvPr/>
        </p:nvSpPr>
        <p:spPr bwMode="auto">
          <a:xfrm>
            <a:off x="533400" y="4267200"/>
            <a:ext cx="2667000" cy="762000"/>
          </a:xfrm>
          <a:prstGeom prst="rect">
            <a:avLst/>
          </a:prstGeom>
          <a:solidFill>
            <a:srgbClr val="C7DAF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85000" name="Rectangle 6"/>
          <p:cNvSpPr>
            <a:spLocks noChangeArrowheads="1"/>
          </p:cNvSpPr>
          <p:nvPr/>
        </p:nvSpPr>
        <p:spPr bwMode="auto">
          <a:xfrm>
            <a:off x="533400" y="5638800"/>
            <a:ext cx="2667000" cy="457200"/>
          </a:xfrm>
          <a:prstGeom prst="rect">
            <a:avLst/>
          </a:prstGeom>
          <a:solidFill>
            <a:srgbClr val="FDDBE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85001" name="Rectangle 7"/>
          <p:cNvSpPr>
            <a:spLocks noGrp="1" noChangeArrowheads="1"/>
          </p:cNvSpPr>
          <p:nvPr>
            <p:ph type="body" sz="half" idx="4294967295"/>
          </p:nvPr>
        </p:nvSpPr>
        <p:spPr>
          <a:xfrm>
            <a:off x="228600" y="3124200"/>
            <a:ext cx="3276600" cy="3200400"/>
          </a:xfrm>
        </p:spPr>
        <p:txBody>
          <a:bodyPr lIns="90488" tIns="44450" rIns="90488" bIns="44450"/>
          <a:lstStyle/>
          <a:p>
            <a:pPr eaLnBrk="1" hangingPunct="1">
              <a:lnSpc>
                <a:spcPct val="120000"/>
              </a:lnSpc>
              <a:spcBef>
                <a:spcPct val="40000"/>
              </a:spcBef>
              <a:buSzPct val="100000"/>
            </a:pPr>
            <a:r>
              <a:rPr lang="en-US" altLang="en-US" sz="2400" b="1">
                <a:latin typeface="Symbol" panose="05050102010706020507" pitchFamily="18" charset="2"/>
              </a:rPr>
              <a:t>a </a:t>
            </a:r>
            <a:r>
              <a:rPr lang="en-US" altLang="en-US" sz="2300"/>
              <a:t>= </a:t>
            </a:r>
            <a:r>
              <a:rPr lang="en-US" altLang="en-US" sz="2300" b="1"/>
              <a:t>0.05</a:t>
            </a:r>
          </a:p>
          <a:p>
            <a:pPr eaLnBrk="1" hangingPunct="1">
              <a:spcBef>
                <a:spcPct val="40000"/>
              </a:spcBef>
              <a:buSzPct val="100000"/>
            </a:pPr>
            <a:r>
              <a:rPr lang="en-US" altLang="en-US" sz="2300" b="1"/>
              <a:t>n</a:t>
            </a:r>
            <a:r>
              <a:rPr lang="en-US" altLang="en-US" sz="2300" b="1" i="1"/>
              <a:t> </a:t>
            </a:r>
            <a:r>
              <a:rPr lang="en-US" altLang="en-US" sz="2300" b="1"/>
              <a:t>= 25, df = 25-1=24</a:t>
            </a:r>
          </a:p>
          <a:p>
            <a:pPr eaLnBrk="1" hangingPunct="1">
              <a:spcBef>
                <a:spcPct val="40000"/>
              </a:spcBef>
              <a:buSzPct val="100000"/>
            </a:pPr>
            <a:r>
              <a:rPr lang="en-US" altLang="en-US" sz="2300" b="1">
                <a:sym typeface="Symbol" panose="05050102010706020507" pitchFamily="18" charset="2"/>
              </a:rPr>
              <a:t> is unknown, so </a:t>
            </a:r>
          </a:p>
          <a:p>
            <a:pPr eaLnBrk="1" hangingPunct="1">
              <a:lnSpc>
                <a:spcPct val="70000"/>
              </a:lnSpc>
              <a:spcBef>
                <a:spcPct val="40000"/>
              </a:spcBef>
              <a:buSzPct val="100000"/>
              <a:buFont typeface="Wingdings" panose="05000000000000000000" pitchFamily="2" charset="2"/>
              <a:buNone/>
            </a:pPr>
            <a:r>
              <a:rPr lang="en-US" altLang="en-US" sz="2300" b="1">
                <a:sym typeface="Symbol" panose="05050102010706020507" pitchFamily="18" charset="2"/>
              </a:rPr>
              <a:t>    use a </a:t>
            </a:r>
            <a:r>
              <a:rPr lang="en-US" altLang="en-US" sz="2300" b="1">
                <a:solidFill>
                  <a:schemeClr val="hlink"/>
                </a:solidFill>
                <a:sym typeface="Symbol" panose="05050102010706020507" pitchFamily="18" charset="2"/>
              </a:rPr>
              <a:t>t statistic</a:t>
            </a:r>
          </a:p>
          <a:p>
            <a:pPr eaLnBrk="1" hangingPunct="1">
              <a:spcBef>
                <a:spcPct val="40000"/>
              </a:spcBef>
              <a:buSzPct val="100000"/>
            </a:pPr>
            <a:r>
              <a:rPr lang="en-US" altLang="en-US" sz="2300" b="1"/>
              <a:t>Critical Value: </a:t>
            </a:r>
          </a:p>
          <a:p>
            <a:pPr eaLnBrk="1" hangingPunct="1">
              <a:lnSpc>
                <a:spcPct val="120000"/>
              </a:lnSpc>
              <a:spcBef>
                <a:spcPct val="40000"/>
              </a:spcBef>
              <a:buFont typeface="Wingdings" panose="05000000000000000000" pitchFamily="2" charset="2"/>
              <a:buNone/>
            </a:pPr>
            <a:r>
              <a:rPr lang="en-US" altLang="en-US" sz="2300" b="1"/>
              <a:t>     </a:t>
            </a:r>
            <a:r>
              <a:rPr lang="en-US" altLang="en-US" sz="2300" b="1">
                <a:cs typeface="Arial" panose="020B0604020202020204" pitchFamily="34" charset="0"/>
              </a:rPr>
              <a:t>±</a:t>
            </a:r>
            <a:r>
              <a:rPr lang="en-US" altLang="en-US" sz="2300" b="1"/>
              <a:t>t</a:t>
            </a:r>
            <a:r>
              <a:rPr lang="en-US" altLang="en-US" sz="2300" b="1" baseline="-25000"/>
              <a:t>24,0.025 </a:t>
            </a:r>
            <a:r>
              <a:rPr lang="en-US" altLang="en-US" sz="2300" b="1"/>
              <a:t>= ± 2.0639</a:t>
            </a:r>
            <a:endParaRPr lang="en-US" altLang="en-US" sz="2300"/>
          </a:p>
        </p:txBody>
      </p:sp>
      <p:sp>
        <p:nvSpPr>
          <p:cNvPr id="9227" name="Rectangle 8"/>
          <p:cNvSpPr>
            <a:spLocks noGrp="1" noChangeArrowheads="1"/>
          </p:cNvSpPr>
          <p:nvPr>
            <p:ph type="title" idx="4294967295"/>
          </p:nvPr>
        </p:nvSpPr>
        <p:spPr>
          <a:xfrm>
            <a:off x="1150938" y="381000"/>
            <a:ext cx="7383462" cy="990600"/>
          </a:xfrm>
        </p:spPr>
        <p:txBody>
          <a:bodyPr>
            <a:normAutofit fontScale="90000"/>
          </a:bodyPr>
          <a:lstStyle/>
          <a:p>
            <a:pPr eaLnBrk="1" hangingPunct="1">
              <a:lnSpc>
                <a:spcPct val="80000"/>
              </a:lnSpc>
              <a:defRPr/>
            </a:pPr>
            <a:r>
              <a:rPr lang="en-US"/>
              <a:t>Example Solution: </a:t>
            </a:r>
            <a:br>
              <a:rPr lang="en-US"/>
            </a:br>
            <a:r>
              <a:rPr lang="en-US"/>
              <a:t>Two-Tail t Test</a:t>
            </a:r>
          </a:p>
        </p:txBody>
      </p:sp>
      <p:sp>
        <p:nvSpPr>
          <p:cNvPr id="85003" name="Rectangle 9"/>
          <p:cNvSpPr>
            <a:spLocks noChangeArrowheads="1"/>
          </p:cNvSpPr>
          <p:nvPr/>
        </p:nvSpPr>
        <p:spPr bwMode="auto">
          <a:xfrm>
            <a:off x="3276600" y="5638800"/>
            <a:ext cx="5562600" cy="708025"/>
          </a:xfrm>
          <a:prstGeom prst="rect">
            <a:avLst/>
          </a:prstGeom>
          <a:solidFill>
            <a:srgbClr val="FDE0BD"/>
          </a:solidFill>
          <a:ln w="9525">
            <a:solidFill>
              <a:schemeClr val="tx1"/>
            </a:solidFill>
            <a:miter lim="800000"/>
            <a:headEnd/>
            <a:tailEnd/>
          </a:ln>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2000" b="1"/>
              <a:t>Do not reject H</a:t>
            </a:r>
            <a:r>
              <a:rPr lang="en-US" altLang="en-US" sz="2000" b="1" baseline="-20000"/>
              <a:t>0</a:t>
            </a:r>
            <a:r>
              <a:rPr lang="en-US" altLang="en-US" sz="2000" b="1"/>
              <a:t>:</a:t>
            </a:r>
            <a:r>
              <a:rPr lang="en-US" altLang="en-US" sz="2000"/>
              <a:t> insufficient evidence that true mean cost is different from $168</a:t>
            </a:r>
          </a:p>
        </p:txBody>
      </p:sp>
      <p:sp>
        <p:nvSpPr>
          <p:cNvPr id="85004" name="Text Box 10"/>
          <p:cNvSpPr txBox="1">
            <a:spLocks noChangeArrowheads="1"/>
          </p:cNvSpPr>
          <p:nvPr/>
        </p:nvSpPr>
        <p:spPr bwMode="auto">
          <a:xfrm>
            <a:off x="7924800" y="3276600"/>
            <a:ext cx="990600" cy="304800"/>
          </a:xfrm>
          <a:prstGeom prst="rect">
            <a:avLst/>
          </a:prstGeom>
          <a:solidFill>
            <a:srgbClr val="FAFEB4"/>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400"/>
              <a:t>Reject H</a:t>
            </a:r>
            <a:r>
              <a:rPr lang="en-US" altLang="en-US" sz="1400" baseline="-25000"/>
              <a:t>0</a:t>
            </a:r>
          </a:p>
        </p:txBody>
      </p:sp>
      <p:sp>
        <p:nvSpPr>
          <p:cNvPr id="85005" name="Text Box 11"/>
          <p:cNvSpPr txBox="1">
            <a:spLocks noChangeArrowheads="1"/>
          </p:cNvSpPr>
          <p:nvPr/>
        </p:nvSpPr>
        <p:spPr bwMode="auto">
          <a:xfrm>
            <a:off x="3733800" y="3276600"/>
            <a:ext cx="990600" cy="304800"/>
          </a:xfrm>
          <a:prstGeom prst="rect">
            <a:avLst/>
          </a:prstGeom>
          <a:solidFill>
            <a:srgbClr val="FAFEB4"/>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400"/>
              <a:t>Reject H</a:t>
            </a:r>
            <a:r>
              <a:rPr lang="en-US" altLang="en-US" sz="1400" baseline="-25000"/>
              <a:t>0</a:t>
            </a:r>
          </a:p>
        </p:txBody>
      </p:sp>
      <p:sp>
        <p:nvSpPr>
          <p:cNvPr id="85006" name="Freeform 12"/>
          <p:cNvSpPr>
            <a:spLocks/>
          </p:cNvSpPr>
          <p:nvPr/>
        </p:nvSpPr>
        <p:spPr bwMode="auto">
          <a:xfrm flipH="1">
            <a:off x="7848600" y="2819400"/>
            <a:ext cx="842963" cy="228600"/>
          </a:xfrm>
          <a:custGeom>
            <a:avLst/>
            <a:gdLst>
              <a:gd name="T0" fmla="*/ 2147483646 w 582"/>
              <a:gd name="T1" fmla="*/ 2147483646 h 183"/>
              <a:gd name="T2" fmla="*/ 0 w 582"/>
              <a:gd name="T3" fmla="*/ 2147483646 h 183"/>
              <a:gd name="T4" fmla="*/ 2147483646 w 582"/>
              <a:gd name="T5" fmla="*/ 2147483646 h 183"/>
              <a:gd name="T6" fmla="*/ 2147483646 w 582"/>
              <a:gd name="T7" fmla="*/ 2147483646 h 183"/>
              <a:gd name="T8" fmla="*/ 2147483646 w 582"/>
              <a:gd name="T9" fmla="*/ 2147483646 h 183"/>
              <a:gd name="T10" fmla="*/ 2147483646 w 582"/>
              <a:gd name="T11" fmla="*/ 0 h 183"/>
              <a:gd name="T12" fmla="*/ 2147483646 w 582"/>
              <a:gd name="T13" fmla="*/ 2147483646 h 183"/>
              <a:gd name="T14" fmla="*/ 2147483646 w 582"/>
              <a:gd name="T15" fmla="*/ 2147483646 h 183"/>
              <a:gd name="T16" fmla="*/ 2147483646 w 582"/>
              <a:gd name="T17" fmla="*/ 2147483646 h 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2"/>
              <a:gd name="T28" fmla="*/ 0 h 183"/>
              <a:gd name="T29" fmla="*/ 582 w 582"/>
              <a:gd name="T30" fmla="*/ 183 h 1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2" h="183">
                <a:moveTo>
                  <a:pt x="9" y="177"/>
                </a:moveTo>
                <a:lnTo>
                  <a:pt x="0" y="132"/>
                </a:lnTo>
                <a:lnTo>
                  <a:pt x="258" y="114"/>
                </a:lnTo>
                <a:lnTo>
                  <a:pt x="423" y="66"/>
                </a:lnTo>
                <a:lnTo>
                  <a:pt x="504" y="48"/>
                </a:lnTo>
                <a:lnTo>
                  <a:pt x="582" y="0"/>
                </a:lnTo>
                <a:lnTo>
                  <a:pt x="582" y="183"/>
                </a:lnTo>
                <a:lnTo>
                  <a:pt x="9" y="182"/>
                </a:lnTo>
                <a:lnTo>
                  <a:pt x="9" y="177"/>
                </a:lnTo>
              </a:path>
            </a:pathLst>
          </a:custGeom>
          <a:solidFill>
            <a:srgbClr val="C3DBF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US"/>
          </a:p>
        </p:txBody>
      </p:sp>
      <p:sp>
        <p:nvSpPr>
          <p:cNvPr id="85007" name="Freeform 13"/>
          <p:cNvSpPr>
            <a:spLocks/>
          </p:cNvSpPr>
          <p:nvPr/>
        </p:nvSpPr>
        <p:spPr bwMode="auto">
          <a:xfrm>
            <a:off x="3962400" y="2819400"/>
            <a:ext cx="833438" cy="228600"/>
          </a:xfrm>
          <a:custGeom>
            <a:avLst/>
            <a:gdLst>
              <a:gd name="T0" fmla="*/ 2147483646 w 582"/>
              <a:gd name="T1" fmla="*/ 2147483646 h 183"/>
              <a:gd name="T2" fmla="*/ 0 w 582"/>
              <a:gd name="T3" fmla="*/ 2147483646 h 183"/>
              <a:gd name="T4" fmla="*/ 2147483646 w 582"/>
              <a:gd name="T5" fmla="*/ 2147483646 h 183"/>
              <a:gd name="T6" fmla="*/ 2147483646 w 582"/>
              <a:gd name="T7" fmla="*/ 2147483646 h 183"/>
              <a:gd name="T8" fmla="*/ 2147483646 w 582"/>
              <a:gd name="T9" fmla="*/ 2147483646 h 183"/>
              <a:gd name="T10" fmla="*/ 2147483646 w 582"/>
              <a:gd name="T11" fmla="*/ 0 h 183"/>
              <a:gd name="T12" fmla="*/ 2147483646 w 582"/>
              <a:gd name="T13" fmla="*/ 2147483646 h 183"/>
              <a:gd name="T14" fmla="*/ 2147483646 w 582"/>
              <a:gd name="T15" fmla="*/ 2147483646 h 183"/>
              <a:gd name="T16" fmla="*/ 2147483646 w 582"/>
              <a:gd name="T17" fmla="*/ 2147483646 h 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2"/>
              <a:gd name="T28" fmla="*/ 0 h 183"/>
              <a:gd name="T29" fmla="*/ 582 w 582"/>
              <a:gd name="T30" fmla="*/ 183 h 1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2" h="183">
                <a:moveTo>
                  <a:pt x="9" y="177"/>
                </a:moveTo>
                <a:lnTo>
                  <a:pt x="0" y="132"/>
                </a:lnTo>
                <a:lnTo>
                  <a:pt x="258" y="114"/>
                </a:lnTo>
                <a:lnTo>
                  <a:pt x="423" y="66"/>
                </a:lnTo>
                <a:lnTo>
                  <a:pt x="504" y="48"/>
                </a:lnTo>
                <a:lnTo>
                  <a:pt x="582" y="0"/>
                </a:lnTo>
                <a:lnTo>
                  <a:pt x="582" y="183"/>
                </a:lnTo>
                <a:lnTo>
                  <a:pt x="9" y="182"/>
                </a:lnTo>
                <a:lnTo>
                  <a:pt x="9" y="177"/>
                </a:lnTo>
              </a:path>
            </a:pathLst>
          </a:custGeom>
          <a:solidFill>
            <a:srgbClr val="C3DBFF"/>
          </a:solidFill>
          <a:ln>
            <a:noFill/>
          </a:ln>
          <a:extLst>
            <a:ext uri="{91240B29-F687-4F45-9708-019B960494DF}">
              <a14:hiddenLine xmlns:a14="http://schemas.microsoft.com/office/drawing/2010/main" w="12700" cap="rnd">
                <a:solidFill>
                  <a:srgbClr val="000000"/>
                </a:solidFill>
                <a:round/>
                <a:headEnd type="none" w="sm" len="sm"/>
                <a:tailEnd type="none" w="sm" len="sm"/>
              </a14:hiddenLine>
            </a:ext>
          </a:extLst>
        </p:spPr>
        <p:txBody>
          <a:bodyPr/>
          <a:lstStyle/>
          <a:p>
            <a:endParaRPr lang="en-US"/>
          </a:p>
        </p:txBody>
      </p:sp>
      <p:sp>
        <p:nvSpPr>
          <p:cNvPr id="85008" name="Freeform 14"/>
          <p:cNvSpPr>
            <a:spLocks/>
          </p:cNvSpPr>
          <p:nvPr/>
        </p:nvSpPr>
        <p:spPr bwMode="auto">
          <a:xfrm>
            <a:off x="4038600" y="1676400"/>
            <a:ext cx="2362200" cy="1295400"/>
          </a:xfrm>
          <a:custGeom>
            <a:avLst/>
            <a:gdLst>
              <a:gd name="T0" fmla="*/ 0 w 600"/>
              <a:gd name="T1" fmla="*/ 2147483646 h 576"/>
              <a:gd name="T2" fmla="*/ 2147483646 w 600"/>
              <a:gd name="T3" fmla="*/ 2147483646 h 576"/>
              <a:gd name="T4" fmla="*/ 2147483646 w 600"/>
              <a:gd name="T5" fmla="*/ 2147483646 h 576"/>
              <a:gd name="T6" fmla="*/ 2147483646 w 600"/>
              <a:gd name="T7" fmla="*/ 2147483646 h 576"/>
              <a:gd name="T8" fmla="*/ 2147483646 w 600"/>
              <a:gd name="T9" fmla="*/ 2147483646 h 576"/>
              <a:gd name="T10" fmla="*/ 2147483646 w 600"/>
              <a:gd name="T11" fmla="*/ 2147483646 h 576"/>
              <a:gd name="T12" fmla="*/ 2147483646 w 600"/>
              <a:gd name="T13" fmla="*/ 2147483646 h 576"/>
              <a:gd name="T14" fmla="*/ 2147483646 w 600"/>
              <a:gd name="T15" fmla="*/ 2147483646 h 576"/>
              <a:gd name="T16" fmla="*/ 2147483646 w 600"/>
              <a:gd name="T17" fmla="*/ 2147483646 h 576"/>
              <a:gd name="T18" fmla="*/ 2147483646 w 600"/>
              <a:gd name="T19" fmla="*/ 2147483646 h 576"/>
              <a:gd name="T20" fmla="*/ 2147483646 w 600"/>
              <a:gd name="T21" fmla="*/ 2147483646 h 576"/>
              <a:gd name="T22" fmla="*/ 2147483646 w 600"/>
              <a:gd name="T23" fmla="*/ 2147483646 h 576"/>
              <a:gd name="T24" fmla="*/ 2147483646 w 600"/>
              <a:gd name="T25" fmla="*/ 2147483646 h 576"/>
              <a:gd name="T26" fmla="*/ 2147483646 w 600"/>
              <a:gd name="T27" fmla="*/ 2147483646 h 576"/>
              <a:gd name="T28" fmla="*/ 2147483646 w 600"/>
              <a:gd name="T29" fmla="*/ 2147483646 h 576"/>
              <a:gd name="T30" fmla="*/ 2147483646 w 600"/>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0"/>
              <a:gd name="T49" fmla="*/ 0 h 576"/>
              <a:gd name="T50" fmla="*/ 600 w 600"/>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0" h="576">
                <a:moveTo>
                  <a:pt x="0" y="575"/>
                </a:moveTo>
                <a:lnTo>
                  <a:pt x="63" y="570"/>
                </a:lnTo>
                <a:lnTo>
                  <a:pt x="95" y="562"/>
                </a:lnTo>
                <a:lnTo>
                  <a:pt x="127" y="553"/>
                </a:lnTo>
                <a:lnTo>
                  <a:pt x="158" y="540"/>
                </a:lnTo>
                <a:lnTo>
                  <a:pt x="190" y="521"/>
                </a:lnTo>
                <a:lnTo>
                  <a:pt x="222" y="498"/>
                </a:lnTo>
                <a:lnTo>
                  <a:pt x="284" y="432"/>
                </a:lnTo>
                <a:lnTo>
                  <a:pt x="347" y="338"/>
                </a:lnTo>
                <a:lnTo>
                  <a:pt x="410" y="224"/>
                </a:lnTo>
                <a:lnTo>
                  <a:pt x="441" y="167"/>
                </a:lnTo>
                <a:lnTo>
                  <a:pt x="473" y="114"/>
                </a:lnTo>
                <a:lnTo>
                  <a:pt x="505" y="67"/>
                </a:lnTo>
                <a:lnTo>
                  <a:pt x="535" y="31"/>
                </a:lnTo>
                <a:lnTo>
                  <a:pt x="567" y="8"/>
                </a:lnTo>
                <a:lnTo>
                  <a:pt x="599"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5009" name="Freeform 15"/>
          <p:cNvSpPr>
            <a:spLocks/>
          </p:cNvSpPr>
          <p:nvPr/>
        </p:nvSpPr>
        <p:spPr bwMode="auto">
          <a:xfrm>
            <a:off x="6400800" y="1676400"/>
            <a:ext cx="2209800" cy="1295400"/>
          </a:xfrm>
          <a:custGeom>
            <a:avLst/>
            <a:gdLst>
              <a:gd name="T0" fmla="*/ 2147483646 w 576"/>
              <a:gd name="T1" fmla="*/ 2147483646 h 576"/>
              <a:gd name="T2" fmla="*/ 2147483646 w 576"/>
              <a:gd name="T3" fmla="*/ 2147483646 h 576"/>
              <a:gd name="T4" fmla="*/ 2147483646 w 576"/>
              <a:gd name="T5" fmla="*/ 2147483646 h 576"/>
              <a:gd name="T6" fmla="*/ 2147483646 w 576"/>
              <a:gd name="T7" fmla="*/ 2147483646 h 576"/>
              <a:gd name="T8" fmla="*/ 2147483646 w 576"/>
              <a:gd name="T9" fmla="*/ 2147483646 h 576"/>
              <a:gd name="T10" fmla="*/ 2147483646 w 576"/>
              <a:gd name="T11" fmla="*/ 2147483646 h 576"/>
              <a:gd name="T12" fmla="*/ 2147483646 w 576"/>
              <a:gd name="T13" fmla="*/ 2147483646 h 576"/>
              <a:gd name="T14" fmla="*/ 2147483646 w 576"/>
              <a:gd name="T15" fmla="*/ 2147483646 h 576"/>
              <a:gd name="T16" fmla="*/ 2147483646 w 576"/>
              <a:gd name="T17" fmla="*/ 2147483646 h 576"/>
              <a:gd name="T18" fmla="*/ 2147483646 w 576"/>
              <a:gd name="T19" fmla="*/ 2147483646 h 576"/>
              <a:gd name="T20" fmla="*/ 2147483646 w 576"/>
              <a:gd name="T21" fmla="*/ 2147483646 h 576"/>
              <a:gd name="T22" fmla="*/ 2147483646 w 576"/>
              <a:gd name="T23" fmla="*/ 2147483646 h 576"/>
              <a:gd name="T24" fmla="*/ 2147483646 w 576"/>
              <a:gd name="T25" fmla="*/ 2147483646 h 576"/>
              <a:gd name="T26" fmla="*/ 2147483646 w 576"/>
              <a:gd name="T27" fmla="*/ 2147483646 h 576"/>
              <a:gd name="T28" fmla="*/ 2147483646 w 576"/>
              <a:gd name="T29" fmla="*/ 2147483646 h 576"/>
              <a:gd name="T30" fmla="*/ 0 w 576"/>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6"/>
              <a:gd name="T49" fmla="*/ 0 h 576"/>
              <a:gd name="T50" fmla="*/ 576 w 576"/>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6" h="576">
                <a:moveTo>
                  <a:pt x="575" y="575"/>
                </a:moveTo>
                <a:lnTo>
                  <a:pt x="515" y="570"/>
                </a:lnTo>
                <a:lnTo>
                  <a:pt x="484" y="562"/>
                </a:lnTo>
                <a:lnTo>
                  <a:pt x="455" y="553"/>
                </a:lnTo>
                <a:lnTo>
                  <a:pt x="424" y="540"/>
                </a:lnTo>
                <a:lnTo>
                  <a:pt x="393" y="521"/>
                </a:lnTo>
                <a:lnTo>
                  <a:pt x="364" y="498"/>
                </a:lnTo>
                <a:lnTo>
                  <a:pt x="303" y="432"/>
                </a:lnTo>
                <a:lnTo>
                  <a:pt x="242" y="338"/>
                </a:lnTo>
                <a:lnTo>
                  <a:pt x="182" y="224"/>
                </a:lnTo>
                <a:lnTo>
                  <a:pt x="151" y="167"/>
                </a:lnTo>
                <a:lnTo>
                  <a:pt x="120" y="114"/>
                </a:lnTo>
                <a:lnTo>
                  <a:pt x="91" y="67"/>
                </a:lnTo>
                <a:lnTo>
                  <a:pt x="60" y="31"/>
                </a:lnTo>
                <a:lnTo>
                  <a:pt x="30" y="8"/>
                </a:lnTo>
                <a:lnTo>
                  <a:pt x="0" y="0"/>
                </a:lnTo>
              </a:path>
            </a:pathLst>
          </a:custGeom>
          <a:noFill/>
          <a:ln w="50800" cap="rnd">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5010" name="Line 16"/>
          <p:cNvSpPr>
            <a:spLocks noChangeShapeType="1"/>
          </p:cNvSpPr>
          <p:nvPr/>
        </p:nvSpPr>
        <p:spPr bwMode="auto">
          <a:xfrm>
            <a:off x="3810000" y="3048000"/>
            <a:ext cx="5105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5011" name="Line 17"/>
          <p:cNvSpPr>
            <a:spLocks noChangeShapeType="1"/>
          </p:cNvSpPr>
          <p:nvPr/>
        </p:nvSpPr>
        <p:spPr bwMode="auto">
          <a:xfrm>
            <a:off x="4038600" y="2514600"/>
            <a:ext cx="457200" cy="4572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5012" name="Rectangle 18"/>
          <p:cNvSpPr>
            <a:spLocks noChangeArrowheads="1"/>
          </p:cNvSpPr>
          <p:nvPr/>
        </p:nvSpPr>
        <p:spPr bwMode="auto">
          <a:xfrm flipH="1">
            <a:off x="3352800" y="2133600"/>
            <a:ext cx="12192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2000">
                <a:latin typeface="Symbol" panose="05050102010706020507" pitchFamily="18" charset="2"/>
              </a:rPr>
              <a:t>a</a:t>
            </a:r>
            <a:r>
              <a:rPr lang="en-US" altLang="en-US" sz="2000"/>
              <a:t>/2=.025</a:t>
            </a:r>
          </a:p>
        </p:txBody>
      </p:sp>
      <p:sp>
        <p:nvSpPr>
          <p:cNvPr id="85013" name="Line 19"/>
          <p:cNvSpPr>
            <a:spLocks noChangeShapeType="1"/>
          </p:cNvSpPr>
          <p:nvPr/>
        </p:nvSpPr>
        <p:spPr bwMode="auto">
          <a:xfrm>
            <a:off x="6400800" y="1676400"/>
            <a:ext cx="0" cy="1371600"/>
          </a:xfrm>
          <a:prstGeom prst="line">
            <a:avLst/>
          </a:prstGeom>
          <a:noFill/>
          <a:ln w="9525" cap="rnd">
            <a:solidFill>
              <a:schemeClr val="tx1"/>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85014" name="Line 20"/>
          <p:cNvSpPr>
            <a:spLocks noChangeShapeType="1"/>
          </p:cNvSpPr>
          <p:nvPr/>
        </p:nvSpPr>
        <p:spPr bwMode="auto">
          <a:xfrm>
            <a:off x="4800600" y="3124200"/>
            <a:ext cx="0" cy="3048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5015" name="Text Box 21"/>
          <p:cNvSpPr txBox="1">
            <a:spLocks noChangeArrowheads="1"/>
          </p:cNvSpPr>
          <p:nvPr/>
        </p:nvSpPr>
        <p:spPr bwMode="auto">
          <a:xfrm>
            <a:off x="4419600" y="3429000"/>
            <a:ext cx="129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a:t>-t</a:t>
            </a:r>
            <a:r>
              <a:rPr lang="en-US" altLang="en-US" sz="2000" baseline="-25000"/>
              <a:t> 24,0.025</a:t>
            </a:r>
            <a:endParaRPr lang="el-GR" altLang="en-US" sz="2000" baseline="-25000"/>
          </a:p>
        </p:txBody>
      </p:sp>
      <p:sp>
        <p:nvSpPr>
          <p:cNvPr id="85016" name="Line 22"/>
          <p:cNvSpPr>
            <a:spLocks noChangeShapeType="1"/>
          </p:cNvSpPr>
          <p:nvPr/>
        </p:nvSpPr>
        <p:spPr bwMode="auto">
          <a:xfrm>
            <a:off x="4800600" y="3276600"/>
            <a:ext cx="30480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5017" name="Text Box 23"/>
          <p:cNvSpPr txBox="1">
            <a:spLocks noChangeArrowheads="1"/>
          </p:cNvSpPr>
          <p:nvPr/>
        </p:nvSpPr>
        <p:spPr bwMode="auto">
          <a:xfrm>
            <a:off x="5562600" y="3276600"/>
            <a:ext cx="1524000" cy="304800"/>
          </a:xfrm>
          <a:prstGeom prst="rect">
            <a:avLst/>
          </a:prstGeom>
          <a:solidFill>
            <a:srgbClr val="FAFEB4"/>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400"/>
              <a:t>Do not reject H</a:t>
            </a:r>
            <a:r>
              <a:rPr lang="en-US" altLang="en-US" sz="1400" baseline="-25000"/>
              <a:t>0</a:t>
            </a:r>
          </a:p>
        </p:txBody>
      </p:sp>
      <p:sp>
        <p:nvSpPr>
          <p:cNvPr id="85018" name="Line 24"/>
          <p:cNvSpPr>
            <a:spLocks noChangeShapeType="1"/>
          </p:cNvSpPr>
          <p:nvPr/>
        </p:nvSpPr>
        <p:spPr bwMode="auto">
          <a:xfrm>
            <a:off x="3657600" y="3276600"/>
            <a:ext cx="11430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5019" name="Text Box 25"/>
          <p:cNvSpPr txBox="1">
            <a:spLocks noChangeArrowheads="1"/>
          </p:cNvSpPr>
          <p:nvPr/>
        </p:nvSpPr>
        <p:spPr bwMode="auto">
          <a:xfrm>
            <a:off x="6172200" y="3505200"/>
            <a:ext cx="457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1800"/>
              <a:t>0</a:t>
            </a:r>
            <a:endParaRPr lang="el-GR" altLang="en-US" sz="1800" baseline="-25000"/>
          </a:p>
        </p:txBody>
      </p:sp>
      <p:sp>
        <p:nvSpPr>
          <p:cNvPr id="85020" name="Line 27"/>
          <p:cNvSpPr>
            <a:spLocks noChangeShapeType="1"/>
          </p:cNvSpPr>
          <p:nvPr/>
        </p:nvSpPr>
        <p:spPr bwMode="auto">
          <a:xfrm>
            <a:off x="7848600" y="3124200"/>
            <a:ext cx="0" cy="3048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5021" name="Line 28"/>
          <p:cNvSpPr>
            <a:spLocks noChangeShapeType="1"/>
          </p:cNvSpPr>
          <p:nvPr/>
        </p:nvSpPr>
        <p:spPr bwMode="auto">
          <a:xfrm>
            <a:off x="7848600" y="3276600"/>
            <a:ext cx="1143000"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5022" name="Line 29"/>
          <p:cNvSpPr>
            <a:spLocks noChangeShapeType="1"/>
          </p:cNvSpPr>
          <p:nvPr/>
        </p:nvSpPr>
        <p:spPr bwMode="auto">
          <a:xfrm flipH="1">
            <a:off x="8001000" y="2514600"/>
            <a:ext cx="304800" cy="4572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5023" name="Rectangle 30"/>
          <p:cNvSpPr>
            <a:spLocks noChangeArrowheads="1"/>
          </p:cNvSpPr>
          <p:nvPr/>
        </p:nvSpPr>
        <p:spPr bwMode="auto">
          <a:xfrm flipH="1">
            <a:off x="7696200" y="2133600"/>
            <a:ext cx="12192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2000">
                <a:latin typeface="Symbol" panose="05050102010706020507" pitchFamily="18" charset="2"/>
              </a:rPr>
              <a:t>a</a:t>
            </a:r>
            <a:r>
              <a:rPr lang="en-US" altLang="en-US" sz="2000"/>
              <a:t>/2=.025</a:t>
            </a:r>
          </a:p>
        </p:txBody>
      </p:sp>
      <p:sp>
        <p:nvSpPr>
          <p:cNvPr id="85024" name="Rectangle 31"/>
          <p:cNvSpPr>
            <a:spLocks noChangeArrowheads="1"/>
          </p:cNvSpPr>
          <p:nvPr/>
        </p:nvSpPr>
        <p:spPr bwMode="auto">
          <a:xfrm flipH="1">
            <a:off x="4343400" y="3810000"/>
            <a:ext cx="12192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2000" b="1"/>
              <a:t>-2.0639</a:t>
            </a:r>
          </a:p>
        </p:txBody>
      </p:sp>
      <p:sp>
        <p:nvSpPr>
          <p:cNvPr id="85025" name="Rectangle 32"/>
          <p:cNvSpPr>
            <a:spLocks noChangeArrowheads="1"/>
          </p:cNvSpPr>
          <p:nvPr/>
        </p:nvSpPr>
        <p:spPr bwMode="auto">
          <a:xfrm flipH="1">
            <a:off x="7467600" y="3733800"/>
            <a:ext cx="12192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2000" b="1"/>
              <a:t>2.0639</a:t>
            </a:r>
          </a:p>
        </p:txBody>
      </p:sp>
      <p:graphicFrame>
        <p:nvGraphicFramePr>
          <p:cNvPr id="85026" name="Object 3">
            <a:hlinkClick r:id="" action="ppaction://ole?verb=0"/>
          </p:cNvPr>
          <p:cNvGraphicFramePr>
            <a:graphicFrameLocks/>
          </p:cNvGraphicFramePr>
          <p:nvPr/>
        </p:nvGraphicFramePr>
        <p:xfrm>
          <a:off x="3590925" y="4371975"/>
          <a:ext cx="4492625" cy="950913"/>
        </p:xfrm>
        <a:graphic>
          <a:graphicData uri="http://schemas.openxmlformats.org/presentationml/2006/ole">
            <mc:AlternateContent xmlns:mc="http://schemas.openxmlformats.org/markup-compatibility/2006">
              <mc:Choice xmlns:v="urn:schemas-microsoft-com:vml" Requires="v">
                <p:oleObj spid="_x0000_s85034" name="Equation" r:id="rId3" imgW="74400480" imgH="19472400" progId="Equation.3">
                  <p:embed/>
                </p:oleObj>
              </mc:Choice>
              <mc:Fallback>
                <p:oleObj name="Equation" r:id="rId3" imgW="74400480" imgH="19472400" progId="Equation.3">
                  <p:embed/>
                  <p:pic>
                    <p:nvPicPr>
                      <p:cNvPr id="0" name="Object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0925" y="4371975"/>
                        <a:ext cx="4492625" cy="9509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5027" name="Rectangle 34"/>
          <p:cNvSpPr>
            <a:spLocks noChangeArrowheads="1"/>
          </p:cNvSpPr>
          <p:nvPr/>
        </p:nvSpPr>
        <p:spPr bwMode="auto">
          <a:xfrm flipH="1">
            <a:off x="6858000" y="3886200"/>
            <a:ext cx="762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spcBef>
                <a:spcPct val="50000"/>
              </a:spcBef>
              <a:buClrTx/>
              <a:buSzTx/>
              <a:buFontTx/>
              <a:buNone/>
            </a:pPr>
            <a:r>
              <a:rPr lang="en-US" altLang="en-US" sz="2000" b="1">
                <a:solidFill>
                  <a:schemeClr val="folHlink"/>
                </a:solidFill>
              </a:rPr>
              <a:t>1.46</a:t>
            </a:r>
          </a:p>
        </p:txBody>
      </p:sp>
      <p:sp>
        <p:nvSpPr>
          <p:cNvPr id="85028" name="Line 35"/>
          <p:cNvSpPr>
            <a:spLocks noChangeShapeType="1"/>
          </p:cNvSpPr>
          <p:nvPr/>
        </p:nvSpPr>
        <p:spPr bwMode="auto">
          <a:xfrm flipV="1">
            <a:off x="7239000" y="3276600"/>
            <a:ext cx="0" cy="609600"/>
          </a:xfrm>
          <a:prstGeom prst="line">
            <a:avLst/>
          </a:prstGeom>
          <a:noFill/>
          <a:ln w="57150">
            <a:solidFill>
              <a:schemeClr val="fo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5029" name="Line 36"/>
          <p:cNvSpPr>
            <a:spLocks noChangeShapeType="1"/>
          </p:cNvSpPr>
          <p:nvPr/>
        </p:nvSpPr>
        <p:spPr bwMode="auto">
          <a:xfrm>
            <a:off x="3200400" y="4724400"/>
            <a:ext cx="3048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5030" name="Rectangle 37"/>
          <p:cNvSpPr>
            <a:spLocks noChangeArrowheads="1"/>
          </p:cNvSpPr>
          <p:nvPr/>
        </p:nvSpPr>
        <p:spPr bwMode="auto">
          <a:xfrm>
            <a:off x="533400" y="1905000"/>
            <a:ext cx="2133600" cy="108743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a:lnSpc>
                <a:spcPct val="110000"/>
              </a:lnSpc>
              <a:spcBef>
                <a:spcPct val="50000"/>
              </a:spcBef>
              <a:buClrTx/>
              <a:buSzTx/>
              <a:buFontTx/>
              <a:buNone/>
            </a:pPr>
            <a:r>
              <a:rPr lang="en-US" altLang="en-US" sz="2400" b="1"/>
              <a:t>H</a:t>
            </a:r>
            <a:r>
              <a:rPr lang="en-US" altLang="en-US" sz="2400" b="1" baseline="-25000"/>
              <a:t>0</a:t>
            </a:r>
            <a:r>
              <a:rPr lang="en-US" altLang="en-US" sz="2400" b="1"/>
              <a:t>: </a:t>
            </a:r>
            <a:r>
              <a:rPr lang="el-GR" altLang="en-US" sz="2400" b="1"/>
              <a:t>μ</a:t>
            </a:r>
            <a:r>
              <a:rPr lang="en-US" altLang="en-US" sz="2400" b="1">
                <a:latin typeface="Symbol" panose="05050102010706020507" pitchFamily="18" charset="2"/>
              </a:rPr>
              <a:t> </a:t>
            </a:r>
            <a:r>
              <a:rPr lang="en-US" altLang="en-US" sz="2400" b="1"/>
              <a:t>= 168   </a:t>
            </a:r>
          </a:p>
          <a:p>
            <a:pPr algn="ctr">
              <a:lnSpc>
                <a:spcPct val="110000"/>
              </a:lnSpc>
              <a:spcBef>
                <a:spcPct val="50000"/>
              </a:spcBef>
              <a:buClrTx/>
              <a:buSzTx/>
              <a:buFontTx/>
              <a:buNone/>
            </a:pPr>
            <a:r>
              <a:rPr lang="en-US" altLang="en-US" sz="2400" b="1"/>
              <a:t>H</a:t>
            </a:r>
            <a:r>
              <a:rPr lang="en-US" altLang="en-US" sz="2400" b="1" baseline="-25000"/>
              <a:t>A</a:t>
            </a:r>
            <a:r>
              <a:rPr lang="en-US" altLang="en-US" sz="2400" b="1"/>
              <a:t>: </a:t>
            </a:r>
            <a:r>
              <a:rPr lang="el-GR" altLang="en-US" sz="2400" b="1"/>
              <a:t>μ</a:t>
            </a:r>
            <a:r>
              <a:rPr lang="en-US" altLang="en-US" sz="2400" b="1">
                <a:latin typeface="Symbol" panose="05050102010706020507" pitchFamily="18" charset="2"/>
              </a:rPr>
              <a:t> ¹</a:t>
            </a:r>
            <a:r>
              <a:rPr lang="en-US" altLang="en-US" sz="2400" b="1"/>
              <a:t> 168</a:t>
            </a:r>
          </a:p>
        </p:txBody>
      </p:sp>
      <p:sp>
        <p:nvSpPr>
          <p:cNvPr id="85031" name="Text Box 38"/>
          <p:cNvSpPr txBox="1">
            <a:spLocks noChangeArrowheads="1"/>
          </p:cNvSpPr>
          <p:nvPr/>
        </p:nvSpPr>
        <p:spPr bwMode="auto">
          <a:xfrm>
            <a:off x="7467600" y="3352800"/>
            <a:ext cx="1066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US" altLang="en-US" sz="2000"/>
              <a:t>t</a:t>
            </a:r>
            <a:r>
              <a:rPr lang="en-US" altLang="en-US" sz="2000" baseline="-25000"/>
              <a:t> 24,0.025</a:t>
            </a:r>
            <a:endParaRPr lang="el-GR" altLang="en-US" sz="2000" baseline="-250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6" name="Rectangle 5"/>
          <p:cNvSpPr>
            <a:spLocks noChangeArrowheads="1"/>
          </p:cNvSpPr>
          <p:nvPr/>
        </p:nvSpPr>
        <p:spPr bwMode="auto">
          <a:xfrm>
            <a:off x="990600" y="533400"/>
            <a:ext cx="7658100" cy="198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nchor="b"/>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4100">
                <a:solidFill>
                  <a:schemeClr val="folHlink"/>
                </a:solidFill>
              </a:rPr>
              <a:t>Business Statistics: </a:t>
            </a:r>
          </a:p>
          <a:p>
            <a:pPr algn="ctr" eaLnBrk="1" hangingPunct="1">
              <a:spcBef>
                <a:spcPct val="0"/>
              </a:spcBef>
              <a:buClrTx/>
              <a:buSzTx/>
              <a:buFontTx/>
              <a:buNone/>
            </a:pPr>
            <a:r>
              <a:rPr lang="en-US" altLang="en-US" sz="4100">
                <a:solidFill>
                  <a:schemeClr val="folHlink"/>
                </a:solidFill>
              </a:rPr>
              <a:t>A Decision-Making Approach</a:t>
            </a:r>
          </a:p>
          <a:p>
            <a:pPr algn="ctr" eaLnBrk="1" hangingPunct="1">
              <a:spcBef>
                <a:spcPct val="0"/>
              </a:spcBef>
              <a:buClrTx/>
              <a:buSzTx/>
              <a:buFontTx/>
              <a:buNone/>
            </a:pPr>
            <a:r>
              <a:rPr lang="en-US" altLang="en-US" sz="2400">
                <a:solidFill>
                  <a:schemeClr val="folHlink"/>
                </a:solidFill>
              </a:rPr>
              <a:t> </a:t>
            </a:r>
          </a:p>
        </p:txBody>
      </p:sp>
      <p:sp>
        <p:nvSpPr>
          <p:cNvPr id="88067" name="Rectangle 7"/>
          <p:cNvSpPr>
            <a:spLocks noGrp="1" noChangeArrowheads="1"/>
          </p:cNvSpPr>
          <p:nvPr>
            <p:ph type="ctrTitle"/>
          </p:nvPr>
        </p:nvSpPr>
        <p:spPr>
          <a:xfrm>
            <a:off x="914400" y="3124200"/>
            <a:ext cx="7772400" cy="1752600"/>
          </a:xfrm>
          <a:noFill/>
        </p:spPr>
        <p:txBody>
          <a:bodyPr/>
          <a:lstStyle/>
          <a:p>
            <a:pPr eaLnBrk="1" hangingPunct="1">
              <a:spcBef>
                <a:spcPct val="20000"/>
              </a:spcBef>
              <a:buClr>
                <a:schemeClr val="folHlink"/>
              </a:buClr>
              <a:buSzPct val="60000"/>
              <a:buFont typeface="Wingdings" panose="05000000000000000000" pitchFamily="2" charset="2"/>
              <a:buNone/>
            </a:pPr>
            <a:br>
              <a:rPr lang="en-US" altLang="en-US" sz="3600">
                <a:solidFill>
                  <a:schemeClr val="tx1"/>
                </a:solidFill>
              </a:rPr>
            </a:br>
            <a:r>
              <a:rPr lang="en-US" altLang="en-US" sz="3600">
                <a:solidFill>
                  <a:schemeClr val="tx1"/>
                </a:solidFill>
              </a:rPr>
              <a:t>Introduction to Linear Regression and Correlation Analysis</a:t>
            </a:r>
            <a:br>
              <a:rPr lang="en-US" altLang="en-US" sz="3600">
                <a:solidFill>
                  <a:schemeClr val="tx1"/>
                </a:solidFill>
              </a:rPr>
            </a:br>
            <a:r>
              <a:rPr lang="en-US" altLang="en-US" sz="3600">
                <a:solidFill>
                  <a:schemeClr val="tx1"/>
                </a:solidFill>
              </a:rPr>
              <a:t>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9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8909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14-</a:t>
            </a:r>
            <a:fld id="{34846AC3-017F-465F-9654-E86E09F7485F}" type="slidenum">
              <a:rPr lang="en-US" altLang="en-US" sz="1000" smtClean="0"/>
              <a:pPr>
                <a:spcBef>
                  <a:spcPct val="0"/>
                </a:spcBef>
                <a:buClrTx/>
                <a:buSzTx/>
                <a:buFontTx/>
                <a:buNone/>
              </a:pPr>
              <a:t>60</a:t>
            </a:fld>
            <a:endParaRPr lang="en-US" altLang="en-US" sz="1000"/>
          </a:p>
        </p:txBody>
      </p:sp>
      <p:sp>
        <p:nvSpPr>
          <p:cNvPr id="89092" name="Rectangle 2"/>
          <p:cNvSpPr>
            <a:spLocks noGrp="1" noChangeArrowheads="1"/>
          </p:cNvSpPr>
          <p:nvPr>
            <p:ph type="title"/>
          </p:nvPr>
        </p:nvSpPr>
        <p:spPr/>
        <p:txBody>
          <a:bodyPr/>
          <a:lstStyle/>
          <a:p>
            <a:pPr eaLnBrk="1" hangingPunct="1"/>
            <a:r>
              <a:rPr lang="en-US" altLang="en-US"/>
              <a:t>Scatter Plots and Correlation</a:t>
            </a:r>
          </a:p>
        </p:txBody>
      </p:sp>
      <p:sp>
        <p:nvSpPr>
          <p:cNvPr id="89093" name="Rectangle 3"/>
          <p:cNvSpPr>
            <a:spLocks noGrp="1" noChangeArrowheads="1"/>
          </p:cNvSpPr>
          <p:nvPr>
            <p:ph type="body" idx="1"/>
          </p:nvPr>
        </p:nvSpPr>
        <p:spPr>
          <a:xfrm>
            <a:off x="762000" y="1828800"/>
            <a:ext cx="8077200" cy="4114800"/>
          </a:xfrm>
        </p:spPr>
        <p:txBody>
          <a:bodyPr/>
          <a:lstStyle/>
          <a:p>
            <a:pPr eaLnBrk="1" hangingPunct="1">
              <a:spcBef>
                <a:spcPct val="40000"/>
              </a:spcBef>
            </a:pPr>
            <a:r>
              <a:rPr lang="en-US" altLang="en-US" sz="2700"/>
              <a:t>A </a:t>
            </a:r>
            <a:r>
              <a:rPr lang="en-US" altLang="en-US" sz="2700">
                <a:solidFill>
                  <a:schemeClr val="folHlink"/>
                </a:solidFill>
              </a:rPr>
              <a:t>scatter plot</a:t>
            </a:r>
            <a:r>
              <a:rPr lang="en-US" altLang="en-US" sz="2700"/>
              <a:t> (or scatter diagram) is used to show the relationship between two variables</a:t>
            </a:r>
          </a:p>
          <a:p>
            <a:pPr eaLnBrk="1" hangingPunct="1">
              <a:spcBef>
                <a:spcPct val="40000"/>
              </a:spcBef>
            </a:pPr>
            <a:r>
              <a:rPr lang="en-US" altLang="en-US" sz="2700">
                <a:solidFill>
                  <a:schemeClr val="folHlink"/>
                </a:solidFill>
              </a:rPr>
              <a:t>Correlation</a:t>
            </a:r>
            <a:r>
              <a:rPr lang="en-US" altLang="en-US" sz="2700"/>
              <a:t> analysis is used to measure strength of the association (linear relationship) between two variables</a:t>
            </a:r>
          </a:p>
          <a:p>
            <a:pPr lvl="1" eaLnBrk="1" hangingPunct="1">
              <a:spcBef>
                <a:spcPct val="40000"/>
              </a:spcBef>
            </a:pPr>
            <a:r>
              <a:rPr lang="en-US" altLang="en-US" sz="2700"/>
              <a:t>Only concerned with strength of the relationship </a:t>
            </a:r>
          </a:p>
          <a:p>
            <a:pPr lvl="1" eaLnBrk="1" hangingPunct="1">
              <a:spcBef>
                <a:spcPct val="40000"/>
              </a:spcBef>
            </a:pPr>
            <a:r>
              <a:rPr lang="en-US" altLang="en-US" sz="2700"/>
              <a:t>No causal effect is implied</a:t>
            </a:r>
          </a:p>
          <a:p>
            <a:pPr eaLnBrk="1" hangingPunct="1"/>
            <a:endParaRPr lang="en-US" altLang="en-US" sz="270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11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9011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14-</a:t>
            </a:r>
            <a:fld id="{4C6C6E01-DE23-4E21-9A0E-5F3C98EA1718}" type="slidenum">
              <a:rPr lang="en-US" altLang="en-US" sz="1000" smtClean="0"/>
              <a:pPr>
                <a:spcBef>
                  <a:spcPct val="0"/>
                </a:spcBef>
                <a:buClrTx/>
                <a:buSzTx/>
                <a:buFontTx/>
                <a:buNone/>
              </a:pPr>
              <a:t>61</a:t>
            </a:fld>
            <a:endParaRPr lang="en-US" altLang="en-US" sz="1000"/>
          </a:p>
        </p:txBody>
      </p:sp>
      <p:sp>
        <p:nvSpPr>
          <p:cNvPr id="90116" name="Rectangle 2"/>
          <p:cNvSpPr>
            <a:spLocks noGrp="1" noChangeArrowheads="1"/>
          </p:cNvSpPr>
          <p:nvPr>
            <p:ph type="title"/>
          </p:nvPr>
        </p:nvSpPr>
        <p:spPr/>
        <p:txBody>
          <a:bodyPr/>
          <a:lstStyle/>
          <a:p>
            <a:pPr eaLnBrk="1" hangingPunct="1"/>
            <a:r>
              <a:rPr lang="en-US" altLang="en-US"/>
              <a:t>Scatter Plot Examples</a:t>
            </a:r>
          </a:p>
        </p:txBody>
      </p:sp>
      <p:sp>
        <p:nvSpPr>
          <p:cNvPr id="90117" name="Line 5"/>
          <p:cNvSpPr>
            <a:spLocks noChangeShapeType="1"/>
          </p:cNvSpPr>
          <p:nvPr/>
        </p:nvSpPr>
        <p:spPr bwMode="auto">
          <a:xfrm>
            <a:off x="1143000" y="4724400"/>
            <a:ext cx="0" cy="14478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0118" name="Oval 7"/>
          <p:cNvSpPr>
            <a:spLocks noChangeArrowheads="1"/>
          </p:cNvSpPr>
          <p:nvPr/>
        </p:nvSpPr>
        <p:spPr bwMode="auto">
          <a:xfrm rot="-7282380">
            <a:off x="2667000" y="5867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19" name="Oval 8"/>
          <p:cNvSpPr>
            <a:spLocks noChangeArrowheads="1"/>
          </p:cNvSpPr>
          <p:nvPr/>
        </p:nvSpPr>
        <p:spPr bwMode="auto">
          <a:xfrm rot="-7282380">
            <a:off x="1371600" y="4953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20" name="Oval 9"/>
          <p:cNvSpPr>
            <a:spLocks noChangeArrowheads="1"/>
          </p:cNvSpPr>
          <p:nvPr/>
        </p:nvSpPr>
        <p:spPr bwMode="auto">
          <a:xfrm rot="-7282380">
            <a:off x="3124200" y="5791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21" name="Oval 11"/>
          <p:cNvSpPr>
            <a:spLocks noChangeArrowheads="1"/>
          </p:cNvSpPr>
          <p:nvPr/>
        </p:nvSpPr>
        <p:spPr bwMode="auto">
          <a:xfrm rot="-7282380">
            <a:off x="1752600" y="4800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22" name="Oval 13"/>
          <p:cNvSpPr>
            <a:spLocks noChangeArrowheads="1"/>
          </p:cNvSpPr>
          <p:nvPr/>
        </p:nvSpPr>
        <p:spPr bwMode="auto">
          <a:xfrm rot="-7282380">
            <a:off x="2514600" y="5486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23" name="Oval 14"/>
          <p:cNvSpPr>
            <a:spLocks noChangeArrowheads="1"/>
          </p:cNvSpPr>
          <p:nvPr/>
        </p:nvSpPr>
        <p:spPr bwMode="auto">
          <a:xfrm rot="-7282380">
            <a:off x="2819400" y="5638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24" name="Oval 15"/>
          <p:cNvSpPr>
            <a:spLocks noChangeArrowheads="1"/>
          </p:cNvSpPr>
          <p:nvPr/>
        </p:nvSpPr>
        <p:spPr bwMode="auto">
          <a:xfrm rot="-7282380">
            <a:off x="2057400" y="5029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25" name="Oval 16"/>
          <p:cNvSpPr>
            <a:spLocks noChangeArrowheads="1"/>
          </p:cNvSpPr>
          <p:nvPr/>
        </p:nvSpPr>
        <p:spPr bwMode="auto">
          <a:xfrm rot="-7282380">
            <a:off x="1295400" y="4724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26" name="Oval 17"/>
          <p:cNvSpPr>
            <a:spLocks noChangeArrowheads="1"/>
          </p:cNvSpPr>
          <p:nvPr/>
        </p:nvSpPr>
        <p:spPr bwMode="auto">
          <a:xfrm rot="-7282380">
            <a:off x="1600200" y="5105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27" name="Oval 18"/>
          <p:cNvSpPr>
            <a:spLocks noChangeArrowheads="1"/>
          </p:cNvSpPr>
          <p:nvPr/>
        </p:nvSpPr>
        <p:spPr bwMode="auto">
          <a:xfrm rot="-7282380">
            <a:off x="1828800" y="5334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vert="eaVert"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90128" name="Oval 19"/>
          <p:cNvSpPr>
            <a:spLocks noChangeArrowheads="1"/>
          </p:cNvSpPr>
          <p:nvPr/>
        </p:nvSpPr>
        <p:spPr bwMode="auto">
          <a:xfrm rot="-7282380">
            <a:off x="2438400" y="5715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29" name="Oval 20"/>
          <p:cNvSpPr>
            <a:spLocks noChangeArrowheads="1"/>
          </p:cNvSpPr>
          <p:nvPr/>
        </p:nvSpPr>
        <p:spPr bwMode="auto">
          <a:xfrm rot="-7282380">
            <a:off x="2362200" y="5257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30" name="Oval 21"/>
          <p:cNvSpPr>
            <a:spLocks noChangeArrowheads="1"/>
          </p:cNvSpPr>
          <p:nvPr/>
        </p:nvSpPr>
        <p:spPr bwMode="auto">
          <a:xfrm rot="-7282380">
            <a:off x="2133600" y="5410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31" name="Text Box 22"/>
          <p:cNvSpPr txBox="1">
            <a:spLocks noChangeArrowheads="1"/>
          </p:cNvSpPr>
          <p:nvPr/>
        </p:nvSpPr>
        <p:spPr bwMode="auto">
          <a:xfrm>
            <a:off x="685800" y="4465638"/>
            <a:ext cx="325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y</a:t>
            </a:r>
          </a:p>
        </p:txBody>
      </p:sp>
      <p:sp>
        <p:nvSpPr>
          <p:cNvPr id="90132" name="Line 23"/>
          <p:cNvSpPr>
            <a:spLocks noChangeShapeType="1"/>
          </p:cNvSpPr>
          <p:nvPr/>
        </p:nvSpPr>
        <p:spPr bwMode="auto">
          <a:xfrm>
            <a:off x="1143000" y="6172200"/>
            <a:ext cx="2286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0133" name="Text Box 25"/>
          <p:cNvSpPr txBox="1">
            <a:spLocks noChangeArrowheads="1"/>
          </p:cNvSpPr>
          <p:nvPr/>
        </p:nvSpPr>
        <p:spPr bwMode="auto">
          <a:xfrm>
            <a:off x="3405188" y="6065838"/>
            <a:ext cx="3254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x</a:t>
            </a:r>
          </a:p>
        </p:txBody>
      </p:sp>
      <p:sp>
        <p:nvSpPr>
          <p:cNvPr id="90134" name="Line 26"/>
          <p:cNvSpPr>
            <a:spLocks noChangeShapeType="1"/>
          </p:cNvSpPr>
          <p:nvPr/>
        </p:nvSpPr>
        <p:spPr bwMode="auto">
          <a:xfrm flipH="1">
            <a:off x="1143000" y="2438400"/>
            <a:ext cx="0" cy="1524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0135" name="Oval 27"/>
          <p:cNvSpPr>
            <a:spLocks noChangeArrowheads="1"/>
          </p:cNvSpPr>
          <p:nvPr/>
        </p:nvSpPr>
        <p:spPr bwMode="auto">
          <a:xfrm rot="-7282380">
            <a:off x="1219200" y="3657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36" name="Oval 28"/>
          <p:cNvSpPr>
            <a:spLocks noChangeArrowheads="1"/>
          </p:cNvSpPr>
          <p:nvPr/>
        </p:nvSpPr>
        <p:spPr bwMode="auto">
          <a:xfrm rot="-7282380">
            <a:off x="1447800" y="3352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37" name="Oval 29"/>
          <p:cNvSpPr>
            <a:spLocks noChangeArrowheads="1"/>
          </p:cNvSpPr>
          <p:nvPr/>
        </p:nvSpPr>
        <p:spPr bwMode="auto">
          <a:xfrm rot="-7282380">
            <a:off x="3124200" y="2286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38" name="Oval 30"/>
          <p:cNvSpPr>
            <a:spLocks noChangeArrowheads="1"/>
          </p:cNvSpPr>
          <p:nvPr/>
        </p:nvSpPr>
        <p:spPr bwMode="auto">
          <a:xfrm rot="-7282380">
            <a:off x="3276600" y="2667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39" name="Oval 31"/>
          <p:cNvSpPr>
            <a:spLocks noChangeArrowheads="1"/>
          </p:cNvSpPr>
          <p:nvPr/>
        </p:nvSpPr>
        <p:spPr bwMode="auto">
          <a:xfrm rot="-7282380">
            <a:off x="1676400" y="3505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40" name="Oval 32"/>
          <p:cNvSpPr>
            <a:spLocks noChangeArrowheads="1"/>
          </p:cNvSpPr>
          <p:nvPr/>
        </p:nvSpPr>
        <p:spPr bwMode="auto">
          <a:xfrm rot="-7282380">
            <a:off x="2895600" y="2667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41" name="Oval 33"/>
          <p:cNvSpPr>
            <a:spLocks noChangeArrowheads="1"/>
          </p:cNvSpPr>
          <p:nvPr/>
        </p:nvSpPr>
        <p:spPr bwMode="auto">
          <a:xfrm rot="-7282380">
            <a:off x="2514600" y="3276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42" name="Oval 34"/>
          <p:cNvSpPr>
            <a:spLocks noChangeArrowheads="1"/>
          </p:cNvSpPr>
          <p:nvPr/>
        </p:nvSpPr>
        <p:spPr bwMode="auto">
          <a:xfrm rot="-7282380">
            <a:off x="2590800" y="2667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43" name="Oval 35"/>
          <p:cNvSpPr>
            <a:spLocks noChangeArrowheads="1"/>
          </p:cNvSpPr>
          <p:nvPr/>
        </p:nvSpPr>
        <p:spPr bwMode="auto">
          <a:xfrm rot="-7282380">
            <a:off x="2209800" y="2514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44" name="Oval 36"/>
          <p:cNvSpPr>
            <a:spLocks noChangeArrowheads="1"/>
          </p:cNvSpPr>
          <p:nvPr/>
        </p:nvSpPr>
        <p:spPr bwMode="auto">
          <a:xfrm rot="-7282380">
            <a:off x="1295400" y="3048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45" name="Oval 37"/>
          <p:cNvSpPr>
            <a:spLocks noChangeArrowheads="1"/>
          </p:cNvSpPr>
          <p:nvPr/>
        </p:nvSpPr>
        <p:spPr bwMode="auto">
          <a:xfrm rot="-7282380">
            <a:off x="1600200" y="2895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46" name="Oval 38"/>
          <p:cNvSpPr>
            <a:spLocks noChangeArrowheads="1"/>
          </p:cNvSpPr>
          <p:nvPr/>
        </p:nvSpPr>
        <p:spPr bwMode="auto">
          <a:xfrm rot="-7282380">
            <a:off x="1905000" y="3082925"/>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vert="eaVert"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90147" name="Oval 39"/>
          <p:cNvSpPr>
            <a:spLocks noChangeArrowheads="1"/>
          </p:cNvSpPr>
          <p:nvPr/>
        </p:nvSpPr>
        <p:spPr bwMode="auto">
          <a:xfrm rot="-7282380">
            <a:off x="2819400" y="2971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48" name="Oval 40"/>
          <p:cNvSpPr>
            <a:spLocks noChangeArrowheads="1"/>
          </p:cNvSpPr>
          <p:nvPr/>
        </p:nvSpPr>
        <p:spPr bwMode="auto">
          <a:xfrm rot="-7282380">
            <a:off x="2286000" y="3048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49" name="Oval 41"/>
          <p:cNvSpPr>
            <a:spLocks noChangeArrowheads="1"/>
          </p:cNvSpPr>
          <p:nvPr/>
        </p:nvSpPr>
        <p:spPr bwMode="auto">
          <a:xfrm rot="-7282380">
            <a:off x="2057400" y="3352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50" name="Text Box 42"/>
          <p:cNvSpPr txBox="1">
            <a:spLocks noChangeArrowheads="1"/>
          </p:cNvSpPr>
          <p:nvPr/>
        </p:nvSpPr>
        <p:spPr bwMode="auto">
          <a:xfrm>
            <a:off x="685800" y="2255838"/>
            <a:ext cx="325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y</a:t>
            </a:r>
          </a:p>
        </p:txBody>
      </p:sp>
      <p:sp>
        <p:nvSpPr>
          <p:cNvPr id="90151" name="Line 43"/>
          <p:cNvSpPr>
            <a:spLocks noChangeShapeType="1"/>
          </p:cNvSpPr>
          <p:nvPr/>
        </p:nvSpPr>
        <p:spPr bwMode="auto">
          <a:xfrm>
            <a:off x="1143000" y="3962400"/>
            <a:ext cx="2286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0152" name="Oval 44"/>
          <p:cNvSpPr>
            <a:spLocks noChangeArrowheads="1"/>
          </p:cNvSpPr>
          <p:nvPr/>
        </p:nvSpPr>
        <p:spPr bwMode="auto">
          <a:xfrm rot="-7282380">
            <a:off x="3124200" y="2971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53" name="Text Box 45"/>
          <p:cNvSpPr txBox="1">
            <a:spLocks noChangeArrowheads="1"/>
          </p:cNvSpPr>
          <p:nvPr/>
        </p:nvSpPr>
        <p:spPr bwMode="auto">
          <a:xfrm>
            <a:off x="3405188" y="3856038"/>
            <a:ext cx="3254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x</a:t>
            </a:r>
          </a:p>
        </p:txBody>
      </p:sp>
      <p:sp>
        <p:nvSpPr>
          <p:cNvPr id="90154" name="Rectangle 46"/>
          <p:cNvSpPr>
            <a:spLocks noChangeArrowheads="1"/>
          </p:cNvSpPr>
          <p:nvPr/>
        </p:nvSpPr>
        <p:spPr bwMode="auto">
          <a:xfrm>
            <a:off x="4343400" y="1371600"/>
            <a:ext cx="8077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20675" indent="-320675"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endParaRPr lang="en-US" altLang="en-US"/>
          </a:p>
        </p:txBody>
      </p:sp>
      <p:sp>
        <p:nvSpPr>
          <p:cNvPr id="90155" name="Line 129"/>
          <p:cNvSpPr>
            <a:spLocks noChangeShapeType="1"/>
          </p:cNvSpPr>
          <p:nvPr/>
        </p:nvSpPr>
        <p:spPr bwMode="auto">
          <a:xfrm>
            <a:off x="5943600" y="4724400"/>
            <a:ext cx="0" cy="14478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0156" name="Oval 130"/>
          <p:cNvSpPr>
            <a:spLocks noChangeArrowheads="1"/>
          </p:cNvSpPr>
          <p:nvPr/>
        </p:nvSpPr>
        <p:spPr bwMode="auto">
          <a:xfrm rot="-7282380">
            <a:off x="6019800" y="5715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57" name="Oval 131"/>
          <p:cNvSpPr>
            <a:spLocks noChangeArrowheads="1"/>
          </p:cNvSpPr>
          <p:nvPr/>
        </p:nvSpPr>
        <p:spPr bwMode="auto">
          <a:xfrm rot="-7282380">
            <a:off x="6324600" y="5562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58" name="Oval 132"/>
          <p:cNvSpPr>
            <a:spLocks noChangeArrowheads="1"/>
          </p:cNvSpPr>
          <p:nvPr/>
        </p:nvSpPr>
        <p:spPr bwMode="auto">
          <a:xfrm rot="-7282380">
            <a:off x="7848600" y="4495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59" name="Oval 133"/>
          <p:cNvSpPr>
            <a:spLocks noChangeArrowheads="1"/>
          </p:cNvSpPr>
          <p:nvPr/>
        </p:nvSpPr>
        <p:spPr bwMode="auto">
          <a:xfrm rot="-7282380">
            <a:off x="7772400" y="4800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60" name="Oval 134"/>
          <p:cNvSpPr>
            <a:spLocks noChangeArrowheads="1"/>
          </p:cNvSpPr>
          <p:nvPr/>
        </p:nvSpPr>
        <p:spPr bwMode="auto">
          <a:xfrm rot="-7282380">
            <a:off x="6400800" y="5791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61" name="Oval 135"/>
          <p:cNvSpPr>
            <a:spLocks noChangeArrowheads="1"/>
          </p:cNvSpPr>
          <p:nvPr/>
        </p:nvSpPr>
        <p:spPr bwMode="auto">
          <a:xfrm rot="-7282380">
            <a:off x="7467600" y="4648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62" name="Oval 136"/>
          <p:cNvSpPr>
            <a:spLocks noChangeArrowheads="1"/>
          </p:cNvSpPr>
          <p:nvPr/>
        </p:nvSpPr>
        <p:spPr bwMode="auto">
          <a:xfrm rot="-7282380">
            <a:off x="7391400" y="5410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63" name="Oval 137"/>
          <p:cNvSpPr>
            <a:spLocks noChangeArrowheads="1"/>
          </p:cNvSpPr>
          <p:nvPr/>
        </p:nvSpPr>
        <p:spPr bwMode="auto">
          <a:xfrm rot="-7282380">
            <a:off x="7315200" y="5105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64" name="Oval 138"/>
          <p:cNvSpPr>
            <a:spLocks noChangeArrowheads="1"/>
          </p:cNvSpPr>
          <p:nvPr/>
        </p:nvSpPr>
        <p:spPr bwMode="auto">
          <a:xfrm rot="-7282380">
            <a:off x="7620000" y="4343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65" name="Oval 141"/>
          <p:cNvSpPr>
            <a:spLocks noChangeArrowheads="1"/>
          </p:cNvSpPr>
          <p:nvPr/>
        </p:nvSpPr>
        <p:spPr bwMode="auto">
          <a:xfrm rot="-7282380">
            <a:off x="6629400" y="5486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vert="eaVert"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90166" name="Oval 142"/>
          <p:cNvSpPr>
            <a:spLocks noChangeArrowheads="1"/>
          </p:cNvSpPr>
          <p:nvPr/>
        </p:nvSpPr>
        <p:spPr bwMode="auto">
          <a:xfrm rot="-7282380">
            <a:off x="7620000" y="5105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67" name="Oval 143"/>
          <p:cNvSpPr>
            <a:spLocks noChangeArrowheads="1"/>
          </p:cNvSpPr>
          <p:nvPr/>
        </p:nvSpPr>
        <p:spPr bwMode="auto">
          <a:xfrm rot="-7282380">
            <a:off x="7010400" y="5334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68" name="Oval 144"/>
          <p:cNvSpPr>
            <a:spLocks noChangeArrowheads="1"/>
          </p:cNvSpPr>
          <p:nvPr/>
        </p:nvSpPr>
        <p:spPr bwMode="auto">
          <a:xfrm rot="-7282380">
            <a:off x="6858000" y="5638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69" name="Text Box 145"/>
          <p:cNvSpPr txBox="1">
            <a:spLocks noChangeArrowheads="1"/>
          </p:cNvSpPr>
          <p:nvPr/>
        </p:nvSpPr>
        <p:spPr bwMode="auto">
          <a:xfrm>
            <a:off x="5486400" y="4465638"/>
            <a:ext cx="325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y</a:t>
            </a:r>
          </a:p>
        </p:txBody>
      </p:sp>
      <p:sp>
        <p:nvSpPr>
          <p:cNvPr id="90170" name="Line 146"/>
          <p:cNvSpPr>
            <a:spLocks noChangeShapeType="1"/>
          </p:cNvSpPr>
          <p:nvPr/>
        </p:nvSpPr>
        <p:spPr bwMode="auto">
          <a:xfrm>
            <a:off x="5943600" y="6172200"/>
            <a:ext cx="2286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0171" name="Line 148"/>
          <p:cNvSpPr>
            <a:spLocks noChangeShapeType="1"/>
          </p:cNvSpPr>
          <p:nvPr/>
        </p:nvSpPr>
        <p:spPr bwMode="auto">
          <a:xfrm flipH="1">
            <a:off x="5943600" y="2438400"/>
            <a:ext cx="0" cy="1524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0172" name="Oval 149"/>
          <p:cNvSpPr>
            <a:spLocks noChangeArrowheads="1"/>
          </p:cNvSpPr>
          <p:nvPr/>
        </p:nvSpPr>
        <p:spPr bwMode="auto">
          <a:xfrm rot="-7282380">
            <a:off x="6019800" y="3657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73" name="Oval 150"/>
          <p:cNvSpPr>
            <a:spLocks noChangeArrowheads="1"/>
          </p:cNvSpPr>
          <p:nvPr/>
        </p:nvSpPr>
        <p:spPr bwMode="auto">
          <a:xfrm rot="-7282380">
            <a:off x="6248400" y="3352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74" name="Oval 151"/>
          <p:cNvSpPr>
            <a:spLocks noChangeArrowheads="1"/>
          </p:cNvSpPr>
          <p:nvPr/>
        </p:nvSpPr>
        <p:spPr bwMode="auto">
          <a:xfrm rot="-7282380">
            <a:off x="8153400" y="3200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75" name="Oval 152"/>
          <p:cNvSpPr>
            <a:spLocks noChangeArrowheads="1"/>
          </p:cNvSpPr>
          <p:nvPr/>
        </p:nvSpPr>
        <p:spPr bwMode="auto">
          <a:xfrm rot="-7282380">
            <a:off x="7696200" y="2590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76" name="Oval 153"/>
          <p:cNvSpPr>
            <a:spLocks noChangeArrowheads="1"/>
          </p:cNvSpPr>
          <p:nvPr/>
        </p:nvSpPr>
        <p:spPr bwMode="auto">
          <a:xfrm rot="-7282380">
            <a:off x="6629400" y="2667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77" name="Oval 154"/>
          <p:cNvSpPr>
            <a:spLocks noChangeArrowheads="1"/>
          </p:cNvSpPr>
          <p:nvPr/>
        </p:nvSpPr>
        <p:spPr bwMode="auto">
          <a:xfrm rot="-7282380">
            <a:off x="8153400" y="3505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78" name="Oval 155"/>
          <p:cNvSpPr>
            <a:spLocks noChangeArrowheads="1"/>
          </p:cNvSpPr>
          <p:nvPr/>
        </p:nvSpPr>
        <p:spPr bwMode="auto">
          <a:xfrm rot="-7282380">
            <a:off x="7848600" y="3276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79" name="Oval 156"/>
          <p:cNvSpPr>
            <a:spLocks noChangeArrowheads="1"/>
          </p:cNvSpPr>
          <p:nvPr/>
        </p:nvSpPr>
        <p:spPr bwMode="auto">
          <a:xfrm rot="-7282380">
            <a:off x="7391400" y="2743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80" name="Oval 157"/>
          <p:cNvSpPr>
            <a:spLocks noChangeArrowheads="1"/>
          </p:cNvSpPr>
          <p:nvPr/>
        </p:nvSpPr>
        <p:spPr bwMode="auto">
          <a:xfrm rot="-7282380">
            <a:off x="7010400" y="2590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81" name="Oval 158"/>
          <p:cNvSpPr>
            <a:spLocks noChangeArrowheads="1"/>
          </p:cNvSpPr>
          <p:nvPr/>
        </p:nvSpPr>
        <p:spPr bwMode="auto">
          <a:xfrm rot="-7282380">
            <a:off x="6172200" y="3048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82" name="Oval 159"/>
          <p:cNvSpPr>
            <a:spLocks noChangeArrowheads="1"/>
          </p:cNvSpPr>
          <p:nvPr/>
        </p:nvSpPr>
        <p:spPr bwMode="auto">
          <a:xfrm rot="-7282380">
            <a:off x="6400800" y="2895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83" name="Oval 160"/>
          <p:cNvSpPr>
            <a:spLocks noChangeArrowheads="1"/>
          </p:cNvSpPr>
          <p:nvPr/>
        </p:nvSpPr>
        <p:spPr bwMode="auto">
          <a:xfrm rot="-7282380">
            <a:off x="6705600" y="3082925"/>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vert="eaVert"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90184" name="Oval 161"/>
          <p:cNvSpPr>
            <a:spLocks noChangeArrowheads="1"/>
          </p:cNvSpPr>
          <p:nvPr/>
        </p:nvSpPr>
        <p:spPr bwMode="auto">
          <a:xfrm rot="-7282380">
            <a:off x="7620000" y="2971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85" name="Oval 162"/>
          <p:cNvSpPr>
            <a:spLocks noChangeArrowheads="1"/>
          </p:cNvSpPr>
          <p:nvPr/>
        </p:nvSpPr>
        <p:spPr bwMode="auto">
          <a:xfrm rot="-7282380">
            <a:off x="7086600" y="2895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86" name="Oval 163"/>
          <p:cNvSpPr>
            <a:spLocks noChangeArrowheads="1"/>
          </p:cNvSpPr>
          <p:nvPr/>
        </p:nvSpPr>
        <p:spPr bwMode="auto">
          <a:xfrm rot="-7282380">
            <a:off x="7315200" y="2438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87" name="Text Box 164"/>
          <p:cNvSpPr txBox="1">
            <a:spLocks noChangeArrowheads="1"/>
          </p:cNvSpPr>
          <p:nvPr/>
        </p:nvSpPr>
        <p:spPr bwMode="auto">
          <a:xfrm>
            <a:off x="5486400" y="2255838"/>
            <a:ext cx="325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y</a:t>
            </a:r>
          </a:p>
        </p:txBody>
      </p:sp>
      <p:sp>
        <p:nvSpPr>
          <p:cNvPr id="90188" name="Line 165"/>
          <p:cNvSpPr>
            <a:spLocks noChangeShapeType="1"/>
          </p:cNvSpPr>
          <p:nvPr/>
        </p:nvSpPr>
        <p:spPr bwMode="auto">
          <a:xfrm>
            <a:off x="5943600" y="3962400"/>
            <a:ext cx="2286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0189" name="Oval 166"/>
          <p:cNvSpPr>
            <a:spLocks noChangeArrowheads="1"/>
          </p:cNvSpPr>
          <p:nvPr/>
        </p:nvSpPr>
        <p:spPr bwMode="auto">
          <a:xfrm rot="-7282380">
            <a:off x="7924800" y="2971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0190" name="Text Box 167"/>
          <p:cNvSpPr txBox="1">
            <a:spLocks noChangeArrowheads="1"/>
          </p:cNvSpPr>
          <p:nvPr/>
        </p:nvSpPr>
        <p:spPr bwMode="auto">
          <a:xfrm>
            <a:off x="8205788" y="3856038"/>
            <a:ext cx="3254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x</a:t>
            </a:r>
          </a:p>
        </p:txBody>
      </p:sp>
      <p:sp>
        <p:nvSpPr>
          <p:cNvPr id="90191" name="Text Box 168"/>
          <p:cNvSpPr txBox="1">
            <a:spLocks noChangeArrowheads="1"/>
          </p:cNvSpPr>
          <p:nvPr/>
        </p:nvSpPr>
        <p:spPr bwMode="auto">
          <a:xfrm>
            <a:off x="8229600" y="6065838"/>
            <a:ext cx="325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x</a:t>
            </a:r>
          </a:p>
        </p:txBody>
      </p:sp>
      <p:sp>
        <p:nvSpPr>
          <p:cNvPr id="90192" name="Text Box 169"/>
          <p:cNvSpPr txBox="1">
            <a:spLocks noChangeArrowheads="1"/>
          </p:cNvSpPr>
          <p:nvPr/>
        </p:nvSpPr>
        <p:spPr bwMode="auto">
          <a:xfrm>
            <a:off x="1143000" y="1676400"/>
            <a:ext cx="2667000" cy="409575"/>
          </a:xfrm>
          <a:prstGeom prst="rect">
            <a:avLst/>
          </a:prstGeom>
          <a:solidFill>
            <a:srgbClr val="FFFFCC"/>
          </a:solidFill>
          <a:ln w="12700">
            <a:solidFill>
              <a:schemeClr val="tx1"/>
            </a:solidFill>
            <a:miter lim="800000"/>
            <a:headEnd/>
            <a:tailEnd/>
          </a:ln>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Linear relationships</a:t>
            </a:r>
          </a:p>
        </p:txBody>
      </p:sp>
      <p:sp>
        <p:nvSpPr>
          <p:cNvPr id="90193" name="Text Box 170"/>
          <p:cNvSpPr txBox="1">
            <a:spLocks noChangeArrowheads="1"/>
          </p:cNvSpPr>
          <p:nvPr/>
        </p:nvSpPr>
        <p:spPr bwMode="auto">
          <a:xfrm>
            <a:off x="5715000" y="1676400"/>
            <a:ext cx="3200400" cy="409575"/>
          </a:xfrm>
          <a:prstGeom prst="rect">
            <a:avLst/>
          </a:prstGeom>
          <a:solidFill>
            <a:srgbClr val="FFFFCC"/>
          </a:solidFill>
          <a:ln w="12700">
            <a:solidFill>
              <a:schemeClr val="tx1"/>
            </a:solidFill>
            <a:miter lim="800000"/>
            <a:headEnd/>
            <a:tailEnd/>
          </a:ln>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Curvilinear relationships</a:t>
            </a:r>
          </a:p>
        </p:txBody>
      </p:sp>
      <p:sp>
        <p:nvSpPr>
          <p:cNvPr id="90194" name="Line 171"/>
          <p:cNvSpPr>
            <a:spLocks noChangeShapeType="1"/>
          </p:cNvSpPr>
          <p:nvPr/>
        </p:nvSpPr>
        <p:spPr bwMode="auto">
          <a:xfrm>
            <a:off x="4648200" y="1676400"/>
            <a:ext cx="0" cy="4724400"/>
          </a:xfrm>
          <a:prstGeom prst="line">
            <a:avLst/>
          </a:pr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113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9113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14-</a:t>
            </a:r>
            <a:fld id="{83C24C73-282B-4A8B-855E-B0319E05FEE5}" type="slidenum">
              <a:rPr lang="en-US" altLang="en-US" sz="1000" smtClean="0"/>
              <a:pPr>
                <a:spcBef>
                  <a:spcPct val="0"/>
                </a:spcBef>
                <a:buClrTx/>
                <a:buSzTx/>
                <a:buFontTx/>
                <a:buNone/>
              </a:pPr>
              <a:t>62</a:t>
            </a:fld>
            <a:endParaRPr lang="en-US" altLang="en-US" sz="1000"/>
          </a:p>
        </p:txBody>
      </p:sp>
      <p:sp>
        <p:nvSpPr>
          <p:cNvPr id="91140" name="Rectangle 2"/>
          <p:cNvSpPr>
            <a:spLocks noGrp="1" noChangeArrowheads="1"/>
          </p:cNvSpPr>
          <p:nvPr>
            <p:ph type="title"/>
          </p:nvPr>
        </p:nvSpPr>
        <p:spPr/>
        <p:txBody>
          <a:bodyPr/>
          <a:lstStyle/>
          <a:p>
            <a:pPr eaLnBrk="1" hangingPunct="1"/>
            <a:r>
              <a:rPr lang="en-US" altLang="en-US"/>
              <a:t>Scatter Plot Examples</a:t>
            </a:r>
          </a:p>
        </p:txBody>
      </p:sp>
      <p:sp>
        <p:nvSpPr>
          <p:cNvPr id="91141" name="Line 4"/>
          <p:cNvSpPr>
            <a:spLocks noChangeShapeType="1"/>
          </p:cNvSpPr>
          <p:nvPr/>
        </p:nvSpPr>
        <p:spPr bwMode="auto">
          <a:xfrm>
            <a:off x="1143000" y="4724400"/>
            <a:ext cx="0" cy="14478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1142" name="Oval 5"/>
          <p:cNvSpPr>
            <a:spLocks noChangeArrowheads="1"/>
          </p:cNvSpPr>
          <p:nvPr/>
        </p:nvSpPr>
        <p:spPr bwMode="auto">
          <a:xfrm rot="-7282380">
            <a:off x="2743200" y="5791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43" name="Oval 6"/>
          <p:cNvSpPr>
            <a:spLocks noChangeArrowheads="1"/>
          </p:cNvSpPr>
          <p:nvPr/>
        </p:nvSpPr>
        <p:spPr bwMode="auto">
          <a:xfrm rot="-7282380">
            <a:off x="1371600" y="4953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44" name="Oval 7"/>
          <p:cNvSpPr>
            <a:spLocks noChangeArrowheads="1"/>
          </p:cNvSpPr>
          <p:nvPr/>
        </p:nvSpPr>
        <p:spPr bwMode="auto">
          <a:xfrm rot="-7282380">
            <a:off x="3124200" y="5791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45" name="Oval 8"/>
          <p:cNvSpPr>
            <a:spLocks noChangeArrowheads="1"/>
          </p:cNvSpPr>
          <p:nvPr/>
        </p:nvSpPr>
        <p:spPr bwMode="auto">
          <a:xfrm rot="-7282380">
            <a:off x="1752600" y="4800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46" name="Oval 9"/>
          <p:cNvSpPr>
            <a:spLocks noChangeArrowheads="1"/>
          </p:cNvSpPr>
          <p:nvPr/>
        </p:nvSpPr>
        <p:spPr bwMode="auto">
          <a:xfrm rot="-7282380">
            <a:off x="2514600" y="5486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47" name="Oval 10"/>
          <p:cNvSpPr>
            <a:spLocks noChangeArrowheads="1"/>
          </p:cNvSpPr>
          <p:nvPr/>
        </p:nvSpPr>
        <p:spPr bwMode="auto">
          <a:xfrm rot="-7282380">
            <a:off x="2819400" y="5638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48" name="Oval 11"/>
          <p:cNvSpPr>
            <a:spLocks noChangeArrowheads="1"/>
          </p:cNvSpPr>
          <p:nvPr/>
        </p:nvSpPr>
        <p:spPr bwMode="auto">
          <a:xfrm rot="-7282380">
            <a:off x="2133600" y="5105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49" name="Oval 12"/>
          <p:cNvSpPr>
            <a:spLocks noChangeArrowheads="1"/>
          </p:cNvSpPr>
          <p:nvPr/>
        </p:nvSpPr>
        <p:spPr bwMode="auto">
          <a:xfrm rot="-7282380">
            <a:off x="1295400" y="4724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50" name="Oval 13"/>
          <p:cNvSpPr>
            <a:spLocks noChangeArrowheads="1"/>
          </p:cNvSpPr>
          <p:nvPr/>
        </p:nvSpPr>
        <p:spPr bwMode="auto">
          <a:xfrm rot="-7282380">
            <a:off x="1600200" y="5105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51" name="Oval 14"/>
          <p:cNvSpPr>
            <a:spLocks noChangeArrowheads="1"/>
          </p:cNvSpPr>
          <p:nvPr/>
        </p:nvSpPr>
        <p:spPr bwMode="auto">
          <a:xfrm rot="-7282380">
            <a:off x="1905000" y="5181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vert="eaVert"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91152" name="Oval 15"/>
          <p:cNvSpPr>
            <a:spLocks noChangeArrowheads="1"/>
          </p:cNvSpPr>
          <p:nvPr/>
        </p:nvSpPr>
        <p:spPr bwMode="auto">
          <a:xfrm rot="-7282380">
            <a:off x="2438400" y="5715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53" name="Oval 16"/>
          <p:cNvSpPr>
            <a:spLocks noChangeArrowheads="1"/>
          </p:cNvSpPr>
          <p:nvPr/>
        </p:nvSpPr>
        <p:spPr bwMode="auto">
          <a:xfrm rot="-7282380">
            <a:off x="2362200" y="5257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54" name="Oval 17"/>
          <p:cNvSpPr>
            <a:spLocks noChangeArrowheads="1"/>
          </p:cNvSpPr>
          <p:nvPr/>
        </p:nvSpPr>
        <p:spPr bwMode="auto">
          <a:xfrm rot="-7282380">
            <a:off x="2133600" y="5410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55" name="Text Box 18"/>
          <p:cNvSpPr txBox="1">
            <a:spLocks noChangeArrowheads="1"/>
          </p:cNvSpPr>
          <p:nvPr/>
        </p:nvSpPr>
        <p:spPr bwMode="auto">
          <a:xfrm>
            <a:off x="685800" y="4465638"/>
            <a:ext cx="325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y</a:t>
            </a:r>
          </a:p>
        </p:txBody>
      </p:sp>
      <p:sp>
        <p:nvSpPr>
          <p:cNvPr id="91156" name="Line 19"/>
          <p:cNvSpPr>
            <a:spLocks noChangeShapeType="1"/>
          </p:cNvSpPr>
          <p:nvPr/>
        </p:nvSpPr>
        <p:spPr bwMode="auto">
          <a:xfrm>
            <a:off x="1143000" y="6172200"/>
            <a:ext cx="2286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1157" name="Text Box 20"/>
          <p:cNvSpPr txBox="1">
            <a:spLocks noChangeArrowheads="1"/>
          </p:cNvSpPr>
          <p:nvPr/>
        </p:nvSpPr>
        <p:spPr bwMode="auto">
          <a:xfrm>
            <a:off x="3405188" y="6065838"/>
            <a:ext cx="3254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x</a:t>
            </a:r>
          </a:p>
        </p:txBody>
      </p:sp>
      <p:sp>
        <p:nvSpPr>
          <p:cNvPr id="91158" name="Line 21"/>
          <p:cNvSpPr>
            <a:spLocks noChangeShapeType="1"/>
          </p:cNvSpPr>
          <p:nvPr/>
        </p:nvSpPr>
        <p:spPr bwMode="auto">
          <a:xfrm flipH="1">
            <a:off x="1143000" y="2438400"/>
            <a:ext cx="0" cy="1524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1159" name="Oval 22"/>
          <p:cNvSpPr>
            <a:spLocks noChangeArrowheads="1"/>
          </p:cNvSpPr>
          <p:nvPr/>
        </p:nvSpPr>
        <p:spPr bwMode="auto">
          <a:xfrm rot="-7282380">
            <a:off x="1219200" y="3657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60" name="Oval 23"/>
          <p:cNvSpPr>
            <a:spLocks noChangeArrowheads="1"/>
          </p:cNvSpPr>
          <p:nvPr/>
        </p:nvSpPr>
        <p:spPr bwMode="auto">
          <a:xfrm rot="-7282380">
            <a:off x="1447800" y="3352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61" name="Oval 24"/>
          <p:cNvSpPr>
            <a:spLocks noChangeArrowheads="1"/>
          </p:cNvSpPr>
          <p:nvPr/>
        </p:nvSpPr>
        <p:spPr bwMode="auto">
          <a:xfrm rot="-7282380">
            <a:off x="3124200" y="2286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62" name="Oval 25"/>
          <p:cNvSpPr>
            <a:spLocks noChangeArrowheads="1"/>
          </p:cNvSpPr>
          <p:nvPr/>
        </p:nvSpPr>
        <p:spPr bwMode="auto">
          <a:xfrm rot="-7282380">
            <a:off x="3276600" y="2667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63" name="Oval 26"/>
          <p:cNvSpPr>
            <a:spLocks noChangeArrowheads="1"/>
          </p:cNvSpPr>
          <p:nvPr/>
        </p:nvSpPr>
        <p:spPr bwMode="auto">
          <a:xfrm rot="-7282380">
            <a:off x="1676400" y="3505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64" name="Oval 27"/>
          <p:cNvSpPr>
            <a:spLocks noChangeArrowheads="1"/>
          </p:cNvSpPr>
          <p:nvPr/>
        </p:nvSpPr>
        <p:spPr bwMode="auto">
          <a:xfrm rot="-7282380">
            <a:off x="3429000" y="2438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65" name="Oval 28"/>
          <p:cNvSpPr>
            <a:spLocks noChangeArrowheads="1"/>
          </p:cNvSpPr>
          <p:nvPr/>
        </p:nvSpPr>
        <p:spPr bwMode="auto">
          <a:xfrm rot="-7282380">
            <a:off x="2590800" y="2971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66" name="Oval 29"/>
          <p:cNvSpPr>
            <a:spLocks noChangeArrowheads="1"/>
          </p:cNvSpPr>
          <p:nvPr/>
        </p:nvSpPr>
        <p:spPr bwMode="auto">
          <a:xfrm rot="-7282380">
            <a:off x="2590800" y="2667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67" name="Oval 30"/>
          <p:cNvSpPr>
            <a:spLocks noChangeArrowheads="1"/>
          </p:cNvSpPr>
          <p:nvPr/>
        </p:nvSpPr>
        <p:spPr bwMode="auto">
          <a:xfrm rot="-7282380">
            <a:off x="2971800" y="2667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68" name="Oval 31"/>
          <p:cNvSpPr>
            <a:spLocks noChangeArrowheads="1"/>
          </p:cNvSpPr>
          <p:nvPr/>
        </p:nvSpPr>
        <p:spPr bwMode="auto">
          <a:xfrm rot="-7282380">
            <a:off x="2286000" y="2819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69" name="Oval 32"/>
          <p:cNvSpPr>
            <a:spLocks noChangeArrowheads="1"/>
          </p:cNvSpPr>
          <p:nvPr/>
        </p:nvSpPr>
        <p:spPr bwMode="auto">
          <a:xfrm rot="-7282380">
            <a:off x="1676400" y="3200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70" name="Oval 33"/>
          <p:cNvSpPr>
            <a:spLocks noChangeArrowheads="1"/>
          </p:cNvSpPr>
          <p:nvPr/>
        </p:nvSpPr>
        <p:spPr bwMode="auto">
          <a:xfrm rot="-7282380">
            <a:off x="1905000" y="3082925"/>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vert="eaVert"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91171" name="Oval 34"/>
          <p:cNvSpPr>
            <a:spLocks noChangeArrowheads="1"/>
          </p:cNvSpPr>
          <p:nvPr/>
        </p:nvSpPr>
        <p:spPr bwMode="auto">
          <a:xfrm rot="-7282380">
            <a:off x="2819400" y="2971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72" name="Oval 35"/>
          <p:cNvSpPr>
            <a:spLocks noChangeArrowheads="1"/>
          </p:cNvSpPr>
          <p:nvPr/>
        </p:nvSpPr>
        <p:spPr bwMode="auto">
          <a:xfrm rot="-7282380">
            <a:off x="2286000" y="3048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73" name="Oval 36"/>
          <p:cNvSpPr>
            <a:spLocks noChangeArrowheads="1"/>
          </p:cNvSpPr>
          <p:nvPr/>
        </p:nvSpPr>
        <p:spPr bwMode="auto">
          <a:xfrm rot="-7282380">
            <a:off x="2057400" y="3352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74" name="Text Box 37"/>
          <p:cNvSpPr txBox="1">
            <a:spLocks noChangeArrowheads="1"/>
          </p:cNvSpPr>
          <p:nvPr/>
        </p:nvSpPr>
        <p:spPr bwMode="auto">
          <a:xfrm>
            <a:off x="685800" y="2255838"/>
            <a:ext cx="325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y</a:t>
            </a:r>
          </a:p>
        </p:txBody>
      </p:sp>
      <p:sp>
        <p:nvSpPr>
          <p:cNvPr id="91175" name="Line 38"/>
          <p:cNvSpPr>
            <a:spLocks noChangeShapeType="1"/>
          </p:cNvSpPr>
          <p:nvPr/>
        </p:nvSpPr>
        <p:spPr bwMode="auto">
          <a:xfrm>
            <a:off x="1143000" y="3962400"/>
            <a:ext cx="2286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1176" name="Text Box 40"/>
          <p:cNvSpPr txBox="1">
            <a:spLocks noChangeArrowheads="1"/>
          </p:cNvSpPr>
          <p:nvPr/>
        </p:nvSpPr>
        <p:spPr bwMode="auto">
          <a:xfrm>
            <a:off x="3405188" y="3856038"/>
            <a:ext cx="3254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x</a:t>
            </a:r>
          </a:p>
        </p:txBody>
      </p:sp>
      <p:sp>
        <p:nvSpPr>
          <p:cNvPr id="91177" name="Rectangle 41"/>
          <p:cNvSpPr>
            <a:spLocks noChangeArrowheads="1"/>
          </p:cNvSpPr>
          <p:nvPr/>
        </p:nvSpPr>
        <p:spPr bwMode="auto">
          <a:xfrm>
            <a:off x="4343400" y="1371600"/>
            <a:ext cx="8077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20675" indent="-320675"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endParaRPr lang="en-US" altLang="en-US"/>
          </a:p>
        </p:txBody>
      </p:sp>
      <p:sp>
        <p:nvSpPr>
          <p:cNvPr id="91178" name="Line 42"/>
          <p:cNvSpPr>
            <a:spLocks noChangeShapeType="1"/>
          </p:cNvSpPr>
          <p:nvPr/>
        </p:nvSpPr>
        <p:spPr bwMode="auto">
          <a:xfrm>
            <a:off x="5943600" y="4724400"/>
            <a:ext cx="0" cy="14478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1179" name="Oval 43"/>
          <p:cNvSpPr>
            <a:spLocks noChangeArrowheads="1"/>
          </p:cNvSpPr>
          <p:nvPr/>
        </p:nvSpPr>
        <p:spPr bwMode="auto">
          <a:xfrm rot="-7282380">
            <a:off x="6096000" y="5105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80" name="Oval 44"/>
          <p:cNvSpPr>
            <a:spLocks noChangeArrowheads="1"/>
          </p:cNvSpPr>
          <p:nvPr/>
        </p:nvSpPr>
        <p:spPr bwMode="auto">
          <a:xfrm rot="-7282380">
            <a:off x="6096000" y="4648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81" name="Oval 45"/>
          <p:cNvSpPr>
            <a:spLocks noChangeArrowheads="1"/>
          </p:cNvSpPr>
          <p:nvPr/>
        </p:nvSpPr>
        <p:spPr bwMode="auto">
          <a:xfrm rot="-7282380">
            <a:off x="6553200" y="5257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82" name="Oval 46"/>
          <p:cNvSpPr>
            <a:spLocks noChangeArrowheads="1"/>
          </p:cNvSpPr>
          <p:nvPr/>
        </p:nvSpPr>
        <p:spPr bwMode="auto">
          <a:xfrm rot="-7282380">
            <a:off x="7391400" y="5867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83" name="Oval 47"/>
          <p:cNvSpPr>
            <a:spLocks noChangeArrowheads="1"/>
          </p:cNvSpPr>
          <p:nvPr/>
        </p:nvSpPr>
        <p:spPr bwMode="auto">
          <a:xfrm rot="-7282380">
            <a:off x="6248400" y="5334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84" name="Oval 48"/>
          <p:cNvSpPr>
            <a:spLocks noChangeArrowheads="1"/>
          </p:cNvSpPr>
          <p:nvPr/>
        </p:nvSpPr>
        <p:spPr bwMode="auto">
          <a:xfrm rot="-7282380">
            <a:off x="6934200" y="4724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85" name="Oval 49"/>
          <p:cNvSpPr>
            <a:spLocks noChangeArrowheads="1"/>
          </p:cNvSpPr>
          <p:nvPr/>
        </p:nvSpPr>
        <p:spPr bwMode="auto">
          <a:xfrm rot="-7282380">
            <a:off x="7315200" y="5410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86" name="Oval 50"/>
          <p:cNvSpPr>
            <a:spLocks noChangeArrowheads="1"/>
          </p:cNvSpPr>
          <p:nvPr/>
        </p:nvSpPr>
        <p:spPr bwMode="auto">
          <a:xfrm rot="-7282380">
            <a:off x="7239000" y="5029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87" name="Oval 51"/>
          <p:cNvSpPr>
            <a:spLocks noChangeArrowheads="1"/>
          </p:cNvSpPr>
          <p:nvPr/>
        </p:nvSpPr>
        <p:spPr bwMode="auto">
          <a:xfrm rot="-7282380">
            <a:off x="6934200" y="5029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88" name="Oval 52"/>
          <p:cNvSpPr>
            <a:spLocks noChangeArrowheads="1"/>
          </p:cNvSpPr>
          <p:nvPr/>
        </p:nvSpPr>
        <p:spPr bwMode="auto">
          <a:xfrm rot="-7282380">
            <a:off x="6553200" y="4800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vert="eaVert"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91189" name="Oval 53"/>
          <p:cNvSpPr>
            <a:spLocks noChangeArrowheads="1"/>
          </p:cNvSpPr>
          <p:nvPr/>
        </p:nvSpPr>
        <p:spPr bwMode="auto">
          <a:xfrm rot="-7282380">
            <a:off x="7543800" y="5029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90" name="Oval 54"/>
          <p:cNvSpPr>
            <a:spLocks noChangeArrowheads="1"/>
          </p:cNvSpPr>
          <p:nvPr/>
        </p:nvSpPr>
        <p:spPr bwMode="auto">
          <a:xfrm rot="-7282380">
            <a:off x="7010400" y="5334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91" name="Oval 55"/>
          <p:cNvSpPr>
            <a:spLocks noChangeArrowheads="1"/>
          </p:cNvSpPr>
          <p:nvPr/>
        </p:nvSpPr>
        <p:spPr bwMode="auto">
          <a:xfrm rot="-7282380">
            <a:off x="6781800" y="5715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92" name="Text Box 56"/>
          <p:cNvSpPr txBox="1">
            <a:spLocks noChangeArrowheads="1"/>
          </p:cNvSpPr>
          <p:nvPr/>
        </p:nvSpPr>
        <p:spPr bwMode="auto">
          <a:xfrm>
            <a:off x="5486400" y="4465638"/>
            <a:ext cx="325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y</a:t>
            </a:r>
          </a:p>
        </p:txBody>
      </p:sp>
      <p:sp>
        <p:nvSpPr>
          <p:cNvPr id="91193" name="Line 57"/>
          <p:cNvSpPr>
            <a:spLocks noChangeShapeType="1"/>
          </p:cNvSpPr>
          <p:nvPr/>
        </p:nvSpPr>
        <p:spPr bwMode="auto">
          <a:xfrm>
            <a:off x="5943600" y="6172200"/>
            <a:ext cx="2286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1194" name="Line 58"/>
          <p:cNvSpPr>
            <a:spLocks noChangeShapeType="1"/>
          </p:cNvSpPr>
          <p:nvPr/>
        </p:nvSpPr>
        <p:spPr bwMode="auto">
          <a:xfrm flipH="1">
            <a:off x="5943600" y="2438400"/>
            <a:ext cx="0" cy="1524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1195" name="Oval 59"/>
          <p:cNvSpPr>
            <a:spLocks noChangeArrowheads="1"/>
          </p:cNvSpPr>
          <p:nvPr/>
        </p:nvSpPr>
        <p:spPr bwMode="auto">
          <a:xfrm rot="-7282380">
            <a:off x="7086600" y="2514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96" name="Oval 60"/>
          <p:cNvSpPr>
            <a:spLocks noChangeArrowheads="1"/>
          </p:cNvSpPr>
          <p:nvPr/>
        </p:nvSpPr>
        <p:spPr bwMode="auto">
          <a:xfrm rot="-7282380">
            <a:off x="6248400" y="3352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97" name="Oval 61"/>
          <p:cNvSpPr>
            <a:spLocks noChangeArrowheads="1"/>
          </p:cNvSpPr>
          <p:nvPr/>
        </p:nvSpPr>
        <p:spPr bwMode="auto">
          <a:xfrm rot="-7282380">
            <a:off x="7315200" y="3276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98" name="Oval 62"/>
          <p:cNvSpPr>
            <a:spLocks noChangeArrowheads="1"/>
          </p:cNvSpPr>
          <p:nvPr/>
        </p:nvSpPr>
        <p:spPr bwMode="auto">
          <a:xfrm rot="-7282380">
            <a:off x="7696200" y="2590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199" name="Oval 63"/>
          <p:cNvSpPr>
            <a:spLocks noChangeArrowheads="1"/>
          </p:cNvSpPr>
          <p:nvPr/>
        </p:nvSpPr>
        <p:spPr bwMode="auto">
          <a:xfrm rot="-7282380">
            <a:off x="6553200" y="2590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200" name="Oval 64"/>
          <p:cNvSpPr>
            <a:spLocks noChangeArrowheads="1"/>
          </p:cNvSpPr>
          <p:nvPr/>
        </p:nvSpPr>
        <p:spPr bwMode="auto">
          <a:xfrm rot="-7282380">
            <a:off x="6629400" y="3657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201" name="Oval 65"/>
          <p:cNvSpPr>
            <a:spLocks noChangeArrowheads="1"/>
          </p:cNvSpPr>
          <p:nvPr/>
        </p:nvSpPr>
        <p:spPr bwMode="auto">
          <a:xfrm rot="-7282380">
            <a:off x="6858000" y="3276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202" name="Oval 66"/>
          <p:cNvSpPr>
            <a:spLocks noChangeArrowheads="1"/>
          </p:cNvSpPr>
          <p:nvPr/>
        </p:nvSpPr>
        <p:spPr bwMode="auto">
          <a:xfrm rot="-7282380">
            <a:off x="7391400" y="2667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203" name="Oval 67"/>
          <p:cNvSpPr>
            <a:spLocks noChangeArrowheads="1"/>
          </p:cNvSpPr>
          <p:nvPr/>
        </p:nvSpPr>
        <p:spPr bwMode="auto">
          <a:xfrm rot="-7282380">
            <a:off x="6858000" y="2286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204" name="Oval 68"/>
          <p:cNvSpPr>
            <a:spLocks noChangeArrowheads="1"/>
          </p:cNvSpPr>
          <p:nvPr/>
        </p:nvSpPr>
        <p:spPr bwMode="auto">
          <a:xfrm rot="-7282380">
            <a:off x="6248400" y="3048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205" name="Oval 69"/>
          <p:cNvSpPr>
            <a:spLocks noChangeArrowheads="1"/>
          </p:cNvSpPr>
          <p:nvPr/>
        </p:nvSpPr>
        <p:spPr bwMode="auto">
          <a:xfrm rot="-7282380">
            <a:off x="6172200" y="2590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206" name="Oval 70"/>
          <p:cNvSpPr>
            <a:spLocks noChangeArrowheads="1"/>
          </p:cNvSpPr>
          <p:nvPr/>
        </p:nvSpPr>
        <p:spPr bwMode="auto">
          <a:xfrm rot="-7282380">
            <a:off x="6705600" y="2971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vert="eaVert"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91207" name="Oval 71"/>
          <p:cNvSpPr>
            <a:spLocks noChangeArrowheads="1"/>
          </p:cNvSpPr>
          <p:nvPr/>
        </p:nvSpPr>
        <p:spPr bwMode="auto">
          <a:xfrm rot="-7282380">
            <a:off x="7620000" y="2971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208" name="Oval 72"/>
          <p:cNvSpPr>
            <a:spLocks noChangeArrowheads="1"/>
          </p:cNvSpPr>
          <p:nvPr/>
        </p:nvSpPr>
        <p:spPr bwMode="auto">
          <a:xfrm rot="-7282380">
            <a:off x="7086600" y="2895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209" name="Oval 73"/>
          <p:cNvSpPr>
            <a:spLocks noChangeArrowheads="1"/>
          </p:cNvSpPr>
          <p:nvPr/>
        </p:nvSpPr>
        <p:spPr bwMode="auto">
          <a:xfrm rot="-7282380">
            <a:off x="7315200" y="2133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210" name="Text Box 74"/>
          <p:cNvSpPr txBox="1">
            <a:spLocks noChangeArrowheads="1"/>
          </p:cNvSpPr>
          <p:nvPr/>
        </p:nvSpPr>
        <p:spPr bwMode="auto">
          <a:xfrm>
            <a:off x="5486400" y="2255838"/>
            <a:ext cx="325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y</a:t>
            </a:r>
          </a:p>
        </p:txBody>
      </p:sp>
      <p:sp>
        <p:nvSpPr>
          <p:cNvPr id="91211" name="Line 75"/>
          <p:cNvSpPr>
            <a:spLocks noChangeShapeType="1"/>
          </p:cNvSpPr>
          <p:nvPr/>
        </p:nvSpPr>
        <p:spPr bwMode="auto">
          <a:xfrm>
            <a:off x="5943600" y="3962400"/>
            <a:ext cx="2286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1212" name="Oval 76"/>
          <p:cNvSpPr>
            <a:spLocks noChangeArrowheads="1"/>
          </p:cNvSpPr>
          <p:nvPr/>
        </p:nvSpPr>
        <p:spPr bwMode="auto">
          <a:xfrm rot="-7282380">
            <a:off x="8153400" y="2362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213" name="Text Box 77"/>
          <p:cNvSpPr txBox="1">
            <a:spLocks noChangeArrowheads="1"/>
          </p:cNvSpPr>
          <p:nvPr/>
        </p:nvSpPr>
        <p:spPr bwMode="auto">
          <a:xfrm>
            <a:off x="8205788" y="3856038"/>
            <a:ext cx="3254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x</a:t>
            </a:r>
          </a:p>
        </p:txBody>
      </p:sp>
      <p:sp>
        <p:nvSpPr>
          <p:cNvPr id="91214" name="Text Box 78"/>
          <p:cNvSpPr txBox="1">
            <a:spLocks noChangeArrowheads="1"/>
          </p:cNvSpPr>
          <p:nvPr/>
        </p:nvSpPr>
        <p:spPr bwMode="auto">
          <a:xfrm>
            <a:off x="8229600" y="6065838"/>
            <a:ext cx="325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x</a:t>
            </a:r>
          </a:p>
        </p:txBody>
      </p:sp>
      <p:sp>
        <p:nvSpPr>
          <p:cNvPr id="91215" name="Text Box 79"/>
          <p:cNvSpPr txBox="1">
            <a:spLocks noChangeArrowheads="1"/>
          </p:cNvSpPr>
          <p:nvPr/>
        </p:nvSpPr>
        <p:spPr bwMode="auto">
          <a:xfrm>
            <a:off x="1143000" y="1676400"/>
            <a:ext cx="2667000" cy="409575"/>
          </a:xfrm>
          <a:prstGeom prst="rect">
            <a:avLst/>
          </a:prstGeom>
          <a:solidFill>
            <a:srgbClr val="FFFFCC"/>
          </a:solidFill>
          <a:ln w="12700">
            <a:solidFill>
              <a:schemeClr val="tx1"/>
            </a:solidFill>
            <a:miter lim="800000"/>
            <a:headEnd/>
            <a:tailEnd/>
          </a:ln>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Strong relationships</a:t>
            </a:r>
          </a:p>
        </p:txBody>
      </p:sp>
      <p:sp>
        <p:nvSpPr>
          <p:cNvPr id="91216" name="Text Box 80"/>
          <p:cNvSpPr txBox="1">
            <a:spLocks noChangeArrowheads="1"/>
          </p:cNvSpPr>
          <p:nvPr/>
        </p:nvSpPr>
        <p:spPr bwMode="auto">
          <a:xfrm>
            <a:off x="6019800" y="1676400"/>
            <a:ext cx="2590800" cy="409575"/>
          </a:xfrm>
          <a:prstGeom prst="rect">
            <a:avLst/>
          </a:prstGeom>
          <a:solidFill>
            <a:srgbClr val="FFFFCC"/>
          </a:solidFill>
          <a:ln w="12700">
            <a:solidFill>
              <a:schemeClr val="tx1"/>
            </a:solidFill>
            <a:miter lim="800000"/>
            <a:headEnd/>
            <a:tailEnd/>
          </a:ln>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Weak relationships</a:t>
            </a:r>
          </a:p>
        </p:txBody>
      </p:sp>
      <p:sp>
        <p:nvSpPr>
          <p:cNvPr id="91217" name="Line 81"/>
          <p:cNvSpPr>
            <a:spLocks noChangeShapeType="1"/>
          </p:cNvSpPr>
          <p:nvPr/>
        </p:nvSpPr>
        <p:spPr bwMode="auto">
          <a:xfrm>
            <a:off x="4648200" y="1676400"/>
            <a:ext cx="0" cy="4724400"/>
          </a:xfrm>
          <a:prstGeom prst="line">
            <a:avLst/>
          </a:pr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1218" name="Text Box 82"/>
          <p:cNvSpPr txBox="1">
            <a:spLocks noChangeArrowheads="1"/>
          </p:cNvSpPr>
          <p:nvPr/>
        </p:nvSpPr>
        <p:spPr bwMode="auto">
          <a:xfrm>
            <a:off x="7467600" y="1223963"/>
            <a:ext cx="145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i="1">
                <a:solidFill>
                  <a:schemeClr val="tx2"/>
                </a:solidFill>
              </a:rPr>
              <a:t>(continued)</a:t>
            </a:r>
          </a:p>
        </p:txBody>
      </p:sp>
      <p:sp>
        <p:nvSpPr>
          <p:cNvPr id="91219" name="Oval 83"/>
          <p:cNvSpPr>
            <a:spLocks noChangeArrowheads="1"/>
          </p:cNvSpPr>
          <p:nvPr/>
        </p:nvSpPr>
        <p:spPr bwMode="auto">
          <a:xfrm rot="-7282380">
            <a:off x="8001000" y="2819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220" name="Oval 84"/>
          <p:cNvSpPr>
            <a:spLocks noChangeArrowheads="1"/>
          </p:cNvSpPr>
          <p:nvPr/>
        </p:nvSpPr>
        <p:spPr bwMode="auto">
          <a:xfrm rot="-7282380">
            <a:off x="7848600" y="2209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221" name="Oval 85"/>
          <p:cNvSpPr>
            <a:spLocks noChangeArrowheads="1"/>
          </p:cNvSpPr>
          <p:nvPr/>
        </p:nvSpPr>
        <p:spPr bwMode="auto">
          <a:xfrm rot="-7282380">
            <a:off x="7620000" y="5562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222" name="Oval 86"/>
          <p:cNvSpPr>
            <a:spLocks noChangeArrowheads="1"/>
          </p:cNvSpPr>
          <p:nvPr/>
        </p:nvSpPr>
        <p:spPr bwMode="auto">
          <a:xfrm rot="-7282380">
            <a:off x="8001000" y="5257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223" name="Oval 87"/>
          <p:cNvSpPr>
            <a:spLocks noChangeArrowheads="1"/>
          </p:cNvSpPr>
          <p:nvPr/>
        </p:nvSpPr>
        <p:spPr bwMode="auto">
          <a:xfrm rot="-7282380">
            <a:off x="7848600" y="4953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224" name="Oval 88"/>
          <p:cNvSpPr>
            <a:spLocks noChangeArrowheads="1"/>
          </p:cNvSpPr>
          <p:nvPr/>
        </p:nvSpPr>
        <p:spPr bwMode="auto">
          <a:xfrm rot="-7282380">
            <a:off x="8001000" y="5638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225" name="Oval 89"/>
          <p:cNvSpPr>
            <a:spLocks noChangeArrowheads="1"/>
          </p:cNvSpPr>
          <p:nvPr/>
        </p:nvSpPr>
        <p:spPr bwMode="auto">
          <a:xfrm rot="-7282380">
            <a:off x="7315200" y="4724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226" name="Oval 90"/>
          <p:cNvSpPr>
            <a:spLocks noChangeArrowheads="1"/>
          </p:cNvSpPr>
          <p:nvPr/>
        </p:nvSpPr>
        <p:spPr bwMode="auto">
          <a:xfrm rot="-7282380">
            <a:off x="6629400" y="4343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1227" name="Line 91"/>
          <p:cNvSpPr>
            <a:spLocks noChangeShapeType="1"/>
          </p:cNvSpPr>
          <p:nvPr/>
        </p:nvSpPr>
        <p:spPr bwMode="auto">
          <a:xfrm flipV="1">
            <a:off x="1219200" y="2209800"/>
            <a:ext cx="2057400" cy="129540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1228" name="Line 92"/>
          <p:cNvSpPr>
            <a:spLocks noChangeShapeType="1"/>
          </p:cNvSpPr>
          <p:nvPr/>
        </p:nvSpPr>
        <p:spPr bwMode="auto">
          <a:xfrm flipV="1">
            <a:off x="1752600" y="2667000"/>
            <a:ext cx="2057400" cy="129540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1229" name="Line 93"/>
          <p:cNvSpPr>
            <a:spLocks noChangeShapeType="1"/>
          </p:cNvSpPr>
          <p:nvPr/>
        </p:nvSpPr>
        <p:spPr bwMode="auto">
          <a:xfrm flipV="1">
            <a:off x="5943600" y="2057400"/>
            <a:ext cx="1143000" cy="68580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1230" name="Line 94"/>
          <p:cNvSpPr>
            <a:spLocks noChangeShapeType="1"/>
          </p:cNvSpPr>
          <p:nvPr/>
        </p:nvSpPr>
        <p:spPr bwMode="auto">
          <a:xfrm flipV="1">
            <a:off x="7010400" y="2895600"/>
            <a:ext cx="1676400" cy="106680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1231" name="Line 95"/>
          <p:cNvSpPr>
            <a:spLocks noChangeShapeType="1"/>
          </p:cNvSpPr>
          <p:nvPr/>
        </p:nvSpPr>
        <p:spPr bwMode="auto">
          <a:xfrm>
            <a:off x="1600200" y="4572000"/>
            <a:ext cx="1905000" cy="137160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1232" name="Line 96"/>
          <p:cNvSpPr>
            <a:spLocks noChangeShapeType="1"/>
          </p:cNvSpPr>
          <p:nvPr/>
        </p:nvSpPr>
        <p:spPr bwMode="auto">
          <a:xfrm>
            <a:off x="1143000" y="4953000"/>
            <a:ext cx="1676400" cy="121920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1233" name="Line 97"/>
          <p:cNvSpPr>
            <a:spLocks noChangeShapeType="1"/>
          </p:cNvSpPr>
          <p:nvPr/>
        </p:nvSpPr>
        <p:spPr bwMode="auto">
          <a:xfrm>
            <a:off x="7086600" y="4267200"/>
            <a:ext cx="1524000" cy="114300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91234" name="Line 98"/>
          <p:cNvSpPr>
            <a:spLocks noChangeShapeType="1"/>
          </p:cNvSpPr>
          <p:nvPr/>
        </p:nvSpPr>
        <p:spPr bwMode="auto">
          <a:xfrm>
            <a:off x="5943600" y="5486400"/>
            <a:ext cx="990600" cy="685800"/>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9216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14-</a:t>
            </a:r>
            <a:fld id="{0F3AE7FA-921A-4148-B925-36EA8DB219B0}" type="slidenum">
              <a:rPr lang="en-US" altLang="en-US" sz="1000" smtClean="0"/>
              <a:pPr>
                <a:spcBef>
                  <a:spcPct val="0"/>
                </a:spcBef>
                <a:buClrTx/>
                <a:buSzTx/>
                <a:buFontTx/>
                <a:buNone/>
              </a:pPr>
              <a:t>63</a:t>
            </a:fld>
            <a:endParaRPr lang="en-US" altLang="en-US" sz="1000"/>
          </a:p>
        </p:txBody>
      </p:sp>
      <p:sp>
        <p:nvSpPr>
          <p:cNvPr id="92164" name="Rectangle 2"/>
          <p:cNvSpPr>
            <a:spLocks noGrp="1" noChangeArrowheads="1"/>
          </p:cNvSpPr>
          <p:nvPr>
            <p:ph type="title"/>
          </p:nvPr>
        </p:nvSpPr>
        <p:spPr/>
        <p:txBody>
          <a:bodyPr/>
          <a:lstStyle/>
          <a:p>
            <a:pPr eaLnBrk="1" hangingPunct="1"/>
            <a:r>
              <a:rPr lang="en-US" altLang="en-US"/>
              <a:t>Scatter Plot Examples</a:t>
            </a:r>
          </a:p>
        </p:txBody>
      </p:sp>
      <p:sp>
        <p:nvSpPr>
          <p:cNvPr id="92165" name="Line 3"/>
          <p:cNvSpPr>
            <a:spLocks noChangeShapeType="1"/>
          </p:cNvSpPr>
          <p:nvPr/>
        </p:nvSpPr>
        <p:spPr bwMode="auto">
          <a:xfrm>
            <a:off x="3429000" y="4648200"/>
            <a:ext cx="0" cy="14478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2166" name="Oval 4"/>
          <p:cNvSpPr>
            <a:spLocks noChangeArrowheads="1"/>
          </p:cNvSpPr>
          <p:nvPr/>
        </p:nvSpPr>
        <p:spPr bwMode="auto">
          <a:xfrm rot="-7282380">
            <a:off x="5486400" y="5181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67" name="Oval 5"/>
          <p:cNvSpPr>
            <a:spLocks noChangeArrowheads="1"/>
          </p:cNvSpPr>
          <p:nvPr/>
        </p:nvSpPr>
        <p:spPr bwMode="auto">
          <a:xfrm rot="-7282380">
            <a:off x="3886200" y="5105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68" name="Oval 6"/>
          <p:cNvSpPr>
            <a:spLocks noChangeArrowheads="1"/>
          </p:cNvSpPr>
          <p:nvPr/>
        </p:nvSpPr>
        <p:spPr bwMode="auto">
          <a:xfrm rot="-7282380">
            <a:off x="5410200" y="4953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69" name="Oval 7"/>
          <p:cNvSpPr>
            <a:spLocks noChangeArrowheads="1"/>
          </p:cNvSpPr>
          <p:nvPr/>
        </p:nvSpPr>
        <p:spPr bwMode="auto">
          <a:xfrm rot="-7282380">
            <a:off x="4114800" y="4876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70" name="Oval 8"/>
          <p:cNvSpPr>
            <a:spLocks noChangeArrowheads="1"/>
          </p:cNvSpPr>
          <p:nvPr/>
        </p:nvSpPr>
        <p:spPr bwMode="auto">
          <a:xfrm rot="-7282380">
            <a:off x="5029200" y="4876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71" name="Oval 9"/>
          <p:cNvSpPr>
            <a:spLocks noChangeArrowheads="1"/>
          </p:cNvSpPr>
          <p:nvPr/>
        </p:nvSpPr>
        <p:spPr bwMode="auto">
          <a:xfrm rot="-7282380">
            <a:off x="5181600" y="5105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72" name="Oval 10"/>
          <p:cNvSpPr>
            <a:spLocks noChangeArrowheads="1"/>
          </p:cNvSpPr>
          <p:nvPr/>
        </p:nvSpPr>
        <p:spPr bwMode="auto">
          <a:xfrm rot="-7282380">
            <a:off x="4419600" y="5029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73" name="Oval 11"/>
          <p:cNvSpPr>
            <a:spLocks noChangeArrowheads="1"/>
          </p:cNvSpPr>
          <p:nvPr/>
        </p:nvSpPr>
        <p:spPr bwMode="auto">
          <a:xfrm rot="-7282380">
            <a:off x="3505200" y="5105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74" name="Oval 12"/>
          <p:cNvSpPr>
            <a:spLocks noChangeArrowheads="1"/>
          </p:cNvSpPr>
          <p:nvPr/>
        </p:nvSpPr>
        <p:spPr bwMode="auto">
          <a:xfrm rot="-7282380">
            <a:off x="3733800" y="4876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75" name="Oval 13"/>
          <p:cNvSpPr>
            <a:spLocks noChangeArrowheads="1"/>
          </p:cNvSpPr>
          <p:nvPr/>
        </p:nvSpPr>
        <p:spPr bwMode="auto">
          <a:xfrm rot="-7282380">
            <a:off x="4191000" y="5105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vert="eaVert"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92176" name="Oval 14"/>
          <p:cNvSpPr>
            <a:spLocks noChangeArrowheads="1"/>
          </p:cNvSpPr>
          <p:nvPr/>
        </p:nvSpPr>
        <p:spPr bwMode="auto">
          <a:xfrm rot="-7282380">
            <a:off x="4876800" y="5181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77" name="Oval 15"/>
          <p:cNvSpPr>
            <a:spLocks noChangeArrowheads="1"/>
          </p:cNvSpPr>
          <p:nvPr/>
        </p:nvSpPr>
        <p:spPr bwMode="auto">
          <a:xfrm rot="-7282380">
            <a:off x="4648200" y="4953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78" name="Oval 16"/>
          <p:cNvSpPr>
            <a:spLocks noChangeArrowheads="1"/>
          </p:cNvSpPr>
          <p:nvPr/>
        </p:nvSpPr>
        <p:spPr bwMode="auto">
          <a:xfrm rot="-7282380">
            <a:off x="4572000" y="5181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79" name="Text Box 17"/>
          <p:cNvSpPr txBox="1">
            <a:spLocks noChangeArrowheads="1"/>
          </p:cNvSpPr>
          <p:nvPr/>
        </p:nvSpPr>
        <p:spPr bwMode="auto">
          <a:xfrm>
            <a:off x="2971800" y="4389438"/>
            <a:ext cx="325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y</a:t>
            </a:r>
          </a:p>
        </p:txBody>
      </p:sp>
      <p:sp>
        <p:nvSpPr>
          <p:cNvPr id="92180" name="Line 18"/>
          <p:cNvSpPr>
            <a:spLocks noChangeShapeType="1"/>
          </p:cNvSpPr>
          <p:nvPr/>
        </p:nvSpPr>
        <p:spPr bwMode="auto">
          <a:xfrm>
            <a:off x="3429000" y="6096000"/>
            <a:ext cx="2286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2181" name="Text Box 19"/>
          <p:cNvSpPr txBox="1">
            <a:spLocks noChangeArrowheads="1"/>
          </p:cNvSpPr>
          <p:nvPr/>
        </p:nvSpPr>
        <p:spPr bwMode="auto">
          <a:xfrm>
            <a:off x="5691188" y="5989638"/>
            <a:ext cx="3254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x</a:t>
            </a:r>
          </a:p>
        </p:txBody>
      </p:sp>
      <p:sp>
        <p:nvSpPr>
          <p:cNvPr id="92182" name="Line 20"/>
          <p:cNvSpPr>
            <a:spLocks noChangeShapeType="1"/>
          </p:cNvSpPr>
          <p:nvPr/>
        </p:nvSpPr>
        <p:spPr bwMode="auto">
          <a:xfrm flipH="1">
            <a:off x="3429000" y="2362200"/>
            <a:ext cx="0" cy="1524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2183" name="Oval 21"/>
          <p:cNvSpPr>
            <a:spLocks noChangeArrowheads="1"/>
          </p:cNvSpPr>
          <p:nvPr/>
        </p:nvSpPr>
        <p:spPr bwMode="auto">
          <a:xfrm rot="-7282380">
            <a:off x="4876800" y="2133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84" name="Oval 22"/>
          <p:cNvSpPr>
            <a:spLocks noChangeArrowheads="1"/>
          </p:cNvSpPr>
          <p:nvPr/>
        </p:nvSpPr>
        <p:spPr bwMode="auto">
          <a:xfrm rot="-7282380">
            <a:off x="3581400" y="3048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85" name="Oval 23"/>
          <p:cNvSpPr>
            <a:spLocks noChangeArrowheads="1"/>
          </p:cNvSpPr>
          <p:nvPr/>
        </p:nvSpPr>
        <p:spPr bwMode="auto">
          <a:xfrm rot="-7282380">
            <a:off x="5410200" y="3276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86" name="Oval 24"/>
          <p:cNvSpPr>
            <a:spLocks noChangeArrowheads="1"/>
          </p:cNvSpPr>
          <p:nvPr/>
        </p:nvSpPr>
        <p:spPr bwMode="auto">
          <a:xfrm rot="-7282380">
            <a:off x="5562600" y="2590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87" name="Oval 25"/>
          <p:cNvSpPr>
            <a:spLocks noChangeArrowheads="1"/>
          </p:cNvSpPr>
          <p:nvPr/>
        </p:nvSpPr>
        <p:spPr bwMode="auto">
          <a:xfrm rot="-7282380">
            <a:off x="3962400" y="3429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88" name="Oval 26"/>
          <p:cNvSpPr>
            <a:spLocks noChangeArrowheads="1"/>
          </p:cNvSpPr>
          <p:nvPr/>
        </p:nvSpPr>
        <p:spPr bwMode="auto">
          <a:xfrm rot="-7282380">
            <a:off x="4114800" y="2209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89" name="Oval 27"/>
          <p:cNvSpPr>
            <a:spLocks noChangeArrowheads="1"/>
          </p:cNvSpPr>
          <p:nvPr/>
        </p:nvSpPr>
        <p:spPr bwMode="auto">
          <a:xfrm rot="-7282380">
            <a:off x="4876800" y="2895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90" name="Oval 28"/>
          <p:cNvSpPr>
            <a:spLocks noChangeArrowheads="1"/>
          </p:cNvSpPr>
          <p:nvPr/>
        </p:nvSpPr>
        <p:spPr bwMode="auto">
          <a:xfrm rot="-7282380">
            <a:off x="5029200" y="2438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91" name="Oval 29"/>
          <p:cNvSpPr>
            <a:spLocks noChangeArrowheads="1"/>
          </p:cNvSpPr>
          <p:nvPr/>
        </p:nvSpPr>
        <p:spPr bwMode="auto">
          <a:xfrm rot="-7282380">
            <a:off x="5486400" y="2286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92" name="Oval 30"/>
          <p:cNvSpPr>
            <a:spLocks noChangeArrowheads="1"/>
          </p:cNvSpPr>
          <p:nvPr/>
        </p:nvSpPr>
        <p:spPr bwMode="auto">
          <a:xfrm rot="-7282380">
            <a:off x="4572000" y="2438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93" name="Oval 31"/>
          <p:cNvSpPr>
            <a:spLocks noChangeArrowheads="1"/>
          </p:cNvSpPr>
          <p:nvPr/>
        </p:nvSpPr>
        <p:spPr bwMode="auto">
          <a:xfrm rot="-7282380">
            <a:off x="3962400" y="3124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94" name="Oval 32"/>
          <p:cNvSpPr>
            <a:spLocks noChangeArrowheads="1"/>
          </p:cNvSpPr>
          <p:nvPr/>
        </p:nvSpPr>
        <p:spPr bwMode="auto">
          <a:xfrm rot="-7282380">
            <a:off x="4191000" y="2743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vert="eaVert"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92195" name="Oval 33"/>
          <p:cNvSpPr>
            <a:spLocks noChangeArrowheads="1"/>
          </p:cNvSpPr>
          <p:nvPr/>
        </p:nvSpPr>
        <p:spPr bwMode="auto">
          <a:xfrm rot="-7282380">
            <a:off x="5181600" y="3429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96" name="Oval 34"/>
          <p:cNvSpPr>
            <a:spLocks noChangeArrowheads="1"/>
          </p:cNvSpPr>
          <p:nvPr/>
        </p:nvSpPr>
        <p:spPr bwMode="auto">
          <a:xfrm rot="-7282380">
            <a:off x="4572000" y="2971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97" name="Oval 35"/>
          <p:cNvSpPr>
            <a:spLocks noChangeArrowheads="1"/>
          </p:cNvSpPr>
          <p:nvPr/>
        </p:nvSpPr>
        <p:spPr bwMode="auto">
          <a:xfrm rot="-7282380">
            <a:off x="4343400" y="3276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198" name="Text Box 36"/>
          <p:cNvSpPr txBox="1">
            <a:spLocks noChangeArrowheads="1"/>
          </p:cNvSpPr>
          <p:nvPr/>
        </p:nvSpPr>
        <p:spPr bwMode="auto">
          <a:xfrm>
            <a:off x="2971800" y="2179638"/>
            <a:ext cx="325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y</a:t>
            </a:r>
          </a:p>
        </p:txBody>
      </p:sp>
      <p:sp>
        <p:nvSpPr>
          <p:cNvPr id="92199" name="Line 37"/>
          <p:cNvSpPr>
            <a:spLocks noChangeShapeType="1"/>
          </p:cNvSpPr>
          <p:nvPr/>
        </p:nvSpPr>
        <p:spPr bwMode="auto">
          <a:xfrm>
            <a:off x="3429000" y="3886200"/>
            <a:ext cx="2286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2200" name="Text Box 38"/>
          <p:cNvSpPr txBox="1">
            <a:spLocks noChangeArrowheads="1"/>
          </p:cNvSpPr>
          <p:nvPr/>
        </p:nvSpPr>
        <p:spPr bwMode="auto">
          <a:xfrm>
            <a:off x="5691188" y="3779838"/>
            <a:ext cx="3254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x</a:t>
            </a:r>
          </a:p>
        </p:txBody>
      </p:sp>
      <p:sp>
        <p:nvSpPr>
          <p:cNvPr id="92201" name="Rectangle 39"/>
          <p:cNvSpPr>
            <a:spLocks noChangeArrowheads="1"/>
          </p:cNvSpPr>
          <p:nvPr/>
        </p:nvSpPr>
        <p:spPr bwMode="auto">
          <a:xfrm>
            <a:off x="4343400" y="1371600"/>
            <a:ext cx="8077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20675" indent="-320675"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endParaRPr lang="en-US" altLang="en-US"/>
          </a:p>
        </p:txBody>
      </p:sp>
      <p:sp>
        <p:nvSpPr>
          <p:cNvPr id="92202" name="Text Box 77"/>
          <p:cNvSpPr txBox="1">
            <a:spLocks noChangeArrowheads="1"/>
          </p:cNvSpPr>
          <p:nvPr/>
        </p:nvSpPr>
        <p:spPr bwMode="auto">
          <a:xfrm>
            <a:off x="3581400" y="1600200"/>
            <a:ext cx="2133600" cy="409575"/>
          </a:xfrm>
          <a:prstGeom prst="rect">
            <a:avLst/>
          </a:prstGeom>
          <a:solidFill>
            <a:srgbClr val="FFFFCC"/>
          </a:solidFill>
          <a:ln w="12700">
            <a:solidFill>
              <a:schemeClr val="tx1"/>
            </a:solidFill>
            <a:miter lim="800000"/>
            <a:headEnd/>
            <a:tailEnd/>
          </a:ln>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No relationship</a:t>
            </a:r>
          </a:p>
        </p:txBody>
      </p:sp>
      <p:sp>
        <p:nvSpPr>
          <p:cNvPr id="92203" name="Text Box 80"/>
          <p:cNvSpPr txBox="1">
            <a:spLocks noChangeArrowheads="1"/>
          </p:cNvSpPr>
          <p:nvPr/>
        </p:nvSpPr>
        <p:spPr bwMode="auto">
          <a:xfrm>
            <a:off x="7467600" y="1223963"/>
            <a:ext cx="145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i="1">
                <a:solidFill>
                  <a:schemeClr val="tx2"/>
                </a:solidFill>
              </a:rPr>
              <a:t>(continued)</a:t>
            </a:r>
          </a:p>
        </p:txBody>
      </p:sp>
      <p:sp>
        <p:nvSpPr>
          <p:cNvPr id="92204" name="Oval 97"/>
          <p:cNvSpPr>
            <a:spLocks noChangeArrowheads="1"/>
          </p:cNvSpPr>
          <p:nvPr/>
        </p:nvSpPr>
        <p:spPr bwMode="auto">
          <a:xfrm rot="-7282380">
            <a:off x="3657600" y="2667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205" name="Oval 98"/>
          <p:cNvSpPr>
            <a:spLocks noChangeArrowheads="1"/>
          </p:cNvSpPr>
          <p:nvPr/>
        </p:nvSpPr>
        <p:spPr bwMode="auto">
          <a:xfrm rot="-7282380">
            <a:off x="4800600" y="3429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2206" name="Oval 99"/>
          <p:cNvSpPr>
            <a:spLocks noChangeArrowheads="1"/>
          </p:cNvSpPr>
          <p:nvPr/>
        </p:nvSpPr>
        <p:spPr bwMode="auto">
          <a:xfrm rot="-7282380">
            <a:off x="5257800" y="2819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318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9318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14-</a:t>
            </a:r>
            <a:fld id="{61181964-0987-4D4C-866E-69FCAEC94B70}" type="slidenum">
              <a:rPr lang="en-US" altLang="en-US" sz="1000" smtClean="0"/>
              <a:pPr>
                <a:spcBef>
                  <a:spcPct val="0"/>
                </a:spcBef>
                <a:buClrTx/>
                <a:buSzTx/>
                <a:buFontTx/>
                <a:buNone/>
              </a:pPr>
              <a:t>64</a:t>
            </a:fld>
            <a:endParaRPr lang="en-US" altLang="en-US" sz="1000"/>
          </a:p>
        </p:txBody>
      </p:sp>
      <p:sp>
        <p:nvSpPr>
          <p:cNvPr id="93188" name="Rectangle 2"/>
          <p:cNvSpPr>
            <a:spLocks noGrp="1" noChangeArrowheads="1"/>
          </p:cNvSpPr>
          <p:nvPr>
            <p:ph type="title"/>
          </p:nvPr>
        </p:nvSpPr>
        <p:spPr/>
        <p:txBody>
          <a:bodyPr/>
          <a:lstStyle/>
          <a:p>
            <a:pPr eaLnBrk="1" hangingPunct="1"/>
            <a:r>
              <a:rPr lang="en-US" altLang="en-US"/>
              <a:t>Correlation Coefficient</a:t>
            </a:r>
          </a:p>
        </p:txBody>
      </p:sp>
      <p:sp>
        <p:nvSpPr>
          <p:cNvPr id="93189" name="Rectangle 3"/>
          <p:cNvSpPr>
            <a:spLocks noGrp="1" noChangeArrowheads="1"/>
          </p:cNvSpPr>
          <p:nvPr>
            <p:ph type="body" idx="1"/>
          </p:nvPr>
        </p:nvSpPr>
        <p:spPr>
          <a:xfrm>
            <a:off x="1066800" y="1752600"/>
            <a:ext cx="7315200" cy="4114800"/>
          </a:xfrm>
        </p:spPr>
        <p:txBody>
          <a:bodyPr/>
          <a:lstStyle/>
          <a:p>
            <a:pPr eaLnBrk="1" hangingPunct="1"/>
            <a:r>
              <a:rPr lang="en-US" altLang="en-US" sz="2700">
                <a:solidFill>
                  <a:schemeClr val="folHlink"/>
                </a:solidFill>
              </a:rPr>
              <a:t>Correlation </a:t>
            </a:r>
            <a:r>
              <a:rPr lang="en-US" altLang="en-US" sz="2700"/>
              <a:t>measures the strength of the linear association between two variables</a:t>
            </a:r>
          </a:p>
          <a:p>
            <a:pPr eaLnBrk="1" hangingPunct="1"/>
            <a:endParaRPr lang="en-US" altLang="en-US" sz="1000"/>
          </a:p>
          <a:p>
            <a:pPr eaLnBrk="1" hangingPunct="1"/>
            <a:r>
              <a:rPr lang="en-US" altLang="en-US" sz="2700"/>
              <a:t>The </a:t>
            </a:r>
            <a:r>
              <a:rPr lang="en-US" altLang="en-US" sz="2700">
                <a:solidFill>
                  <a:schemeClr val="folHlink"/>
                </a:solidFill>
              </a:rPr>
              <a:t>sample correlation coefficient  r</a:t>
            </a:r>
            <a:r>
              <a:rPr lang="en-US" altLang="en-US" sz="2700"/>
              <a:t>  is a measure of the strength of the linear relationship between two variables, based on sample observations</a:t>
            </a:r>
          </a:p>
        </p:txBody>
      </p:sp>
      <p:sp>
        <p:nvSpPr>
          <p:cNvPr id="93190" name="Text Box 4"/>
          <p:cNvSpPr txBox="1">
            <a:spLocks noChangeArrowheads="1"/>
          </p:cNvSpPr>
          <p:nvPr/>
        </p:nvSpPr>
        <p:spPr bwMode="auto">
          <a:xfrm>
            <a:off x="7467600" y="1223963"/>
            <a:ext cx="145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i="1">
                <a:solidFill>
                  <a:schemeClr val="tx2"/>
                </a:solidFill>
              </a:rPr>
              <a:t>(continued)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9421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14-</a:t>
            </a:r>
            <a:fld id="{2A8538AF-5B29-4CC3-81DC-3B556E9DB3C9}" type="slidenum">
              <a:rPr lang="en-US" altLang="en-US" sz="1000" smtClean="0"/>
              <a:pPr>
                <a:spcBef>
                  <a:spcPct val="0"/>
                </a:spcBef>
                <a:buClrTx/>
                <a:buSzTx/>
                <a:buFontTx/>
                <a:buNone/>
              </a:pPr>
              <a:t>65</a:t>
            </a:fld>
            <a:endParaRPr lang="en-US" altLang="en-US" sz="1000"/>
          </a:p>
        </p:txBody>
      </p:sp>
      <p:sp>
        <p:nvSpPr>
          <p:cNvPr id="94212" name="Rectangle 2"/>
          <p:cNvSpPr>
            <a:spLocks noGrp="1" noChangeArrowheads="1"/>
          </p:cNvSpPr>
          <p:nvPr>
            <p:ph type="title"/>
          </p:nvPr>
        </p:nvSpPr>
        <p:spPr/>
        <p:txBody>
          <a:bodyPr/>
          <a:lstStyle/>
          <a:p>
            <a:pPr eaLnBrk="1" hangingPunct="1"/>
            <a:r>
              <a:rPr lang="en-US" altLang="en-US"/>
              <a:t>Features of  r</a:t>
            </a:r>
          </a:p>
        </p:txBody>
      </p:sp>
      <p:sp>
        <p:nvSpPr>
          <p:cNvPr id="94213" name="Rectangle 3"/>
          <p:cNvSpPr>
            <a:spLocks noGrp="1" noChangeArrowheads="1"/>
          </p:cNvSpPr>
          <p:nvPr>
            <p:ph type="body" idx="1"/>
          </p:nvPr>
        </p:nvSpPr>
        <p:spPr>
          <a:xfrm>
            <a:off x="990600" y="1676400"/>
            <a:ext cx="7772400" cy="4114800"/>
          </a:xfrm>
        </p:spPr>
        <p:txBody>
          <a:bodyPr/>
          <a:lstStyle/>
          <a:p>
            <a:pPr eaLnBrk="1" hangingPunct="1"/>
            <a:r>
              <a:rPr lang="en-US" altLang="en-US"/>
              <a:t>Unit free</a:t>
            </a:r>
          </a:p>
          <a:p>
            <a:pPr eaLnBrk="1" hangingPunct="1"/>
            <a:r>
              <a:rPr lang="en-US" altLang="en-US"/>
              <a:t>Range between -1 and 1</a:t>
            </a:r>
          </a:p>
          <a:p>
            <a:pPr eaLnBrk="1" hangingPunct="1"/>
            <a:r>
              <a:rPr lang="en-US" altLang="en-US"/>
              <a:t>The closer to -1, the stronger the negative linear relationship</a:t>
            </a:r>
          </a:p>
          <a:p>
            <a:pPr eaLnBrk="1" hangingPunct="1"/>
            <a:r>
              <a:rPr lang="en-US" altLang="en-US"/>
              <a:t>The closer to 1, the stronger the positive linear relationship</a:t>
            </a:r>
          </a:p>
          <a:p>
            <a:pPr eaLnBrk="1" hangingPunct="1"/>
            <a:r>
              <a:rPr lang="en-US" altLang="en-US"/>
              <a:t>The closer to 0, the weaker the linear relationship</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9523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14-</a:t>
            </a:r>
            <a:fld id="{1B52D4AA-E55C-48C5-A343-3190673C18F4}" type="slidenum">
              <a:rPr lang="en-US" altLang="en-US" sz="1000" smtClean="0"/>
              <a:pPr>
                <a:spcBef>
                  <a:spcPct val="0"/>
                </a:spcBef>
                <a:buClrTx/>
                <a:buSzTx/>
                <a:buFontTx/>
                <a:buNone/>
              </a:pPr>
              <a:t>66</a:t>
            </a:fld>
            <a:endParaRPr lang="en-US" altLang="en-US" sz="1000"/>
          </a:p>
        </p:txBody>
      </p:sp>
      <p:sp>
        <p:nvSpPr>
          <p:cNvPr id="95236" name="Text Box 2"/>
          <p:cNvSpPr txBox="1">
            <a:spLocks noChangeArrowheads="1"/>
          </p:cNvSpPr>
          <p:nvPr/>
        </p:nvSpPr>
        <p:spPr bwMode="auto">
          <a:xfrm>
            <a:off x="2352675" y="6246813"/>
            <a:ext cx="1231900" cy="519112"/>
          </a:xfrm>
          <a:prstGeom prst="rect">
            <a:avLst/>
          </a:prstGeom>
          <a:solidFill>
            <a:srgbClr val="CC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b="1"/>
              <a:t>r = +.3</a:t>
            </a:r>
          </a:p>
        </p:txBody>
      </p:sp>
      <p:sp>
        <p:nvSpPr>
          <p:cNvPr id="95237" name="Text Box 3"/>
          <p:cNvSpPr txBox="1">
            <a:spLocks noChangeArrowheads="1"/>
          </p:cNvSpPr>
          <p:nvPr/>
        </p:nvSpPr>
        <p:spPr bwMode="auto">
          <a:xfrm>
            <a:off x="5629275" y="6246813"/>
            <a:ext cx="1133475" cy="519112"/>
          </a:xfrm>
          <a:prstGeom prst="rect">
            <a:avLst/>
          </a:prstGeom>
          <a:solidFill>
            <a:srgbClr val="CC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b="1"/>
              <a:t>r = +1</a:t>
            </a:r>
          </a:p>
        </p:txBody>
      </p:sp>
      <p:sp>
        <p:nvSpPr>
          <p:cNvPr id="95238" name="Rectangle 4"/>
          <p:cNvSpPr>
            <a:spLocks noGrp="1" noChangeArrowheads="1"/>
          </p:cNvSpPr>
          <p:nvPr>
            <p:ph type="title"/>
          </p:nvPr>
        </p:nvSpPr>
        <p:spPr>
          <a:xfrm>
            <a:off x="990600" y="304800"/>
            <a:ext cx="7793038" cy="990600"/>
          </a:xfrm>
        </p:spPr>
        <p:txBody>
          <a:bodyPr/>
          <a:lstStyle/>
          <a:p>
            <a:pPr eaLnBrk="1" hangingPunct="1">
              <a:lnSpc>
                <a:spcPct val="80000"/>
              </a:lnSpc>
            </a:pPr>
            <a:r>
              <a:rPr lang="en-US" altLang="en-US"/>
              <a:t>Examples of Approximate </a:t>
            </a:r>
            <a:br>
              <a:rPr lang="en-US" altLang="en-US"/>
            </a:br>
            <a:r>
              <a:rPr lang="en-US" altLang="en-US"/>
              <a:t>r  Values</a:t>
            </a:r>
          </a:p>
        </p:txBody>
      </p:sp>
      <p:sp>
        <p:nvSpPr>
          <p:cNvPr id="95239" name="Line 5"/>
          <p:cNvSpPr>
            <a:spLocks noChangeShapeType="1"/>
          </p:cNvSpPr>
          <p:nvPr/>
        </p:nvSpPr>
        <p:spPr bwMode="auto">
          <a:xfrm flipH="1">
            <a:off x="304800" y="2286000"/>
            <a:ext cx="0" cy="1524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5240" name="Line 6"/>
          <p:cNvSpPr>
            <a:spLocks noChangeShapeType="1"/>
          </p:cNvSpPr>
          <p:nvPr/>
        </p:nvSpPr>
        <p:spPr bwMode="auto">
          <a:xfrm flipH="1" flipV="1">
            <a:off x="320675" y="2438400"/>
            <a:ext cx="2574925" cy="914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5241" name="Oval 7"/>
          <p:cNvSpPr>
            <a:spLocks noChangeArrowheads="1"/>
          </p:cNvSpPr>
          <p:nvPr/>
        </p:nvSpPr>
        <p:spPr bwMode="auto">
          <a:xfrm rot="7282380" flipH="1">
            <a:off x="2438400" y="3124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42" name="Oval 8"/>
          <p:cNvSpPr>
            <a:spLocks noChangeArrowheads="1"/>
          </p:cNvSpPr>
          <p:nvPr/>
        </p:nvSpPr>
        <p:spPr bwMode="auto">
          <a:xfrm rot="7282380" flipH="1">
            <a:off x="1828800" y="2895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43" name="Oval 9"/>
          <p:cNvSpPr>
            <a:spLocks noChangeArrowheads="1"/>
          </p:cNvSpPr>
          <p:nvPr/>
        </p:nvSpPr>
        <p:spPr bwMode="auto">
          <a:xfrm rot="7282380" flipH="1">
            <a:off x="1371600" y="2743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44" name="Oval 10"/>
          <p:cNvSpPr>
            <a:spLocks noChangeArrowheads="1"/>
          </p:cNvSpPr>
          <p:nvPr/>
        </p:nvSpPr>
        <p:spPr bwMode="auto">
          <a:xfrm rot="7282380" flipH="1">
            <a:off x="381000" y="2362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45" name="Oval 11"/>
          <p:cNvSpPr>
            <a:spLocks noChangeArrowheads="1"/>
          </p:cNvSpPr>
          <p:nvPr/>
        </p:nvSpPr>
        <p:spPr bwMode="auto">
          <a:xfrm rot="7282380" flipH="1">
            <a:off x="762000" y="2514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46" name="Oval 12"/>
          <p:cNvSpPr>
            <a:spLocks noChangeArrowheads="1"/>
          </p:cNvSpPr>
          <p:nvPr/>
        </p:nvSpPr>
        <p:spPr bwMode="auto">
          <a:xfrm rot="7282380" flipH="1">
            <a:off x="1143000" y="2667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rot="10800000" vert="eaVert"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95247" name="Text Box 13"/>
          <p:cNvSpPr txBox="1">
            <a:spLocks noChangeArrowheads="1"/>
          </p:cNvSpPr>
          <p:nvPr/>
        </p:nvSpPr>
        <p:spPr bwMode="auto">
          <a:xfrm>
            <a:off x="128588" y="1751013"/>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a:t>y</a:t>
            </a:r>
          </a:p>
        </p:txBody>
      </p:sp>
      <p:sp>
        <p:nvSpPr>
          <p:cNvPr id="95248" name="Line 14"/>
          <p:cNvSpPr>
            <a:spLocks noChangeShapeType="1"/>
          </p:cNvSpPr>
          <p:nvPr/>
        </p:nvSpPr>
        <p:spPr bwMode="auto">
          <a:xfrm>
            <a:off x="304800" y="3810000"/>
            <a:ext cx="2286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5249" name="Oval 15"/>
          <p:cNvSpPr>
            <a:spLocks noChangeArrowheads="1"/>
          </p:cNvSpPr>
          <p:nvPr/>
        </p:nvSpPr>
        <p:spPr bwMode="auto">
          <a:xfrm rot="7282380" flipH="1">
            <a:off x="2057400" y="2971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50" name="Text Box 16"/>
          <p:cNvSpPr txBox="1">
            <a:spLocks noChangeArrowheads="1"/>
          </p:cNvSpPr>
          <p:nvPr/>
        </p:nvSpPr>
        <p:spPr bwMode="auto">
          <a:xfrm>
            <a:off x="2566988" y="3579813"/>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a:t>x</a:t>
            </a:r>
          </a:p>
        </p:txBody>
      </p:sp>
      <p:sp>
        <p:nvSpPr>
          <p:cNvPr id="95251" name="Line 17"/>
          <p:cNvSpPr>
            <a:spLocks noChangeShapeType="1"/>
          </p:cNvSpPr>
          <p:nvPr/>
        </p:nvSpPr>
        <p:spPr bwMode="auto">
          <a:xfrm flipH="1">
            <a:off x="3352800" y="2362200"/>
            <a:ext cx="0" cy="14478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5252" name="Line 18"/>
          <p:cNvSpPr>
            <a:spLocks noChangeShapeType="1"/>
          </p:cNvSpPr>
          <p:nvPr/>
        </p:nvSpPr>
        <p:spPr bwMode="auto">
          <a:xfrm flipH="1" flipV="1">
            <a:off x="3362325" y="2506663"/>
            <a:ext cx="2574925" cy="8731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5253" name="Oval 19"/>
          <p:cNvSpPr>
            <a:spLocks noChangeArrowheads="1"/>
          </p:cNvSpPr>
          <p:nvPr/>
        </p:nvSpPr>
        <p:spPr bwMode="auto">
          <a:xfrm rot="-7282380">
            <a:off x="5480050" y="3497263"/>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54" name="Oval 20"/>
          <p:cNvSpPr>
            <a:spLocks noChangeArrowheads="1"/>
          </p:cNvSpPr>
          <p:nvPr/>
        </p:nvSpPr>
        <p:spPr bwMode="auto">
          <a:xfrm rot="-7282380">
            <a:off x="5403850" y="3116263"/>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55" name="Oval 21"/>
          <p:cNvSpPr>
            <a:spLocks noChangeArrowheads="1"/>
          </p:cNvSpPr>
          <p:nvPr/>
        </p:nvSpPr>
        <p:spPr bwMode="auto">
          <a:xfrm rot="-7282380">
            <a:off x="3575050" y="2125663"/>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56" name="Oval 22"/>
          <p:cNvSpPr>
            <a:spLocks noChangeArrowheads="1"/>
          </p:cNvSpPr>
          <p:nvPr/>
        </p:nvSpPr>
        <p:spPr bwMode="auto">
          <a:xfrm rot="-7282380">
            <a:off x="3727450" y="2506663"/>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57" name="Oval 23"/>
          <p:cNvSpPr>
            <a:spLocks noChangeArrowheads="1"/>
          </p:cNvSpPr>
          <p:nvPr/>
        </p:nvSpPr>
        <p:spPr bwMode="auto">
          <a:xfrm rot="-7282380">
            <a:off x="5099050" y="3344863"/>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58" name="Oval 24"/>
          <p:cNvSpPr>
            <a:spLocks noChangeArrowheads="1"/>
          </p:cNvSpPr>
          <p:nvPr/>
        </p:nvSpPr>
        <p:spPr bwMode="auto">
          <a:xfrm rot="-7282380">
            <a:off x="3422650" y="2811463"/>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59" name="Oval 25"/>
          <p:cNvSpPr>
            <a:spLocks noChangeArrowheads="1"/>
          </p:cNvSpPr>
          <p:nvPr/>
        </p:nvSpPr>
        <p:spPr bwMode="auto">
          <a:xfrm rot="-7282380">
            <a:off x="4718050" y="3116263"/>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60" name="Oval 26"/>
          <p:cNvSpPr>
            <a:spLocks noChangeArrowheads="1"/>
          </p:cNvSpPr>
          <p:nvPr/>
        </p:nvSpPr>
        <p:spPr bwMode="auto">
          <a:xfrm rot="-7282380">
            <a:off x="4184650" y="2506663"/>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61" name="Oval 27"/>
          <p:cNvSpPr>
            <a:spLocks noChangeArrowheads="1"/>
          </p:cNvSpPr>
          <p:nvPr/>
        </p:nvSpPr>
        <p:spPr bwMode="auto">
          <a:xfrm rot="-7282380">
            <a:off x="4413250" y="2354263"/>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62" name="Oval 28"/>
          <p:cNvSpPr>
            <a:spLocks noChangeArrowheads="1"/>
          </p:cNvSpPr>
          <p:nvPr/>
        </p:nvSpPr>
        <p:spPr bwMode="auto">
          <a:xfrm rot="-7282380">
            <a:off x="5251450" y="2887663"/>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63" name="Oval 29"/>
          <p:cNvSpPr>
            <a:spLocks noChangeArrowheads="1"/>
          </p:cNvSpPr>
          <p:nvPr/>
        </p:nvSpPr>
        <p:spPr bwMode="auto">
          <a:xfrm rot="-7282380">
            <a:off x="3803650" y="2811463"/>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64" name="Oval 30"/>
          <p:cNvSpPr>
            <a:spLocks noChangeArrowheads="1"/>
          </p:cNvSpPr>
          <p:nvPr/>
        </p:nvSpPr>
        <p:spPr bwMode="auto">
          <a:xfrm rot="-7282380">
            <a:off x="5022850" y="2659063"/>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vert="eaVert"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95265" name="Oval 31"/>
          <p:cNvSpPr>
            <a:spLocks noChangeArrowheads="1"/>
          </p:cNvSpPr>
          <p:nvPr/>
        </p:nvSpPr>
        <p:spPr bwMode="auto">
          <a:xfrm rot="-7282380">
            <a:off x="4108450" y="2811463"/>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66" name="Oval 32"/>
          <p:cNvSpPr>
            <a:spLocks noChangeArrowheads="1"/>
          </p:cNvSpPr>
          <p:nvPr/>
        </p:nvSpPr>
        <p:spPr bwMode="auto">
          <a:xfrm rot="-7282380">
            <a:off x="4489450" y="2887663"/>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67" name="Oval 33"/>
          <p:cNvSpPr>
            <a:spLocks noChangeArrowheads="1"/>
          </p:cNvSpPr>
          <p:nvPr/>
        </p:nvSpPr>
        <p:spPr bwMode="auto">
          <a:xfrm rot="-7282380">
            <a:off x="4260850" y="3116263"/>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68" name="Text Box 34"/>
          <p:cNvSpPr txBox="1">
            <a:spLocks noChangeArrowheads="1"/>
          </p:cNvSpPr>
          <p:nvPr/>
        </p:nvSpPr>
        <p:spPr bwMode="auto">
          <a:xfrm>
            <a:off x="3170238" y="1743075"/>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a:t>y</a:t>
            </a:r>
          </a:p>
        </p:txBody>
      </p:sp>
      <p:sp>
        <p:nvSpPr>
          <p:cNvPr id="95269" name="Line 35"/>
          <p:cNvSpPr>
            <a:spLocks noChangeShapeType="1"/>
          </p:cNvSpPr>
          <p:nvPr/>
        </p:nvSpPr>
        <p:spPr bwMode="auto">
          <a:xfrm>
            <a:off x="3352800" y="3810000"/>
            <a:ext cx="23622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5270" name="Text Box 36"/>
          <p:cNvSpPr txBox="1">
            <a:spLocks noChangeArrowheads="1"/>
          </p:cNvSpPr>
          <p:nvPr/>
        </p:nvSpPr>
        <p:spPr bwMode="auto">
          <a:xfrm>
            <a:off x="5608638" y="3648075"/>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a:t>x</a:t>
            </a:r>
          </a:p>
        </p:txBody>
      </p:sp>
      <p:sp>
        <p:nvSpPr>
          <p:cNvPr id="95271" name="Line 37"/>
          <p:cNvSpPr>
            <a:spLocks noChangeShapeType="1"/>
          </p:cNvSpPr>
          <p:nvPr/>
        </p:nvSpPr>
        <p:spPr bwMode="auto">
          <a:xfrm flipH="1">
            <a:off x="6324600" y="2209800"/>
            <a:ext cx="0" cy="1600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5272" name="Oval 38"/>
          <p:cNvSpPr>
            <a:spLocks noChangeArrowheads="1"/>
          </p:cNvSpPr>
          <p:nvPr/>
        </p:nvSpPr>
        <p:spPr bwMode="auto">
          <a:xfrm rot="-7282380">
            <a:off x="6653213" y="3124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73" name="Oval 39"/>
          <p:cNvSpPr>
            <a:spLocks noChangeArrowheads="1"/>
          </p:cNvSpPr>
          <p:nvPr/>
        </p:nvSpPr>
        <p:spPr bwMode="auto">
          <a:xfrm rot="-7282380">
            <a:off x="8482013" y="2438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74" name="Oval 40"/>
          <p:cNvSpPr>
            <a:spLocks noChangeArrowheads="1"/>
          </p:cNvSpPr>
          <p:nvPr/>
        </p:nvSpPr>
        <p:spPr bwMode="auto">
          <a:xfrm rot="-7282380">
            <a:off x="8634413" y="2743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75" name="Oval 41"/>
          <p:cNvSpPr>
            <a:spLocks noChangeArrowheads="1"/>
          </p:cNvSpPr>
          <p:nvPr/>
        </p:nvSpPr>
        <p:spPr bwMode="auto">
          <a:xfrm rot="-7282380">
            <a:off x="7720013" y="3048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76" name="Oval 42"/>
          <p:cNvSpPr>
            <a:spLocks noChangeArrowheads="1"/>
          </p:cNvSpPr>
          <p:nvPr/>
        </p:nvSpPr>
        <p:spPr bwMode="auto">
          <a:xfrm rot="-7282380">
            <a:off x="7796213" y="2438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77" name="Oval 43"/>
          <p:cNvSpPr>
            <a:spLocks noChangeArrowheads="1"/>
          </p:cNvSpPr>
          <p:nvPr/>
        </p:nvSpPr>
        <p:spPr bwMode="auto">
          <a:xfrm rot="-7282380">
            <a:off x="7315200" y="2362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78" name="Oval 44"/>
          <p:cNvSpPr>
            <a:spLocks noChangeArrowheads="1"/>
          </p:cNvSpPr>
          <p:nvPr/>
        </p:nvSpPr>
        <p:spPr bwMode="auto">
          <a:xfrm rot="-7282380">
            <a:off x="6500813" y="2514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79" name="Oval 45"/>
          <p:cNvSpPr>
            <a:spLocks noChangeArrowheads="1"/>
          </p:cNvSpPr>
          <p:nvPr/>
        </p:nvSpPr>
        <p:spPr bwMode="auto">
          <a:xfrm rot="-7282380">
            <a:off x="6805613" y="2667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80" name="Oval 46"/>
          <p:cNvSpPr>
            <a:spLocks noChangeArrowheads="1"/>
          </p:cNvSpPr>
          <p:nvPr/>
        </p:nvSpPr>
        <p:spPr bwMode="auto">
          <a:xfrm rot="-7282380">
            <a:off x="7110413" y="2854325"/>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vert="eaVert"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95281" name="Oval 47"/>
          <p:cNvSpPr>
            <a:spLocks noChangeArrowheads="1"/>
          </p:cNvSpPr>
          <p:nvPr/>
        </p:nvSpPr>
        <p:spPr bwMode="auto">
          <a:xfrm rot="-7282380">
            <a:off x="7491413" y="2819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82" name="Oval 48"/>
          <p:cNvSpPr>
            <a:spLocks noChangeArrowheads="1"/>
          </p:cNvSpPr>
          <p:nvPr/>
        </p:nvSpPr>
        <p:spPr bwMode="auto">
          <a:xfrm rot="-7282380">
            <a:off x="7262813" y="3124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83" name="Text Box 49"/>
          <p:cNvSpPr txBox="1">
            <a:spLocks noChangeArrowheads="1"/>
          </p:cNvSpPr>
          <p:nvPr/>
        </p:nvSpPr>
        <p:spPr bwMode="auto">
          <a:xfrm>
            <a:off x="6172200" y="1674813"/>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a:t>y</a:t>
            </a:r>
          </a:p>
        </p:txBody>
      </p:sp>
      <p:sp>
        <p:nvSpPr>
          <p:cNvPr id="95284" name="Line 50"/>
          <p:cNvSpPr>
            <a:spLocks noChangeShapeType="1"/>
          </p:cNvSpPr>
          <p:nvPr/>
        </p:nvSpPr>
        <p:spPr bwMode="auto">
          <a:xfrm>
            <a:off x="6348413" y="3810000"/>
            <a:ext cx="2286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5285" name="Oval 51"/>
          <p:cNvSpPr>
            <a:spLocks noChangeArrowheads="1"/>
          </p:cNvSpPr>
          <p:nvPr/>
        </p:nvSpPr>
        <p:spPr bwMode="auto">
          <a:xfrm rot="-7282380">
            <a:off x="8229600" y="2971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86" name="Text Box 52"/>
          <p:cNvSpPr txBox="1">
            <a:spLocks noChangeArrowheads="1"/>
          </p:cNvSpPr>
          <p:nvPr/>
        </p:nvSpPr>
        <p:spPr bwMode="auto">
          <a:xfrm>
            <a:off x="8610600" y="3579813"/>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a:t>x</a:t>
            </a:r>
          </a:p>
        </p:txBody>
      </p:sp>
      <p:sp>
        <p:nvSpPr>
          <p:cNvPr id="95287" name="Line 53"/>
          <p:cNvSpPr>
            <a:spLocks noChangeShapeType="1"/>
          </p:cNvSpPr>
          <p:nvPr/>
        </p:nvSpPr>
        <p:spPr bwMode="auto">
          <a:xfrm flipH="1">
            <a:off x="1676400" y="4800600"/>
            <a:ext cx="0" cy="14478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5288" name="Line 54"/>
          <p:cNvSpPr>
            <a:spLocks noChangeShapeType="1"/>
          </p:cNvSpPr>
          <p:nvPr/>
        </p:nvSpPr>
        <p:spPr bwMode="auto">
          <a:xfrm flipV="1">
            <a:off x="1692275" y="4953000"/>
            <a:ext cx="2574925" cy="8731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5289" name="Oval 55"/>
          <p:cNvSpPr>
            <a:spLocks noChangeArrowheads="1"/>
          </p:cNvSpPr>
          <p:nvPr/>
        </p:nvSpPr>
        <p:spPr bwMode="auto">
          <a:xfrm rot="-7282380">
            <a:off x="1752600" y="5943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90" name="Oval 56"/>
          <p:cNvSpPr>
            <a:spLocks noChangeArrowheads="1"/>
          </p:cNvSpPr>
          <p:nvPr/>
        </p:nvSpPr>
        <p:spPr bwMode="auto">
          <a:xfrm rot="-7282380">
            <a:off x="1905000" y="5562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91" name="Oval 57"/>
          <p:cNvSpPr>
            <a:spLocks noChangeArrowheads="1"/>
          </p:cNvSpPr>
          <p:nvPr/>
        </p:nvSpPr>
        <p:spPr bwMode="auto">
          <a:xfrm rot="-7282380">
            <a:off x="3657600" y="4572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92" name="Oval 58"/>
          <p:cNvSpPr>
            <a:spLocks noChangeArrowheads="1"/>
          </p:cNvSpPr>
          <p:nvPr/>
        </p:nvSpPr>
        <p:spPr bwMode="auto">
          <a:xfrm rot="-7282380">
            <a:off x="3810000" y="4953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93" name="Oval 59"/>
          <p:cNvSpPr>
            <a:spLocks noChangeArrowheads="1"/>
          </p:cNvSpPr>
          <p:nvPr/>
        </p:nvSpPr>
        <p:spPr bwMode="auto">
          <a:xfrm rot="-7282380">
            <a:off x="2209800" y="5791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94" name="Oval 60"/>
          <p:cNvSpPr>
            <a:spLocks noChangeArrowheads="1"/>
          </p:cNvSpPr>
          <p:nvPr/>
        </p:nvSpPr>
        <p:spPr bwMode="auto">
          <a:xfrm rot="-7282380">
            <a:off x="3962400" y="5257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95" name="Oval 61"/>
          <p:cNvSpPr>
            <a:spLocks noChangeArrowheads="1"/>
          </p:cNvSpPr>
          <p:nvPr/>
        </p:nvSpPr>
        <p:spPr bwMode="auto">
          <a:xfrm rot="-7282380">
            <a:off x="3200400" y="5791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96" name="Oval 62"/>
          <p:cNvSpPr>
            <a:spLocks noChangeArrowheads="1"/>
          </p:cNvSpPr>
          <p:nvPr/>
        </p:nvSpPr>
        <p:spPr bwMode="auto">
          <a:xfrm rot="-7282380">
            <a:off x="3276600" y="45720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97" name="Oval 63"/>
          <p:cNvSpPr>
            <a:spLocks noChangeArrowheads="1"/>
          </p:cNvSpPr>
          <p:nvPr/>
        </p:nvSpPr>
        <p:spPr bwMode="auto">
          <a:xfrm rot="-7282380">
            <a:off x="2590800" y="4648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98" name="Oval 64"/>
          <p:cNvSpPr>
            <a:spLocks noChangeArrowheads="1"/>
          </p:cNvSpPr>
          <p:nvPr/>
        </p:nvSpPr>
        <p:spPr bwMode="auto">
          <a:xfrm rot="-7282380">
            <a:off x="1752600" y="5181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299" name="Oval 65"/>
          <p:cNvSpPr>
            <a:spLocks noChangeArrowheads="1"/>
          </p:cNvSpPr>
          <p:nvPr/>
        </p:nvSpPr>
        <p:spPr bwMode="auto">
          <a:xfrm rot="-7282380">
            <a:off x="2133600" y="4876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300" name="Oval 66"/>
          <p:cNvSpPr>
            <a:spLocks noChangeArrowheads="1"/>
          </p:cNvSpPr>
          <p:nvPr/>
        </p:nvSpPr>
        <p:spPr bwMode="auto">
          <a:xfrm rot="-7282380">
            <a:off x="2438400" y="5368925"/>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vert="eaVert"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latin typeface="Times New Roman" panose="02020603050405020304" pitchFamily="18" charset="0"/>
            </a:endParaRPr>
          </a:p>
        </p:txBody>
      </p:sp>
      <p:sp>
        <p:nvSpPr>
          <p:cNvPr id="95301" name="Oval 67"/>
          <p:cNvSpPr>
            <a:spLocks noChangeArrowheads="1"/>
          </p:cNvSpPr>
          <p:nvPr/>
        </p:nvSpPr>
        <p:spPr bwMode="auto">
          <a:xfrm rot="-7282380">
            <a:off x="3429000" y="5486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302" name="Oval 68"/>
          <p:cNvSpPr>
            <a:spLocks noChangeArrowheads="1"/>
          </p:cNvSpPr>
          <p:nvPr/>
        </p:nvSpPr>
        <p:spPr bwMode="auto">
          <a:xfrm rot="-7282380">
            <a:off x="2895600" y="5486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303" name="Oval 69"/>
          <p:cNvSpPr>
            <a:spLocks noChangeArrowheads="1"/>
          </p:cNvSpPr>
          <p:nvPr/>
        </p:nvSpPr>
        <p:spPr bwMode="auto">
          <a:xfrm rot="-7282380">
            <a:off x="2743200" y="5943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304" name="Text Box 70"/>
          <p:cNvSpPr txBox="1">
            <a:spLocks noChangeArrowheads="1"/>
          </p:cNvSpPr>
          <p:nvPr/>
        </p:nvSpPr>
        <p:spPr bwMode="auto">
          <a:xfrm>
            <a:off x="1219200" y="4494213"/>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a:t>y</a:t>
            </a:r>
          </a:p>
        </p:txBody>
      </p:sp>
      <p:sp>
        <p:nvSpPr>
          <p:cNvPr id="95305" name="Line 71"/>
          <p:cNvSpPr>
            <a:spLocks noChangeShapeType="1"/>
          </p:cNvSpPr>
          <p:nvPr/>
        </p:nvSpPr>
        <p:spPr bwMode="auto">
          <a:xfrm>
            <a:off x="1676400" y="6248400"/>
            <a:ext cx="2286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5306" name="Oval 72"/>
          <p:cNvSpPr>
            <a:spLocks noChangeArrowheads="1"/>
          </p:cNvSpPr>
          <p:nvPr/>
        </p:nvSpPr>
        <p:spPr bwMode="auto">
          <a:xfrm rot="-7282380">
            <a:off x="3733800" y="5638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307" name="Text Box 73"/>
          <p:cNvSpPr txBox="1">
            <a:spLocks noChangeArrowheads="1"/>
          </p:cNvSpPr>
          <p:nvPr/>
        </p:nvSpPr>
        <p:spPr bwMode="auto">
          <a:xfrm>
            <a:off x="3938588" y="6094413"/>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a:t>x</a:t>
            </a:r>
          </a:p>
        </p:txBody>
      </p:sp>
      <p:sp>
        <p:nvSpPr>
          <p:cNvPr id="95308" name="Line 74"/>
          <p:cNvSpPr>
            <a:spLocks noChangeShapeType="1"/>
          </p:cNvSpPr>
          <p:nvPr/>
        </p:nvSpPr>
        <p:spPr bwMode="auto">
          <a:xfrm>
            <a:off x="4953000" y="4800600"/>
            <a:ext cx="0" cy="14478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5309" name="Line 75"/>
          <p:cNvSpPr>
            <a:spLocks noChangeShapeType="1"/>
          </p:cNvSpPr>
          <p:nvPr/>
        </p:nvSpPr>
        <p:spPr bwMode="auto">
          <a:xfrm flipV="1">
            <a:off x="5105400" y="5105400"/>
            <a:ext cx="2667000" cy="7207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5310" name="Text Box 83"/>
          <p:cNvSpPr txBox="1">
            <a:spLocks noChangeArrowheads="1"/>
          </p:cNvSpPr>
          <p:nvPr/>
        </p:nvSpPr>
        <p:spPr bwMode="auto">
          <a:xfrm>
            <a:off x="4624388" y="4570413"/>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a:t>y</a:t>
            </a:r>
          </a:p>
        </p:txBody>
      </p:sp>
      <p:sp>
        <p:nvSpPr>
          <p:cNvPr id="95311" name="Line 84"/>
          <p:cNvSpPr>
            <a:spLocks noChangeShapeType="1"/>
          </p:cNvSpPr>
          <p:nvPr/>
        </p:nvSpPr>
        <p:spPr bwMode="auto">
          <a:xfrm>
            <a:off x="4953000" y="6248400"/>
            <a:ext cx="2286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5312" name="Oval 85"/>
          <p:cNvSpPr>
            <a:spLocks noChangeArrowheads="1"/>
          </p:cNvSpPr>
          <p:nvPr/>
        </p:nvSpPr>
        <p:spPr bwMode="auto">
          <a:xfrm rot="-7282380">
            <a:off x="5257800" y="5638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313" name="Text Box 86"/>
          <p:cNvSpPr txBox="1">
            <a:spLocks noChangeArrowheads="1"/>
          </p:cNvSpPr>
          <p:nvPr/>
        </p:nvSpPr>
        <p:spPr bwMode="auto">
          <a:xfrm>
            <a:off x="7215188" y="6094413"/>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a:t>x</a:t>
            </a:r>
          </a:p>
        </p:txBody>
      </p:sp>
      <p:sp>
        <p:nvSpPr>
          <p:cNvPr id="95314" name="Line 87"/>
          <p:cNvSpPr>
            <a:spLocks noChangeShapeType="1"/>
          </p:cNvSpPr>
          <p:nvPr/>
        </p:nvSpPr>
        <p:spPr bwMode="auto">
          <a:xfrm>
            <a:off x="6400800" y="2895600"/>
            <a:ext cx="2286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5315" name="Text Box 88"/>
          <p:cNvSpPr txBox="1">
            <a:spLocks noChangeArrowheads="1"/>
          </p:cNvSpPr>
          <p:nvPr/>
        </p:nvSpPr>
        <p:spPr bwMode="auto">
          <a:xfrm>
            <a:off x="984250" y="3876675"/>
            <a:ext cx="1044575" cy="519113"/>
          </a:xfrm>
          <a:prstGeom prst="rect">
            <a:avLst/>
          </a:prstGeom>
          <a:solidFill>
            <a:srgbClr val="CC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b="1"/>
              <a:t>r = -1</a:t>
            </a:r>
          </a:p>
        </p:txBody>
      </p:sp>
      <p:sp>
        <p:nvSpPr>
          <p:cNvPr id="95316" name="Text Box 89"/>
          <p:cNvSpPr txBox="1">
            <a:spLocks noChangeArrowheads="1"/>
          </p:cNvSpPr>
          <p:nvPr/>
        </p:nvSpPr>
        <p:spPr bwMode="auto">
          <a:xfrm>
            <a:off x="4038600" y="3886200"/>
            <a:ext cx="1143000" cy="519113"/>
          </a:xfrm>
          <a:prstGeom prst="rect">
            <a:avLst/>
          </a:prstGeom>
          <a:solidFill>
            <a:srgbClr val="CC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b="1"/>
              <a:t>r = -.6</a:t>
            </a:r>
          </a:p>
        </p:txBody>
      </p:sp>
      <p:sp>
        <p:nvSpPr>
          <p:cNvPr id="95317" name="Text Box 90"/>
          <p:cNvSpPr txBox="1">
            <a:spLocks noChangeArrowheads="1"/>
          </p:cNvSpPr>
          <p:nvPr/>
        </p:nvSpPr>
        <p:spPr bwMode="auto">
          <a:xfrm>
            <a:off x="7162800" y="3886200"/>
            <a:ext cx="925513" cy="519113"/>
          </a:xfrm>
          <a:prstGeom prst="rect">
            <a:avLst/>
          </a:prstGeom>
          <a:solidFill>
            <a:srgbClr val="CC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b="1"/>
              <a:t>r = 0</a:t>
            </a:r>
          </a:p>
        </p:txBody>
      </p:sp>
      <p:sp>
        <p:nvSpPr>
          <p:cNvPr id="95318" name="Oval 91"/>
          <p:cNvSpPr>
            <a:spLocks noChangeArrowheads="1"/>
          </p:cNvSpPr>
          <p:nvPr/>
        </p:nvSpPr>
        <p:spPr bwMode="auto">
          <a:xfrm rot="-7282380">
            <a:off x="5562600" y="5562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319" name="Oval 92"/>
          <p:cNvSpPr>
            <a:spLocks noChangeArrowheads="1"/>
          </p:cNvSpPr>
          <p:nvPr/>
        </p:nvSpPr>
        <p:spPr bwMode="auto">
          <a:xfrm rot="-7282380">
            <a:off x="5867400" y="54864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320" name="Oval 93"/>
          <p:cNvSpPr>
            <a:spLocks noChangeArrowheads="1"/>
          </p:cNvSpPr>
          <p:nvPr/>
        </p:nvSpPr>
        <p:spPr bwMode="auto">
          <a:xfrm rot="-7282380">
            <a:off x="6172200" y="5410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321" name="Oval 94"/>
          <p:cNvSpPr>
            <a:spLocks noChangeArrowheads="1"/>
          </p:cNvSpPr>
          <p:nvPr/>
        </p:nvSpPr>
        <p:spPr bwMode="auto">
          <a:xfrm rot="-7282380">
            <a:off x="6629400" y="5257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322" name="Oval 95"/>
          <p:cNvSpPr>
            <a:spLocks noChangeArrowheads="1"/>
          </p:cNvSpPr>
          <p:nvPr/>
        </p:nvSpPr>
        <p:spPr bwMode="auto">
          <a:xfrm rot="-7282380">
            <a:off x="6934200" y="51816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323" name="Oval 96"/>
          <p:cNvSpPr>
            <a:spLocks noChangeArrowheads="1"/>
          </p:cNvSpPr>
          <p:nvPr/>
        </p:nvSpPr>
        <p:spPr bwMode="auto">
          <a:xfrm rot="-7282380">
            <a:off x="7467600" y="5029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324" name="Oval 97"/>
          <p:cNvSpPr>
            <a:spLocks noChangeArrowheads="1"/>
          </p:cNvSpPr>
          <p:nvPr/>
        </p:nvSpPr>
        <p:spPr bwMode="auto">
          <a:xfrm rot="-7282380">
            <a:off x="3200400" y="5029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325" name="Oval 98"/>
          <p:cNvSpPr>
            <a:spLocks noChangeArrowheads="1"/>
          </p:cNvSpPr>
          <p:nvPr/>
        </p:nvSpPr>
        <p:spPr bwMode="auto">
          <a:xfrm rot="-7282380">
            <a:off x="2971800" y="44958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95326" name="Oval 99"/>
          <p:cNvSpPr>
            <a:spLocks noChangeArrowheads="1"/>
          </p:cNvSpPr>
          <p:nvPr/>
        </p:nvSpPr>
        <p:spPr bwMode="auto">
          <a:xfrm rot="-7282380">
            <a:off x="2514600" y="5029200"/>
            <a:ext cx="228600" cy="228600"/>
          </a:xfrm>
          <a:prstGeom prst="ellipse">
            <a:avLst/>
          </a:prstGeom>
          <a:solidFill>
            <a:schemeClr val="folHlink"/>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9625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14-</a:t>
            </a:r>
            <a:fld id="{F4971EFC-9957-4568-A32C-28B7EF9E5C2E}" type="slidenum">
              <a:rPr lang="en-US" altLang="en-US" sz="1000" smtClean="0"/>
              <a:pPr>
                <a:spcBef>
                  <a:spcPct val="0"/>
                </a:spcBef>
                <a:buClrTx/>
                <a:buSzTx/>
                <a:buFontTx/>
                <a:buNone/>
              </a:pPr>
              <a:t>67</a:t>
            </a:fld>
            <a:endParaRPr lang="en-US" altLang="en-US" sz="1000"/>
          </a:p>
        </p:txBody>
      </p:sp>
      <p:sp>
        <p:nvSpPr>
          <p:cNvPr id="96260" name="Rectangle 2"/>
          <p:cNvSpPr>
            <a:spLocks noGrp="1" noChangeArrowheads="1"/>
          </p:cNvSpPr>
          <p:nvPr>
            <p:ph type="title"/>
          </p:nvPr>
        </p:nvSpPr>
        <p:spPr>
          <a:xfrm>
            <a:off x="990600" y="533400"/>
            <a:ext cx="7793038" cy="762000"/>
          </a:xfrm>
        </p:spPr>
        <p:txBody>
          <a:bodyPr/>
          <a:lstStyle/>
          <a:p>
            <a:pPr eaLnBrk="1" hangingPunct="1">
              <a:lnSpc>
                <a:spcPct val="85000"/>
              </a:lnSpc>
            </a:pPr>
            <a:r>
              <a:rPr lang="en-US" altLang="en-US"/>
              <a:t>Calculating the </a:t>
            </a:r>
            <a:br>
              <a:rPr lang="en-US" altLang="en-US"/>
            </a:br>
            <a:r>
              <a:rPr lang="en-US" altLang="en-US"/>
              <a:t>Correlation Coefficient</a:t>
            </a:r>
          </a:p>
        </p:txBody>
      </p:sp>
      <p:graphicFrame>
        <p:nvGraphicFramePr>
          <p:cNvPr id="96261" name="Object 4"/>
          <p:cNvGraphicFramePr>
            <a:graphicFrameLocks noChangeAspect="1"/>
          </p:cNvGraphicFramePr>
          <p:nvPr/>
        </p:nvGraphicFramePr>
        <p:xfrm>
          <a:off x="3581400" y="2133600"/>
          <a:ext cx="4191000" cy="1179513"/>
        </p:xfrm>
        <a:graphic>
          <a:graphicData uri="http://schemas.openxmlformats.org/presentationml/2006/ole">
            <mc:AlternateContent xmlns:mc="http://schemas.openxmlformats.org/markup-compatibility/2006">
              <mc:Choice xmlns:v="urn:schemas-microsoft-com:vml" Requires="v">
                <p:oleObj spid="_x0000_s96266" name="Equation" r:id="rId3" imgW="1892300" imgH="533400" progId="Equation.3">
                  <p:embed/>
                </p:oleObj>
              </mc:Choice>
              <mc:Fallback>
                <p:oleObj name="Equation" r:id="rId3" imgW="1892300" imgH="5334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2133600"/>
                        <a:ext cx="4191000" cy="1179513"/>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6262" name="Rectangle 5"/>
          <p:cNvSpPr>
            <a:spLocks noChangeArrowheads="1"/>
          </p:cNvSpPr>
          <p:nvPr/>
        </p:nvSpPr>
        <p:spPr bwMode="auto">
          <a:xfrm>
            <a:off x="876300" y="3429000"/>
            <a:ext cx="69723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400"/>
              <a:t>where:</a:t>
            </a:r>
          </a:p>
          <a:p>
            <a:pPr eaLnBrk="1" hangingPunct="1">
              <a:spcBef>
                <a:spcPct val="0"/>
              </a:spcBef>
              <a:buClrTx/>
              <a:buSzTx/>
              <a:buFontTx/>
              <a:buNone/>
            </a:pPr>
            <a:r>
              <a:rPr lang="en-US" altLang="en-US" sz="2400"/>
              <a:t>	r = Sample correlation coefficient</a:t>
            </a:r>
          </a:p>
          <a:p>
            <a:pPr eaLnBrk="1" hangingPunct="1">
              <a:spcBef>
                <a:spcPct val="0"/>
              </a:spcBef>
              <a:buClrTx/>
              <a:buSzTx/>
              <a:buFontTx/>
              <a:buNone/>
            </a:pPr>
            <a:r>
              <a:rPr lang="en-US" altLang="en-US" sz="2400"/>
              <a:t>	n = Sample size</a:t>
            </a:r>
          </a:p>
          <a:p>
            <a:pPr eaLnBrk="1" hangingPunct="1">
              <a:spcBef>
                <a:spcPct val="0"/>
              </a:spcBef>
              <a:buClrTx/>
              <a:buSzTx/>
              <a:buFontTx/>
              <a:buNone/>
            </a:pPr>
            <a:r>
              <a:rPr lang="en-US" altLang="en-US" sz="2400"/>
              <a:t>	x = Value of the independent variable</a:t>
            </a:r>
          </a:p>
          <a:p>
            <a:pPr eaLnBrk="1" hangingPunct="1">
              <a:spcBef>
                <a:spcPct val="0"/>
              </a:spcBef>
              <a:buClrTx/>
              <a:buSzTx/>
              <a:buFontTx/>
              <a:buNone/>
            </a:pPr>
            <a:r>
              <a:rPr lang="en-US" altLang="en-US" sz="2400"/>
              <a:t>	y = Value of the dependent variable</a:t>
            </a:r>
          </a:p>
        </p:txBody>
      </p:sp>
      <p:sp>
        <p:nvSpPr>
          <p:cNvPr id="96263" name="Rectangle 7"/>
          <p:cNvSpPr>
            <a:spLocks noChangeArrowheads="1"/>
          </p:cNvSpPr>
          <p:nvPr/>
        </p:nvSpPr>
        <p:spPr bwMode="auto">
          <a:xfrm>
            <a:off x="1143000" y="1524000"/>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kumimoji="1" lang="en-US" altLang="en-US" sz="2400">
                <a:solidFill>
                  <a:schemeClr val="folHlink"/>
                </a:solidFill>
              </a:rPr>
              <a:t>Sample correlation coefficient:</a:t>
            </a:r>
            <a:endParaRPr kumimoji="1" lang="en-US" altLang="en-US" sz="2400" b="1"/>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2" name="Footer Placeholder 3"/>
          <p:cNvSpPr>
            <a:spLocks noGrp="1"/>
          </p:cNvSpPr>
          <p:nvPr>
            <p:ph type="ftr" sz="quarter" idx="10"/>
          </p:nvPr>
        </p:nvSpPr>
        <p:spPr>
          <a:xfrm>
            <a:off x="152400" y="6477000"/>
            <a:ext cx="4648200" cy="30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9728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14-</a:t>
            </a:r>
            <a:fld id="{605AA2A8-23D7-4259-A27B-21CD764CCD16}" type="slidenum">
              <a:rPr lang="en-US" altLang="en-US" sz="1000" smtClean="0"/>
              <a:pPr>
                <a:spcBef>
                  <a:spcPct val="0"/>
                </a:spcBef>
                <a:buClrTx/>
                <a:buSzTx/>
                <a:buFontTx/>
                <a:buNone/>
              </a:pPr>
              <a:t>68</a:t>
            </a:fld>
            <a:endParaRPr lang="en-US" altLang="en-US" sz="1000"/>
          </a:p>
        </p:txBody>
      </p:sp>
      <p:sp>
        <p:nvSpPr>
          <p:cNvPr id="97284" name="Rectangle 2"/>
          <p:cNvSpPr>
            <a:spLocks noGrp="1" noChangeArrowheads="1"/>
          </p:cNvSpPr>
          <p:nvPr>
            <p:ph type="title"/>
          </p:nvPr>
        </p:nvSpPr>
        <p:spPr/>
        <p:txBody>
          <a:bodyPr/>
          <a:lstStyle/>
          <a:p>
            <a:pPr eaLnBrk="1" hangingPunct="1"/>
            <a:r>
              <a:rPr lang="en-US" altLang="en-US"/>
              <a:t>Calculation Example</a:t>
            </a:r>
          </a:p>
        </p:txBody>
      </p:sp>
      <p:graphicFrame>
        <p:nvGraphicFramePr>
          <p:cNvPr id="220324" name="Group 164"/>
          <p:cNvGraphicFramePr>
            <a:graphicFrameLocks noGrp="1"/>
          </p:cNvGraphicFramePr>
          <p:nvPr/>
        </p:nvGraphicFramePr>
        <p:xfrm>
          <a:off x="2209800" y="1600200"/>
          <a:ext cx="6096000" cy="4572000"/>
        </p:xfrm>
        <a:graphic>
          <a:graphicData uri="http://schemas.openxmlformats.org/drawingml/2006/table">
            <a:tbl>
              <a:tblPr/>
              <a:tblGrid>
                <a:gridCol w="12192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762000">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dirty="0">
                          <a:ln>
                            <a:noFill/>
                          </a:ln>
                          <a:solidFill>
                            <a:schemeClr val="tx1"/>
                          </a:solidFill>
                          <a:effectLst/>
                          <a:latin typeface="Arial" charset="0"/>
                        </a:rPr>
                        <a:t>Tree Height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FFFF"/>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charset="0"/>
                        </a:rPr>
                        <a:t>Trunk Diameter</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FFFF"/>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900" b="1"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FFFF"/>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900" b="1"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FFFF"/>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900" b="1"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CFFFF"/>
                    </a:solidFill>
                  </a:tcPr>
                </a:tc>
                <a:extLst>
                  <a:ext uri="{0D108BD9-81ED-4DB2-BD59-A6C34878D82A}">
                    <a16:rowId xmlns:a16="http://schemas.microsoft.com/office/drawing/2014/main" val="10000"/>
                  </a:ext>
                </a:extLst>
              </a:tr>
              <a:tr h="320675">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dirty="0">
                          <a:ln>
                            <a:noFill/>
                          </a:ln>
                          <a:solidFill>
                            <a:schemeClr val="tx1"/>
                          </a:solidFill>
                          <a:effectLst/>
                          <a:latin typeface="Arial" charset="0"/>
                        </a:rPr>
                        <a:t>y</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CFFFF"/>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charset="0"/>
                        </a:rPr>
                        <a:t>x</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CFFFF"/>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charset="0"/>
                        </a:rPr>
                        <a:t>xy</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CFFFF"/>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charset="0"/>
                        </a:rPr>
                        <a:t>y</a:t>
                      </a:r>
                      <a:r>
                        <a:rPr kumimoji="0" lang="en-US" sz="1900" b="1" i="0" u="none" strike="noStrike" cap="none" normalizeH="0" baseline="30000">
                          <a:ln>
                            <a:noFill/>
                          </a:ln>
                          <a:solidFill>
                            <a:schemeClr val="tx1"/>
                          </a:solidFill>
                          <a:effectLst/>
                          <a:latin typeface="Arial" charset="0"/>
                        </a:rPr>
                        <a:t>2</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CFFFF"/>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charset="0"/>
                        </a:rPr>
                        <a:t>x</a:t>
                      </a:r>
                      <a:r>
                        <a:rPr kumimoji="0" lang="en-US" sz="1900" b="1" i="0" u="none" strike="noStrike" cap="none" normalizeH="0" baseline="30000">
                          <a:ln>
                            <a:noFill/>
                          </a:ln>
                          <a:solidFill>
                            <a:schemeClr val="tx1"/>
                          </a:solidFill>
                          <a:effectLst/>
                          <a:latin typeface="Arial" charset="0"/>
                        </a:rPr>
                        <a:t>2</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CFFFF"/>
                    </a:solidFill>
                  </a:tcPr>
                </a:tc>
                <a:extLst>
                  <a:ext uri="{0D108BD9-81ED-4DB2-BD59-A6C34878D82A}">
                    <a16:rowId xmlns:a16="http://schemas.microsoft.com/office/drawing/2014/main" val="10001"/>
                  </a:ext>
                </a:extLst>
              </a:tr>
              <a:tr h="320675">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dirty="0">
                          <a:ln>
                            <a:noFill/>
                          </a:ln>
                          <a:solidFill>
                            <a:schemeClr val="tx1"/>
                          </a:solidFill>
                          <a:effectLst/>
                          <a:latin typeface="Arial" charset="0"/>
                        </a:rPr>
                        <a:t>35</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8</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280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1225</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64</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2"/>
                  </a:ext>
                </a:extLst>
              </a:tr>
              <a:tr h="322263">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dirty="0">
                          <a:ln>
                            <a:noFill/>
                          </a:ln>
                          <a:solidFill>
                            <a:schemeClr val="tx1"/>
                          </a:solidFill>
                          <a:effectLst/>
                          <a:latin typeface="Arial" charset="0"/>
                        </a:rPr>
                        <a:t>49</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9</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441</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2401</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81</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3"/>
                  </a:ext>
                </a:extLst>
              </a:tr>
              <a:tr h="320675">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dirty="0">
                          <a:ln>
                            <a:noFill/>
                          </a:ln>
                          <a:solidFill>
                            <a:schemeClr val="tx1"/>
                          </a:solidFill>
                          <a:effectLst/>
                          <a:latin typeface="Arial" charset="0"/>
                        </a:rPr>
                        <a:t>27</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7</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189</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729</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49</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4"/>
                  </a:ext>
                </a:extLst>
              </a:tr>
              <a:tr h="320675">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dirty="0">
                          <a:ln>
                            <a:noFill/>
                          </a:ln>
                          <a:solidFill>
                            <a:schemeClr val="tx1"/>
                          </a:solidFill>
                          <a:effectLst/>
                          <a:latin typeface="Arial" charset="0"/>
                        </a:rPr>
                        <a:t>33</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6</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198</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1089</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36</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5"/>
                  </a:ext>
                </a:extLst>
              </a:tr>
              <a:tr h="320675">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dirty="0">
                          <a:ln>
                            <a:noFill/>
                          </a:ln>
                          <a:solidFill>
                            <a:schemeClr val="tx1"/>
                          </a:solidFill>
                          <a:effectLst/>
                          <a:latin typeface="Arial" charset="0"/>
                        </a:rPr>
                        <a:t>60</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13</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780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3600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169</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6"/>
                  </a:ext>
                </a:extLst>
              </a:tr>
              <a:tr h="320675">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dirty="0">
                          <a:ln>
                            <a:noFill/>
                          </a:ln>
                          <a:solidFill>
                            <a:schemeClr val="tx1"/>
                          </a:solidFill>
                          <a:effectLst/>
                          <a:latin typeface="Arial" charset="0"/>
                        </a:rPr>
                        <a:t>21</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7</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147</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441</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49</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7"/>
                  </a:ext>
                </a:extLst>
              </a:tr>
              <a:tr h="320675">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dirty="0">
                          <a:ln>
                            <a:noFill/>
                          </a:ln>
                          <a:solidFill>
                            <a:schemeClr val="tx1"/>
                          </a:solidFill>
                          <a:effectLst/>
                          <a:latin typeface="Arial" charset="0"/>
                        </a:rPr>
                        <a:t>45</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11</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495</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2025</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a:ln>
                            <a:noFill/>
                          </a:ln>
                          <a:solidFill>
                            <a:schemeClr val="tx1"/>
                          </a:solidFill>
                          <a:effectLst/>
                          <a:latin typeface="Arial" charset="0"/>
                        </a:rPr>
                        <a:t>121</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8"/>
                  </a:ext>
                </a:extLst>
              </a:tr>
              <a:tr h="322263">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dirty="0">
                          <a:ln>
                            <a:noFill/>
                          </a:ln>
                          <a:solidFill>
                            <a:schemeClr val="tx1"/>
                          </a:solidFill>
                          <a:effectLst/>
                          <a:latin typeface="Arial" charset="0"/>
                        </a:rPr>
                        <a:t>51</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dirty="0">
                          <a:ln>
                            <a:noFill/>
                          </a:ln>
                          <a:solidFill>
                            <a:schemeClr val="tx1"/>
                          </a:solidFill>
                          <a:effectLst/>
                          <a:latin typeface="Arial" charset="0"/>
                        </a:rPr>
                        <a:t>12</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dirty="0">
                          <a:ln>
                            <a:noFill/>
                          </a:ln>
                          <a:solidFill>
                            <a:schemeClr val="tx1"/>
                          </a:solidFill>
                          <a:effectLst/>
                          <a:latin typeface="Arial" charset="0"/>
                        </a:rPr>
                        <a:t>612</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dirty="0">
                          <a:ln>
                            <a:noFill/>
                          </a:ln>
                          <a:solidFill>
                            <a:schemeClr val="tx1"/>
                          </a:solidFill>
                          <a:effectLst/>
                          <a:latin typeface="Arial" charset="0"/>
                        </a:rPr>
                        <a:t>2601</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0" i="0" u="none" strike="noStrike" cap="none" normalizeH="0" baseline="0" dirty="0">
                          <a:ln>
                            <a:noFill/>
                          </a:ln>
                          <a:solidFill>
                            <a:schemeClr val="tx1"/>
                          </a:solidFill>
                          <a:effectLst/>
                          <a:latin typeface="Arial" charset="0"/>
                        </a:rPr>
                        <a:t>144</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9"/>
                  </a:ext>
                </a:extLst>
              </a:tr>
              <a:tr h="320675">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charset="0"/>
                          <a:sym typeface="Symbol" pitchFamily="18" charset="2"/>
                        </a:rPr>
                        <a:t>=321</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CFFFF"/>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charset="0"/>
                          <a:sym typeface="Symbol" pitchFamily="18" charset="2"/>
                        </a:rPr>
                        <a:t>=73</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CFFFF"/>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charset="0"/>
                          <a:sym typeface="Symbol" pitchFamily="18" charset="2"/>
                        </a:rPr>
                        <a:t>=3142</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CFFFF"/>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dirty="0">
                          <a:ln>
                            <a:noFill/>
                          </a:ln>
                          <a:solidFill>
                            <a:schemeClr val="tx1"/>
                          </a:solidFill>
                          <a:effectLst/>
                          <a:latin typeface="Arial" charset="0"/>
                          <a:sym typeface="Symbol" pitchFamily="18" charset="2"/>
                        </a:rPr>
                        <a:t>=14111</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CFFFF"/>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charset="0"/>
                          <a:sym typeface="Symbol" pitchFamily="18" charset="2"/>
                        </a:rPr>
                        <a:t>=713</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CFFFF"/>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9830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14-</a:t>
            </a:r>
            <a:fld id="{32D247C5-2150-4471-98D1-FDDD75068540}" type="slidenum">
              <a:rPr lang="en-US" altLang="en-US" sz="1000" smtClean="0"/>
              <a:pPr>
                <a:spcBef>
                  <a:spcPct val="0"/>
                </a:spcBef>
                <a:buClrTx/>
                <a:buSzTx/>
                <a:buFontTx/>
                <a:buNone/>
              </a:pPr>
              <a:t>69</a:t>
            </a:fld>
            <a:endParaRPr lang="en-US" altLang="en-US" sz="1000"/>
          </a:p>
        </p:txBody>
      </p:sp>
      <p:graphicFrame>
        <p:nvGraphicFramePr>
          <p:cNvPr id="98308" name="Object 4"/>
          <p:cNvGraphicFramePr>
            <a:graphicFrameLocks noChangeAspect="1"/>
          </p:cNvGraphicFramePr>
          <p:nvPr/>
        </p:nvGraphicFramePr>
        <p:xfrm>
          <a:off x="304800" y="2438400"/>
          <a:ext cx="3810000" cy="2952750"/>
        </p:xfrm>
        <a:graphic>
          <a:graphicData uri="http://schemas.openxmlformats.org/presentationml/2006/ole">
            <mc:AlternateContent xmlns:mc="http://schemas.openxmlformats.org/markup-compatibility/2006">
              <mc:Choice xmlns:v="urn:schemas-microsoft-com:vml" Requires="v">
                <p:oleObj spid="_x0000_s98320" name="Chart" r:id="rId3" imgW="4914900" imgH="3810000" progId="Excel.Chart.8">
                  <p:embed/>
                </p:oleObj>
              </mc:Choice>
              <mc:Fallback>
                <p:oleObj name="Chart" r:id="rId3" imgW="4914900" imgH="3810000" progId="Excel.Char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438400"/>
                        <a:ext cx="3810000" cy="295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8309" name="Object 5"/>
          <p:cNvGraphicFramePr>
            <a:graphicFrameLocks noChangeAspect="1"/>
          </p:cNvGraphicFramePr>
          <p:nvPr/>
        </p:nvGraphicFramePr>
        <p:xfrm>
          <a:off x="4191000" y="1828800"/>
          <a:ext cx="4822825" cy="2514600"/>
        </p:xfrm>
        <a:graphic>
          <a:graphicData uri="http://schemas.openxmlformats.org/presentationml/2006/ole">
            <mc:AlternateContent xmlns:mc="http://schemas.openxmlformats.org/markup-compatibility/2006">
              <mc:Choice xmlns:v="urn:schemas-microsoft-com:vml" Requires="v">
                <p:oleObj spid="_x0000_s98321" name="Equation" r:id="rId5" imgW="2768600" imgH="1460500" progId="Equation.3">
                  <p:embed/>
                </p:oleObj>
              </mc:Choice>
              <mc:Fallback>
                <p:oleObj name="Equation" r:id="rId5" imgW="2768600" imgH="146050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1828800"/>
                        <a:ext cx="4822825" cy="25146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8310" name="Text Box 6"/>
          <p:cNvSpPr txBox="1">
            <a:spLocks noChangeArrowheads="1"/>
          </p:cNvSpPr>
          <p:nvPr/>
        </p:nvSpPr>
        <p:spPr bwMode="auto">
          <a:xfrm>
            <a:off x="1219200" y="5257800"/>
            <a:ext cx="228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a:t>Trunk Diameter, x</a:t>
            </a:r>
          </a:p>
        </p:txBody>
      </p:sp>
      <p:sp>
        <p:nvSpPr>
          <p:cNvPr id="98311" name="Text Box 7"/>
          <p:cNvSpPr txBox="1">
            <a:spLocks noChangeArrowheads="1"/>
          </p:cNvSpPr>
          <p:nvPr/>
        </p:nvSpPr>
        <p:spPr bwMode="auto">
          <a:xfrm>
            <a:off x="0" y="1447800"/>
            <a:ext cx="22860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a:t>Tree Height,</a:t>
            </a:r>
          </a:p>
          <a:p>
            <a:pPr eaLnBrk="1" hangingPunct="1">
              <a:lnSpc>
                <a:spcPct val="30000"/>
              </a:lnSpc>
              <a:spcBef>
                <a:spcPct val="0"/>
              </a:spcBef>
              <a:buClrTx/>
              <a:buSzTx/>
              <a:buFontTx/>
              <a:buNone/>
            </a:pPr>
            <a:r>
              <a:rPr lang="en-US" altLang="en-US" sz="2400" b="1"/>
              <a:t> </a:t>
            </a:r>
          </a:p>
          <a:p>
            <a:pPr eaLnBrk="1" hangingPunct="1">
              <a:lnSpc>
                <a:spcPct val="30000"/>
              </a:lnSpc>
              <a:spcBef>
                <a:spcPct val="0"/>
              </a:spcBef>
              <a:buClrTx/>
              <a:buSzTx/>
              <a:buFontTx/>
              <a:buNone/>
            </a:pPr>
            <a:r>
              <a:rPr lang="en-US" altLang="en-US" sz="2400" b="1"/>
              <a:t>y</a:t>
            </a:r>
          </a:p>
        </p:txBody>
      </p:sp>
      <p:sp>
        <p:nvSpPr>
          <p:cNvPr id="98312" name="Rectangle 8"/>
          <p:cNvSpPr>
            <a:spLocks noGrp="1" noChangeArrowheads="1"/>
          </p:cNvSpPr>
          <p:nvPr>
            <p:ph type="title"/>
          </p:nvPr>
        </p:nvSpPr>
        <p:spPr>
          <a:noFill/>
        </p:spPr>
        <p:txBody>
          <a:bodyPr/>
          <a:lstStyle/>
          <a:p>
            <a:pPr defTabSz="914400" eaLnBrk="1" hangingPunct="1"/>
            <a:r>
              <a:rPr lang="en-US" altLang="en-US"/>
              <a:t>Calculation Example</a:t>
            </a:r>
          </a:p>
        </p:txBody>
      </p:sp>
      <p:sp>
        <p:nvSpPr>
          <p:cNvPr id="98313" name="Text Box 9"/>
          <p:cNvSpPr txBox="1">
            <a:spLocks noChangeArrowheads="1"/>
          </p:cNvSpPr>
          <p:nvPr/>
        </p:nvSpPr>
        <p:spPr bwMode="auto">
          <a:xfrm>
            <a:off x="7467600" y="1219200"/>
            <a:ext cx="14747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i="1">
                <a:solidFill>
                  <a:schemeClr val="tx2"/>
                </a:solidFill>
              </a:rPr>
              <a:t>(continued)</a:t>
            </a:r>
          </a:p>
        </p:txBody>
      </p:sp>
      <p:sp>
        <p:nvSpPr>
          <p:cNvPr id="98314" name="Rectangle 10"/>
          <p:cNvSpPr>
            <a:spLocks noChangeArrowheads="1"/>
          </p:cNvSpPr>
          <p:nvPr/>
        </p:nvSpPr>
        <p:spPr bwMode="auto">
          <a:xfrm>
            <a:off x="4419600" y="4724400"/>
            <a:ext cx="4343400" cy="711200"/>
          </a:xfrm>
          <a:prstGeom prst="rect">
            <a:avLst/>
          </a:prstGeom>
          <a:solidFill>
            <a:srgbClr val="CCFFFF"/>
          </a:solidFill>
          <a:ln w="9525">
            <a:solidFill>
              <a:schemeClr val="tx1"/>
            </a:solidFill>
            <a:miter lim="800000"/>
            <a:headEnd/>
            <a:tailEnd/>
          </a:ln>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r = 0.886</a:t>
            </a:r>
            <a:r>
              <a:rPr lang="en-US" altLang="en-US" sz="2000"/>
              <a:t> → relatively strong positive </a:t>
            </a:r>
          </a:p>
          <a:p>
            <a:pPr eaLnBrk="1" hangingPunct="1">
              <a:spcBef>
                <a:spcPct val="0"/>
              </a:spcBef>
              <a:buClrTx/>
              <a:buSzTx/>
              <a:buFontTx/>
              <a:buNone/>
            </a:pPr>
            <a:r>
              <a:rPr lang="en-US" altLang="en-US" sz="2000"/>
              <a:t>linear association between x and y</a:t>
            </a:r>
          </a:p>
        </p:txBody>
      </p:sp>
      <p:sp>
        <p:nvSpPr>
          <p:cNvPr id="98315" name="Line 11"/>
          <p:cNvSpPr>
            <a:spLocks noChangeShapeType="1"/>
          </p:cNvSpPr>
          <p:nvPr/>
        </p:nvSpPr>
        <p:spPr bwMode="auto">
          <a:xfrm>
            <a:off x="5029200" y="4343400"/>
            <a:ext cx="0" cy="381000"/>
          </a:xfrm>
          <a:prstGeom prst="line">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30" name="Title 1"/>
          <p:cNvSpPr>
            <a:spLocks noGrp="1"/>
          </p:cNvSpPr>
          <p:nvPr>
            <p:ph type="title"/>
          </p:nvPr>
        </p:nvSpPr>
        <p:spPr/>
        <p:txBody>
          <a:bodyPr/>
          <a:lstStyle/>
          <a:p>
            <a:r>
              <a:rPr lang="en-US" altLang="en-US"/>
              <a:t>Excel Output</a:t>
            </a:r>
          </a:p>
        </p:txBody>
      </p:sp>
      <p:sp>
        <p:nvSpPr>
          <p:cNvPr id="99331"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99332"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9-</a:t>
            </a:r>
            <a:fld id="{8350E45F-7810-4E32-89B1-EE50FD1D8BA5}" type="slidenum">
              <a:rPr lang="en-US" altLang="en-US" sz="1000" smtClean="0"/>
              <a:pPr>
                <a:spcBef>
                  <a:spcPct val="0"/>
                </a:spcBef>
                <a:buClrTx/>
                <a:buSzTx/>
                <a:buFontTx/>
                <a:buNone/>
              </a:pPr>
              <a:t>70</a:t>
            </a:fld>
            <a:endParaRPr lang="en-US" altLang="en-US" sz="1000"/>
          </a:p>
        </p:txBody>
      </p:sp>
      <p:graphicFrame>
        <p:nvGraphicFramePr>
          <p:cNvPr id="99333" name="Object 5"/>
          <p:cNvGraphicFramePr>
            <a:graphicFrameLocks noChangeAspect="1"/>
          </p:cNvGraphicFramePr>
          <p:nvPr/>
        </p:nvGraphicFramePr>
        <p:xfrm>
          <a:off x="409575" y="1738313"/>
          <a:ext cx="8324850" cy="3381375"/>
        </p:xfrm>
        <a:graphic>
          <a:graphicData uri="http://schemas.openxmlformats.org/presentationml/2006/ole">
            <mc:AlternateContent xmlns:mc="http://schemas.openxmlformats.org/markup-compatibility/2006">
              <mc:Choice xmlns:v="urn:schemas-microsoft-com:vml" Requires="v">
                <p:oleObj spid="_x0000_s99336" name="Worksheet" r:id="rId3" imgW="8324816" imgH="3381338" progId="Excel.Sheet.12">
                  <p:embed/>
                </p:oleObj>
              </mc:Choice>
              <mc:Fallback>
                <p:oleObj name="Worksheet" r:id="rId3" imgW="8324816" imgH="3381338" progId="Excel.Sheet.12">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575" y="1738313"/>
                        <a:ext cx="8324850" cy="338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035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10035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14-</a:t>
            </a:r>
            <a:fld id="{BE742EFB-08CC-4F07-8E0E-BEC1208BB39E}" type="slidenum">
              <a:rPr lang="en-US" altLang="en-US" sz="1000" smtClean="0"/>
              <a:pPr>
                <a:spcBef>
                  <a:spcPct val="0"/>
                </a:spcBef>
                <a:buClrTx/>
                <a:buSzTx/>
                <a:buFontTx/>
                <a:buNone/>
              </a:pPr>
              <a:t>71</a:t>
            </a:fld>
            <a:endParaRPr lang="en-US" altLang="en-US" sz="1000"/>
          </a:p>
        </p:txBody>
      </p:sp>
      <p:sp>
        <p:nvSpPr>
          <p:cNvPr id="100356" name="Rectangle 2"/>
          <p:cNvSpPr>
            <a:spLocks noGrp="1" noChangeArrowheads="1"/>
          </p:cNvSpPr>
          <p:nvPr>
            <p:ph type="title"/>
          </p:nvPr>
        </p:nvSpPr>
        <p:spPr/>
        <p:txBody>
          <a:bodyPr/>
          <a:lstStyle/>
          <a:p>
            <a:pPr eaLnBrk="1" hangingPunct="1"/>
            <a:r>
              <a:rPr lang="en-US" altLang="en-US"/>
              <a:t>Excel Output</a:t>
            </a:r>
          </a:p>
        </p:txBody>
      </p:sp>
      <p:graphicFrame>
        <p:nvGraphicFramePr>
          <p:cNvPr id="100357" name="Object 4"/>
          <p:cNvGraphicFramePr>
            <a:graphicFrameLocks noChangeAspect="1"/>
          </p:cNvGraphicFramePr>
          <p:nvPr/>
        </p:nvGraphicFramePr>
        <p:xfrm>
          <a:off x="1447800" y="3200400"/>
          <a:ext cx="5943600" cy="1362075"/>
        </p:xfrm>
        <a:graphic>
          <a:graphicData uri="http://schemas.openxmlformats.org/presentationml/2006/ole">
            <mc:AlternateContent xmlns:mc="http://schemas.openxmlformats.org/markup-compatibility/2006">
              <mc:Choice xmlns:v="urn:schemas-microsoft-com:vml" Requires="v">
                <p:oleObj spid="_x0000_s100364" name="Worksheet" r:id="rId3" imgW="2886075" imgH="666902" progId="Excel.Sheet.8">
                  <p:embed/>
                </p:oleObj>
              </mc:Choice>
              <mc:Fallback>
                <p:oleObj name="Worksheet" r:id="rId3" imgW="2886075" imgH="666902" progId="Excel.Shee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3200400"/>
                        <a:ext cx="5943600" cy="1362075"/>
                      </a:xfrm>
                      <a:prstGeom prst="rect">
                        <a:avLst/>
                      </a:prstGeom>
                      <a:solidFill>
                        <a:srgbClr val="FFFFCC"/>
                      </a:solidFill>
                      <a:ln>
                        <a:noFill/>
                      </a:ln>
                      <a:effectLst/>
                      <a:extLs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0358" name="Text Box 5"/>
          <p:cNvSpPr txBox="1">
            <a:spLocks noChangeArrowheads="1"/>
          </p:cNvSpPr>
          <p:nvPr/>
        </p:nvSpPr>
        <p:spPr bwMode="auto">
          <a:xfrm>
            <a:off x="1447800" y="1752600"/>
            <a:ext cx="4946650"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a:t>Excel Correlation Output</a:t>
            </a:r>
          </a:p>
          <a:p>
            <a:pPr eaLnBrk="1" hangingPunct="1">
              <a:spcBef>
                <a:spcPct val="0"/>
              </a:spcBef>
              <a:buClrTx/>
              <a:buSzTx/>
              <a:buFontTx/>
              <a:buNone/>
            </a:pPr>
            <a:r>
              <a:rPr lang="en-US" altLang="en-US" sz="2400">
                <a:solidFill>
                  <a:schemeClr val="folHlink"/>
                </a:solidFill>
              </a:rPr>
              <a:t>Tools / data analysis / correlation…</a:t>
            </a:r>
          </a:p>
        </p:txBody>
      </p:sp>
      <p:sp>
        <p:nvSpPr>
          <p:cNvPr id="100359" name="Text Box 6"/>
          <p:cNvSpPr txBox="1">
            <a:spLocks noChangeArrowheads="1"/>
          </p:cNvSpPr>
          <p:nvPr/>
        </p:nvSpPr>
        <p:spPr bwMode="auto">
          <a:xfrm>
            <a:off x="2514600" y="5110163"/>
            <a:ext cx="4586288" cy="877887"/>
          </a:xfrm>
          <a:prstGeom prst="rect">
            <a:avLst/>
          </a:prstGeom>
          <a:solidFill>
            <a:srgbClr val="CCFFFF"/>
          </a:solidFill>
          <a:ln w="19050">
            <a:solidFill>
              <a:schemeClr val="tx1"/>
            </a:solidFill>
            <a:miter lim="800000"/>
            <a:headEnd/>
            <a:tailEnd/>
          </a:ln>
        </p:spPr>
        <p:txBody>
          <a:bodyPr anchor="ct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lnSpc>
                <a:spcPct val="80000"/>
              </a:lnSpc>
              <a:spcBef>
                <a:spcPct val="0"/>
              </a:spcBef>
              <a:buClrTx/>
              <a:buSzTx/>
              <a:buFontTx/>
              <a:buNone/>
            </a:pPr>
            <a:r>
              <a:rPr lang="en-US" altLang="en-US" sz="2400"/>
              <a:t>Correlation between </a:t>
            </a:r>
          </a:p>
          <a:p>
            <a:pPr algn="ctr" eaLnBrk="1" hangingPunct="1">
              <a:lnSpc>
                <a:spcPct val="80000"/>
              </a:lnSpc>
              <a:spcBef>
                <a:spcPct val="0"/>
              </a:spcBef>
              <a:buClrTx/>
              <a:buSzTx/>
              <a:buFontTx/>
              <a:buNone/>
            </a:pPr>
            <a:r>
              <a:rPr lang="en-US" altLang="en-US" sz="2400"/>
              <a:t>Tree Height and Trunk Diameter</a:t>
            </a:r>
          </a:p>
        </p:txBody>
      </p:sp>
      <p:sp>
        <p:nvSpPr>
          <p:cNvPr id="100360" name="Line 7"/>
          <p:cNvSpPr>
            <a:spLocks noChangeShapeType="1"/>
          </p:cNvSpPr>
          <p:nvPr/>
        </p:nvSpPr>
        <p:spPr bwMode="auto">
          <a:xfrm flipH="1" flipV="1">
            <a:off x="4800600" y="4191000"/>
            <a:ext cx="0" cy="914400"/>
          </a:xfrm>
          <a:prstGeom prst="line">
            <a:avLst/>
          </a:prstGeom>
          <a:noFill/>
          <a:ln w="28575">
            <a:solidFill>
              <a:schemeClr val="hlink"/>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00361" name="Rectangle 8"/>
          <p:cNvSpPr>
            <a:spLocks noChangeArrowheads="1"/>
          </p:cNvSpPr>
          <p:nvPr/>
        </p:nvSpPr>
        <p:spPr bwMode="auto">
          <a:xfrm>
            <a:off x="4191000" y="3886200"/>
            <a:ext cx="1219200" cy="304800"/>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137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10137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14-</a:t>
            </a:r>
            <a:fld id="{E1784B5F-F2D0-41F3-8F38-4E53F4E580EA}" type="slidenum">
              <a:rPr lang="en-US" altLang="en-US" sz="1000" smtClean="0"/>
              <a:pPr>
                <a:spcBef>
                  <a:spcPct val="0"/>
                </a:spcBef>
                <a:buClrTx/>
                <a:buSzTx/>
                <a:buFontTx/>
                <a:buNone/>
              </a:pPr>
              <a:t>72</a:t>
            </a:fld>
            <a:endParaRPr lang="en-US" altLang="en-US" sz="1000"/>
          </a:p>
        </p:txBody>
      </p:sp>
      <p:sp>
        <p:nvSpPr>
          <p:cNvPr id="101380" name="Rectangle 2"/>
          <p:cNvSpPr>
            <a:spLocks noGrp="1" noChangeArrowheads="1"/>
          </p:cNvSpPr>
          <p:nvPr>
            <p:ph type="title"/>
          </p:nvPr>
        </p:nvSpPr>
        <p:spPr>
          <a:xfrm>
            <a:off x="990600" y="533400"/>
            <a:ext cx="7793038" cy="762000"/>
          </a:xfrm>
        </p:spPr>
        <p:txBody>
          <a:bodyPr/>
          <a:lstStyle/>
          <a:p>
            <a:pPr eaLnBrk="1" hangingPunct="1">
              <a:lnSpc>
                <a:spcPct val="85000"/>
              </a:lnSpc>
            </a:pPr>
            <a:r>
              <a:rPr lang="en-US" altLang="en-US"/>
              <a:t>Introduction to </a:t>
            </a:r>
            <a:br>
              <a:rPr lang="en-US" altLang="en-US"/>
            </a:br>
            <a:r>
              <a:rPr lang="en-US" altLang="en-US"/>
              <a:t>Regression Analysis</a:t>
            </a:r>
          </a:p>
        </p:txBody>
      </p:sp>
      <p:sp>
        <p:nvSpPr>
          <p:cNvPr id="101381" name="Rectangle 3"/>
          <p:cNvSpPr>
            <a:spLocks noGrp="1" noChangeArrowheads="1"/>
          </p:cNvSpPr>
          <p:nvPr>
            <p:ph type="body" idx="1"/>
          </p:nvPr>
        </p:nvSpPr>
        <p:spPr>
          <a:xfrm>
            <a:off x="762000" y="1752600"/>
            <a:ext cx="7620000" cy="4343400"/>
          </a:xfrm>
        </p:spPr>
        <p:txBody>
          <a:bodyPr/>
          <a:lstStyle/>
          <a:p>
            <a:pPr eaLnBrk="1" hangingPunct="1">
              <a:spcBef>
                <a:spcPct val="30000"/>
              </a:spcBef>
            </a:pPr>
            <a:r>
              <a:rPr lang="en-US" altLang="en-US" sz="2700">
                <a:solidFill>
                  <a:schemeClr val="folHlink"/>
                </a:solidFill>
              </a:rPr>
              <a:t>Regression analysis</a:t>
            </a:r>
            <a:r>
              <a:rPr lang="en-US" altLang="en-US" sz="2700"/>
              <a:t> is used to:</a:t>
            </a:r>
          </a:p>
          <a:p>
            <a:pPr lvl="1" eaLnBrk="1" hangingPunct="1">
              <a:spcBef>
                <a:spcPct val="30000"/>
              </a:spcBef>
            </a:pPr>
            <a:r>
              <a:rPr lang="en-US" altLang="en-US" sz="2300"/>
              <a:t>Predict the value of a dependent variable based on the value of at least one independent variable</a:t>
            </a:r>
          </a:p>
          <a:p>
            <a:pPr lvl="1" eaLnBrk="1" hangingPunct="1">
              <a:spcBef>
                <a:spcPct val="30000"/>
              </a:spcBef>
            </a:pPr>
            <a:r>
              <a:rPr lang="en-US" altLang="en-US" sz="2300"/>
              <a:t>Explain the impact of changes in an independent variable on the dependent variable</a:t>
            </a:r>
          </a:p>
          <a:p>
            <a:pPr eaLnBrk="1" hangingPunct="1">
              <a:spcBef>
                <a:spcPct val="30000"/>
              </a:spcBef>
              <a:buFont typeface="Wingdings" panose="05000000000000000000" pitchFamily="2" charset="2"/>
              <a:buNone/>
            </a:pPr>
            <a:r>
              <a:rPr lang="en-US" altLang="en-US" sz="2700">
                <a:solidFill>
                  <a:schemeClr val="folHlink"/>
                </a:solidFill>
              </a:rPr>
              <a:t>Dependent variable:</a:t>
            </a:r>
            <a:r>
              <a:rPr lang="en-US" altLang="en-US" sz="2700"/>
              <a:t>  the variable we wish to explain</a:t>
            </a:r>
          </a:p>
          <a:p>
            <a:pPr eaLnBrk="1" hangingPunct="1">
              <a:spcBef>
                <a:spcPct val="30000"/>
              </a:spcBef>
              <a:buFont typeface="Wingdings" panose="05000000000000000000" pitchFamily="2" charset="2"/>
              <a:buNone/>
            </a:pPr>
            <a:r>
              <a:rPr lang="en-US" altLang="en-US" sz="2700">
                <a:solidFill>
                  <a:schemeClr val="folHlink"/>
                </a:solidFill>
              </a:rPr>
              <a:t>Independent variable:</a:t>
            </a:r>
            <a:r>
              <a:rPr lang="en-US" altLang="en-US" sz="2700"/>
              <a:t>  the variable used to explain the dependent variable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10240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14-</a:t>
            </a:r>
            <a:fld id="{0AE1F422-3C51-4D2B-BAA7-CDE8F5F92F2F}" type="slidenum">
              <a:rPr lang="en-US" altLang="en-US" sz="1000" smtClean="0"/>
              <a:pPr>
                <a:spcBef>
                  <a:spcPct val="0"/>
                </a:spcBef>
                <a:buClrTx/>
                <a:buSzTx/>
                <a:buFontTx/>
                <a:buNone/>
              </a:pPr>
              <a:t>73</a:t>
            </a:fld>
            <a:endParaRPr lang="en-US" altLang="en-US" sz="1000"/>
          </a:p>
        </p:txBody>
      </p:sp>
      <p:sp>
        <p:nvSpPr>
          <p:cNvPr id="102404" name="Rectangle 2"/>
          <p:cNvSpPr>
            <a:spLocks noGrp="1" noChangeArrowheads="1"/>
          </p:cNvSpPr>
          <p:nvPr>
            <p:ph type="title"/>
          </p:nvPr>
        </p:nvSpPr>
        <p:spPr>
          <a:xfrm>
            <a:off x="1219200" y="381000"/>
            <a:ext cx="7793038" cy="762000"/>
          </a:xfrm>
        </p:spPr>
        <p:txBody>
          <a:bodyPr/>
          <a:lstStyle/>
          <a:p>
            <a:pPr eaLnBrk="1" hangingPunct="1"/>
            <a:r>
              <a:rPr lang="en-US" altLang="en-US"/>
              <a:t>Simple Linear Regression Model</a:t>
            </a:r>
          </a:p>
        </p:txBody>
      </p:sp>
      <p:sp>
        <p:nvSpPr>
          <p:cNvPr id="102405" name="Rectangle 3"/>
          <p:cNvSpPr>
            <a:spLocks noGrp="1" noChangeArrowheads="1"/>
          </p:cNvSpPr>
          <p:nvPr>
            <p:ph type="body" idx="1"/>
          </p:nvPr>
        </p:nvSpPr>
        <p:spPr>
          <a:xfrm>
            <a:off x="1600200" y="1752600"/>
            <a:ext cx="6934200" cy="3471863"/>
          </a:xfrm>
        </p:spPr>
        <p:txBody>
          <a:bodyPr/>
          <a:lstStyle/>
          <a:p>
            <a:pPr eaLnBrk="1" hangingPunct="1">
              <a:spcBef>
                <a:spcPct val="45000"/>
              </a:spcBef>
            </a:pPr>
            <a:r>
              <a:rPr lang="en-US" altLang="en-US" sz="2700"/>
              <a:t>Only </a:t>
            </a:r>
            <a:r>
              <a:rPr lang="en-US" altLang="en-US" sz="2700" b="1">
                <a:solidFill>
                  <a:schemeClr val="folHlink"/>
                </a:solidFill>
              </a:rPr>
              <a:t>one</a:t>
            </a:r>
            <a:r>
              <a:rPr lang="en-US" altLang="en-US" sz="2700">
                <a:solidFill>
                  <a:schemeClr val="folHlink"/>
                </a:solidFill>
              </a:rPr>
              <a:t> independent variable</a:t>
            </a:r>
            <a:r>
              <a:rPr lang="en-US" altLang="en-US" sz="2700"/>
              <a:t>, x</a:t>
            </a:r>
          </a:p>
          <a:p>
            <a:pPr eaLnBrk="1" hangingPunct="1">
              <a:spcBef>
                <a:spcPct val="45000"/>
              </a:spcBef>
            </a:pPr>
            <a:r>
              <a:rPr lang="en-US" altLang="en-US" sz="2700"/>
              <a:t>Relationship between  x  and  y  is described by a linear function</a:t>
            </a:r>
          </a:p>
          <a:p>
            <a:pPr eaLnBrk="1" hangingPunct="1">
              <a:spcBef>
                <a:spcPct val="45000"/>
              </a:spcBef>
            </a:pPr>
            <a:r>
              <a:rPr lang="en-US" altLang="en-US" sz="2700"/>
              <a:t>Changes in  y  are assumed to be </a:t>
            </a:r>
            <a:r>
              <a:rPr lang="en-US" altLang="en-US" sz="2700" b="1"/>
              <a:t>caused</a:t>
            </a:r>
            <a:r>
              <a:rPr lang="en-US" altLang="en-US" sz="2700"/>
              <a:t> by changes in  x</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42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10342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14-</a:t>
            </a:r>
            <a:fld id="{945336E9-6B7B-4E52-95F9-E5F92E9A9E20}" type="slidenum">
              <a:rPr lang="en-US" altLang="en-US" sz="1000" smtClean="0"/>
              <a:pPr>
                <a:spcBef>
                  <a:spcPct val="0"/>
                </a:spcBef>
                <a:buClrTx/>
                <a:buSzTx/>
                <a:buFontTx/>
                <a:buNone/>
              </a:pPr>
              <a:t>74</a:t>
            </a:fld>
            <a:endParaRPr lang="en-US" altLang="en-US" sz="1000"/>
          </a:p>
        </p:txBody>
      </p:sp>
      <p:sp>
        <p:nvSpPr>
          <p:cNvPr id="103428" name="Rectangle 2"/>
          <p:cNvSpPr>
            <a:spLocks noGrp="1" noChangeArrowheads="1"/>
          </p:cNvSpPr>
          <p:nvPr>
            <p:ph type="title"/>
          </p:nvPr>
        </p:nvSpPr>
        <p:spPr>
          <a:xfrm>
            <a:off x="1143000" y="381000"/>
            <a:ext cx="7793038" cy="762000"/>
          </a:xfrm>
        </p:spPr>
        <p:txBody>
          <a:bodyPr/>
          <a:lstStyle/>
          <a:p>
            <a:pPr eaLnBrk="1" hangingPunct="1"/>
            <a:r>
              <a:rPr lang="en-US" altLang="en-US"/>
              <a:t>Types of Regression Models</a:t>
            </a:r>
          </a:p>
        </p:txBody>
      </p:sp>
      <p:pic>
        <p:nvPicPr>
          <p:cNvPr id="103429" name="Picture 3"/>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2024063"/>
            <a:ext cx="41910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30" name="Rectangle 4"/>
          <p:cNvSpPr>
            <a:spLocks noChangeArrowheads="1"/>
          </p:cNvSpPr>
          <p:nvPr/>
        </p:nvSpPr>
        <p:spPr bwMode="auto">
          <a:xfrm>
            <a:off x="338138" y="2019300"/>
            <a:ext cx="4202112" cy="206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pic>
        <p:nvPicPr>
          <p:cNvPr id="103431" name="Picture 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0275" y="2100263"/>
            <a:ext cx="4267200" cy="1981200"/>
          </a:xfrm>
          <a:prstGeom prst="rect">
            <a:avLst/>
          </a:prstGeom>
          <a:solidFill>
            <a:schemeClr val="accent1"/>
          </a:solidFill>
          <a:ln w="9525">
            <a:solidFill>
              <a:schemeClr val="bg1"/>
            </a:solidFill>
            <a:miter lim="800000"/>
            <a:headEnd/>
            <a:tailEnd/>
          </a:ln>
        </p:spPr>
      </p:pic>
      <p:sp>
        <p:nvSpPr>
          <p:cNvPr id="103432" name="Rectangle 6"/>
          <p:cNvSpPr>
            <a:spLocks noChangeArrowheads="1"/>
          </p:cNvSpPr>
          <p:nvPr/>
        </p:nvSpPr>
        <p:spPr bwMode="auto">
          <a:xfrm>
            <a:off x="4735513" y="2095500"/>
            <a:ext cx="4278312" cy="199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pic>
        <p:nvPicPr>
          <p:cNvPr id="10343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038" y="4419600"/>
            <a:ext cx="41148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34" name="Rectangle 8"/>
          <p:cNvSpPr>
            <a:spLocks noChangeArrowheads="1"/>
          </p:cNvSpPr>
          <p:nvPr/>
        </p:nvSpPr>
        <p:spPr bwMode="auto">
          <a:xfrm>
            <a:off x="295275" y="4414838"/>
            <a:ext cx="4125913" cy="214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pic>
        <p:nvPicPr>
          <p:cNvPr id="103435"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95838" y="4495800"/>
            <a:ext cx="4267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36" name="Rectangle 10"/>
          <p:cNvSpPr>
            <a:spLocks noChangeArrowheads="1"/>
          </p:cNvSpPr>
          <p:nvPr/>
        </p:nvSpPr>
        <p:spPr bwMode="auto">
          <a:xfrm>
            <a:off x="4791075" y="4491038"/>
            <a:ext cx="4278313" cy="206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103437" name="Rectangle 11"/>
          <p:cNvSpPr>
            <a:spLocks noChangeArrowheads="1"/>
          </p:cNvSpPr>
          <p:nvPr/>
        </p:nvSpPr>
        <p:spPr bwMode="auto">
          <a:xfrm>
            <a:off x="528638" y="1676400"/>
            <a:ext cx="3895725" cy="3937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Positive Linear Relationship</a:t>
            </a:r>
          </a:p>
        </p:txBody>
      </p:sp>
      <p:sp>
        <p:nvSpPr>
          <p:cNvPr id="103438" name="Rectangle 12"/>
          <p:cNvSpPr>
            <a:spLocks noChangeArrowheads="1"/>
          </p:cNvSpPr>
          <p:nvPr/>
        </p:nvSpPr>
        <p:spPr bwMode="auto">
          <a:xfrm>
            <a:off x="371475" y="4110038"/>
            <a:ext cx="4048125" cy="3937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Negative Linear Relationship</a:t>
            </a:r>
          </a:p>
        </p:txBody>
      </p:sp>
      <p:sp>
        <p:nvSpPr>
          <p:cNvPr id="103439" name="Rectangle 13"/>
          <p:cNvSpPr>
            <a:spLocks noChangeArrowheads="1"/>
          </p:cNvSpPr>
          <p:nvPr/>
        </p:nvSpPr>
        <p:spPr bwMode="auto">
          <a:xfrm>
            <a:off x="5100638" y="1676400"/>
            <a:ext cx="3590925" cy="3937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Relationship NOT Linear</a:t>
            </a:r>
          </a:p>
        </p:txBody>
      </p:sp>
      <p:sp>
        <p:nvSpPr>
          <p:cNvPr id="103440" name="Rectangle 14"/>
          <p:cNvSpPr>
            <a:spLocks noChangeArrowheads="1"/>
          </p:cNvSpPr>
          <p:nvPr/>
        </p:nvSpPr>
        <p:spPr bwMode="auto">
          <a:xfrm>
            <a:off x="5934075" y="4110038"/>
            <a:ext cx="2447925" cy="3937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a:t>No Relationship</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450"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10445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14-</a:t>
            </a:r>
            <a:fld id="{35DD20DC-002B-4768-AE4B-91DA85AEEB98}" type="slidenum">
              <a:rPr lang="en-US" altLang="en-US" sz="1000" smtClean="0"/>
              <a:pPr>
                <a:spcBef>
                  <a:spcPct val="0"/>
                </a:spcBef>
                <a:buClrTx/>
                <a:buSzTx/>
                <a:buFontTx/>
                <a:buNone/>
              </a:pPr>
              <a:t>75</a:t>
            </a:fld>
            <a:endParaRPr lang="en-US" altLang="en-US" sz="1000"/>
          </a:p>
        </p:txBody>
      </p:sp>
      <p:sp>
        <p:nvSpPr>
          <p:cNvPr id="104452" name="Rectangle 5"/>
          <p:cNvSpPr>
            <a:spLocks noChangeArrowheads="1"/>
          </p:cNvSpPr>
          <p:nvPr/>
        </p:nvSpPr>
        <p:spPr bwMode="auto">
          <a:xfrm>
            <a:off x="685800" y="1828800"/>
            <a:ext cx="8153400" cy="1371600"/>
          </a:xfrm>
          <a:prstGeom prst="rect">
            <a:avLst/>
          </a:prstGeom>
          <a:solidFill>
            <a:srgbClr val="FFFFCC"/>
          </a:solidFill>
          <a:ln w="9525">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104453" name="Rectangle 2"/>
          <p:cNvSpPr>
            <a:spLocks noGrp="1" noChangeArrowheads="1"/>
          </p:cNvSpPr>
          <p:nvPr>
            <p:ph type="title"/>
          </p:nvPr>
        </p:nvSpPr>
        <p:spPr>
          <a:xfrm>
            <a:off x="990600" y="533400"/>
            <a:ext cx="7793038" cy="762000"/>
          </a:xfrm>
        </p:spPr>
        <p:txBody>
          <a:bodyPr/>
          <a:lstStyle/>
          <a:p>
            <a:pPr eaLnBrk="1" hangingPunct="1">
              <a:lnSpc>
                <a:spcPct val="85000"/>
              </a:lnSpc>
            </a:pPr>
            <a:r>
              <a:rPr lang="en-US" altLang="en-US"/>
              <a:t>Simple Linear Regression Example</a:t>
            </a:r>
          </a:p>
        </p:txBody>
      </p:sp>
      <p:sp>
        <p:nvSpPr>
          <p:cNvPr id="104454" name="Rectangle 3"/>
          <p:cNvSpPr>
            <a:spLocks noGrp="1" noChangeArrowheads="1"/>
          </p:cNvSpPr>
          <p:nvPr>
            <p:ph type="body" idx="1"/>
          </p:nvPr>
        </p:nvSpPr>
        <p:spPr>
          <a:xfrm>
            <a:off x="762000" y="1828800"/>
            <a:ext cx="8153400" cy="4114800"/>
          </a:xfrm>
        </p:spPr>
        <p:txBody>
          <a:bodyPr/>
          <a:lstStyle/>
          <a:p>
            <a:pPr eaLnBrk="1" hangingPunct="1"/>
            <a:r>
              <a:rPr lang="en-US" altLang="en-US" sz="2700"/>
              <a:t>A real estate agent wishes to examine the relationship between the selling price of a home and its size (measured in square feet)</a:t>
            </a:r>
          </a:p>
          <a:p>
            <a:pPr eaLnBrk="1" hangingPunct="1"/>
            <a:endParaRPr lang="en-US" altLang="en-US" sz="1400"/>
          </a:p>
          <a:p>
            <a:pPr eaLnBrk="1" hangingPunct="1"/>
            <a:r>
              <a:rPr lang="en-US" altLang="en-US" sz="2700"/>
              <a:t>A random sample of 10 houses is selected</a:t>
            </a:r>
          </a:p>
          <a:p>
            <a:pPr lvl="1" eaLnBrk="1" hangingPunct="1"/>
            <a:r>
              <a:rPr lang="en-US" altLang="en-US" sz="2700">
                <a:solidFill>
                  <a:schemeClr val="folHlink"/>
                </a:solidFill>
              </a:rPr>
              <a:t>Dependent variable (y) = house price </a:t>
            </a:r>
            <a:r>
              <a:rPr lang="en-US" altLang="en-US" sz="2300">
                <a:solidFill>
                  <a:schemeClr val="folHlink"/>
                </a:solidFill>
              </a:rPr>
              <a:t>in $1000s</a:t>
            </a:r>
          </a:p>
          <a:p>
            <a:pPr lvl="1" eaLnBrk="1" hangingPunct="1"/>
            <a:r>
              <a:rPr lang="en-US" altLang="en-US" sz="2700">
                <a:solidFill>
                  <a:schemeClr val="folHlink"/>
                </a:solidFill>
              </a:rPr>
              <a:t>Independent variable (x) = square feet</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547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10547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14-</a:t>
            </a:r>
            <a:fld id="{F6C20E03-836A-448A-B892-9739E48EB7C1}" type="slidenum">
              <a:rPr lang="en-US" altLang="en-US" sz="1000" smtClean="0"/>
              <a:pPr>
                <a:spcBef>
                  <a:spcPct val="0"/>
                </a:spcBef>
                <a:buClrTx/>
                <a:buSzTx/>
                <a:buFontTx/>
                <a:buNone/>
              </a:pPr>
              <a:t>76</a:t>
            </a:fld>
            <a:endParaRPr lang="en-US" altLang="en-US" sz="1000"/>
          </a:p>
        </p:txBody>
      </p:sp>
      <p:sp>
        <p:nvSpPr>
          <p:cNvPr id="105476" name="Rectangle 2"/>
          <p:cNvSpPr>
            <a:spLocks noGrp="1" noChangeArrowheads="1"/>
          </p:cNvSpPr>
          <p:nvPr>
            <p:ph type="title"/>
          </p:nvPr>
        </p:nvSpPr>
        <p:spPr>
          <a:xfrm>
            <a:off x="990600" y="533400"/>
            <a:ext cx="7793038" cy="762000"/>
          </a:xfrm>
        </p:spPr>
        <p:txBody>
          <a:bodyPr/>
          <a:lstStyle/>
          <a:p>
            <a:pPr eaLnBrk="1" hangingPunct="1">
              <a:lnSpc>
                <a:spcPct val="85000"/>
              </a:lnSpc>
            </a:pPr>
            <a:r>
              <a:rPr lang="en-US" altLang="en-US"/>
              <a:t>Sample Data for</a:t>
            </a:r>
            <a:br>
              <a:rPr lang="en-US" altLang="en-US"/>
            </a:br>
            <a:r>
              <a:rPr lang="en-US" altLang="en-US"/>
              <a:t>House Price Model</a:t>
            </a:r>
          </a:p>
        </p:txBody>
      </p:sp>
      <p:graphicFrame>
        <p:nvGraphicFramePr>
          <p:cNvPr id="243785" name="Group 73"/>
          <p:cNvGraphicFramePr>
            <a:graphicFrameLocks noGrp="1"/>
          </p:cNvGraphicFramePr>
          <p:nvPr/>
        </p:nvGraphicFramePr>
        <p:xfrm>
          <a:off x="1524000" y="1600200"/>
          <a:ext cx="6096000" cy="4479925"/>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670500">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House Price in $1000s</a:t>
                      </a:r>
                    </a:p>
                    <a:p>
                      <a:pPr marL="0" marR="0" lvl="0" indent="0" algn="ctr" defTabSz="852488" rtl="0" eaLnBrk="1" fontAlgn="base" latinLnBrk="0" hangingPunct="1">
                        <a:lnSpc>
                          <a:spcPct val="8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(y)</a:t>
                      </a:r>
                    </a:p>
                  </a:txBody>
                  <a:tcPr marT="45693" marB="45693"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CFFFF"/>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Square Feet </a:t>
                      </a:r>
                    </a:p>
                    <a:p>
                      <a:pPr marL="0" marR="0" lvl="0" indent="0" algn="ctr" defTabSz="852488" rtl="0" eaLnBrk="1" fontAlgn="base" latinLnBrk="0" hangingPunct="1">
                        <a:lnSpc>
                          <a:spcPct val="8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(x)</a:t>
                      </a:r>
                    </a:p>
                  </a:txBody>
                  <a:tcPr marT="45693" marB="45693"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CFFFF"/>
                    </a:solidFill>
                  </a:tcPr>
                </a:tc>
                <a:extLst>
                  <a:ext uri="{0D108BD9-81ED-4DB2-BD59-A6C34878D82A}">
                    <a16:rowId xmlns:a16="http://schemas.microsoft.com/office/drawing/2014/main" val="10000"/>
                  </a:ext>
                </a:extLst>
              </a:tr>
              <a:tr h="380943">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245</a:t>
                      </a:r>
                    </a:p>
                  </a:txBody>
                  <a:tcPr marT="45693" marB="4569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1400</a:t>
                      </a:r>
                    </a:p>
                  </a:txBody>
                  <a:tcPr marT="45693" marB="4569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1"/>
                  </a:ext>
                </a:extLst>
              </a:tr>
              <a:tr h="380943">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312</a:t>
                      </a:r>
                    </a:p>
                  </a:txBody>
                  <a:tcPr marT="45693" marB="4569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1600</a:t>
                      </a:r>
                    </a:p>
                  </a:txBody>
                  <a:tcPr marT="45693" marB="4569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2"/>
                  </a:ext>
                </a:extLst>
              </a:tr>
              <a:tr h="380943">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279</a:t>
                      </a:r>
                    </a:p>
                  </a:txBody>
                  <a:tcPr marT="45693" marB="4569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1700</a:t>
                      </a:r>
                    </a:p>
                  </a:txBody>
                  <a:tcPr marT="45693" marB="4569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3"/>
                  </a:ext>
                </a:extLst>
              </a:tr>
              <a:tr h="380943">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308</a:t>
                      </a:r>
                    </a:p>
                  </a:txBody>
                  <a:tcPr marT="45693" marB="4569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1875</a:t>
                      </a:r>
                    </a:p>
                  </a:txBody>
                  <a:tcPr marT="45693" marB="4569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4"/>
                  </a:ext>
                </a:extLst>
              </a:tr>
              <a:tr h="380943">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199</a:t>
                      </a:r>
                    </a:p>
                  </a:txBody>
                  <a:tcPr marT="45693" marB="4569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1100</a:t>
                      </a:r>
                    </a:p>
                  </a:txBody>
                  <a:tcPr marT="45693" marB="4569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5"/>
                  </a:ext>
                </a:extLst>
              </a:tr>
              <a:tr h="380943">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219</a:t>
                      </a:r>
                    </a:p>
                  </a:txBody>
                  <a:tcPr marT="45693" marB="4569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1550</a:t>
                      </a:r>
                    </a:p>
                  </a:txBody>
                  <a:tcPr marT="45693" marB="4569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6"/>
                  </a:ext>
                </a:extLst>
              </a:tr>
              <a:tr h="380943">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405</a:t>
                      </a:r>
                    </a:p>
                  </a:txBody>
                  <a:tcPr marT="45693" marB="4569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2350</a:t>
                      </a:r>
                    </a:p>
                  </a:txBody>
                  <a:tcPr marT="45693" marB="4569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7"/>
                  </a:ext>
                </a:extLst>
              </a:tr>
              <a:tr h="380943">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324</a:t>
                      </a:r>
                    </a:p>
                  </a:txBody>
                  <a:tcPr marT="45693" marB="4569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2450</a:t>
                      </a:r>
                    </a:p>
                  </a:txBody>
                  <a:tcPr marT="45693" marB="4569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8"/>
                  </a:ext>
                </a:extLst>
              </a:tr>
              <a:tr h="380943">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319</a:t>
                      </a:r>
                    </a:p>
                  </a:txBody>
                  <a:tcPr marT="45693" marB="4569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1425</a:t>
                      </a:r>
                    </a:p>
                  </a:txBody>
                  <a:tcPr marT="45693" marB="4569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9"/>
                  </a:ext>
                </a:extLst>
              </a:tr>
              <a:tr h="380943">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255</a:t>
                      </a:r>
                    </a:p>
                  </a:txBody>
                  <a:tcPr marT="45693" marB="4569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900" b="1" i="0" u="none" strike="noStrike" cap="none" normalizeH="0" baseline="0">
                          <a:ln>
                            <a:noFill/>
                          </a:ln>
                          <a:solidFill>
                            <a:schemeClr val="tx1"/>
                          </a:solidFill>
                          <a:effectLst/>
                          <a:latin typeface="Arial" pitchFamily="34" charset="0"/>
                        </a:rPr>
                        <a:t>1700</a:t>
                      </a:r>
                    </a:p>
                  </a:txBody>
                  <a:tcPr marT="45693" marB="4569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649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10649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14-</a:t>
            </a:r>
            <a:fld id="{B1111E19-A510-4CDC-9099-E9A984045988}" type="slidenum">
              <a:rPr lang="en-US" altLang="en-US" sz="1000" smtClean="0"/>
              <a:pPr>
                <a:spcBef>
                  <a:spcPct val="0"/>
                </a:spcBef>
                <a:buClrTx/>
                <a:buSzTx/>
                <a:buFontTx/>
                <a:buNone/>
              </a:pPr>
              <a:t>77</a:t>
            </a:fld>
            <a:endParaRPr lang="en-US" altLang="en-US" sz="1000"/>
          </a:p>
        </p:txBody>
      </p:sp>
      <p:pic>
        <p:nvPicPr>
          <p:cNvPr id="106500" name="Picture 9" descr="14-1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981200"/>
            <a:ext cx="7624763" cy="455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1" name="Rectangle 2"/>
          <p:cNvSpPr>
            <a:spLocks noGrp="1" noChangeArrowheads="1"/>
          </p:cNvSpPr>
          <p:nvPr>
            <p:ph type="title"/>
          </p:nvPr>
        </p:nvSpPr>
        <p:spPr/>
        <p:txBody>
          <a:bodyPr/>
          <a:lstStyle/>
          <a:p>
            <a:pPr eaLnBrk="1" hangingPunct="1"/>
            <a:r>
              <a:rPr lang="en-US" altLang="en-US"/>
              <a:t>Regression Using Excel</a:t>
            </a:r>
          </a:p>
        </p:txBody>
      </p:sp>
      <p:sp>
        <p:nvSpPr>
          <p:cNvPr id="106502" name="Rectangle 3"/>
          <p:cNvSpPr>
            <a:spLocks noGrp="1" noChangeArrowheads="1"/>
          </p:cNvSpPr>
          <p:nvPr>
            <p:ph type="body" idx="1"/>
          </p:nvPr>
        </p:nvSpPr>
        <p:spPr>
          <a:xfrm>
            <a:off x="1295400" y="1524000"/>
            <a:ext cx="6096000" cy="685800"/>
          </a:xfrm>
        </p:spPr>
        <p:txBody>
          <a:bodyPr/>
          <a:lstStyle/>
          <a:p>
            <a:pPr eaLnBrk="1" hangingPunct="1"/>
            <a:r>
              <a:rPr lang="en-US" altLang="en-US"/>
              <a:t>Data / Data Analysis / Regression</a:t>
            </a:r>
          </a:p>
        </p:txBody>
      </p:sp>
      <p:sp>
        <p:nvSpPr>
          <p:cNvPr id="106503" name="Oval 7"/>
          <p:cNvSpPr>
            <a:spLocks noChangeArrowheads="1"/>
          </p:cNvSpPr>
          <p:nvPr/>
        </p:nvSpPr>
        <p:spPr bwMode="auto">
          <a:xfrm>
            <a:off x="3657600" y="2209800"/>
            <a:ext cx="533400" cy="228600"/>
          </a:xfrm>
          <a:prstGeom prst="ellipse">
            <a:avLst/>
          </a:prstGeom>
          <a:noFill/>
          <a:ln w="19050" algn="ctr">
            <a:solidFill>
              <a:schemeClr val="hlink"/>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106504" name="Oval 8"/>
          <p:cNvSpPr>
            <a:spLocks noChangeArrowheads="1"/>
          </p:cNvSpPr>
          <p:nvPr/>
        </p:nvSpPr>
        <p:spPr bwMode="auto">
          <a:xfrm>
            <a:off x="7467600" y="2362200"/>
            <a:ext cx="1066800" cy="381000"/>
          </a:xfrm>
          <a:prstGeom prst="ellipse">
            <a:avLst/>
          </a:prstGeom>
          <a:noFill/>
          <a:ln w="19050" algn="ctr">
            <a:solidFill>
              <a:schemeClr val="hlink"/>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752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10752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14-</a:t>
            </a:r>
            <a:fld id="{DD6C9970-0279-4457-BDD0-97C60A0B30E5}" type="slidenum">
              <a:rPr lang="en-US" altLang="en-US" sz="1000" smtClean="0"/>
              <a:pPr>
                <a:spcBef>
                  <a:spcPct val="0"/>
                </a:spcBef>
                <a:buClrTx/>
                <a:buSzTx/>
                <a:buFontTx/>
                <a:buNone/>
              </a:pPr>
              <a:t>78</a:t>
            </a:fld>
            <a:endParaRPr lang="en-US" altLang="en-US" sz="1000"/>
          </a:p>
        </p:txBody>
      </p:sp>
      <p:sp>
        <p:nvSpPr>
          <p:cNvPr id="107524" name="Rectangle 342"/>
          <p:cNvSpPr>
            <a:spLocks noChangeArrowheads="1"/>
          </p:cNvSpPr>
          <p:nvPr/>
        </p:nvSpPr>
        <p:spPr bwMode="auto">
          <a:xfrm>
            <a:off x="3276600" y="2286000"/>
            <a:ext cx="5715000" cy="533400"/>
          </a:xfrm>
          <a:prstGeom prst="rect">
            <a:avLst/>
          </a:prstGeom>
          <a:solidFill>
            <a:srgbClr val="FFFFCC"/>
          </a:solidFill>
          <a:ln w="9525">
            <a:solidFill>
              <a:schemeClr val="tx1"/>
            </a:solidFill>
            <a:miter lim="800000"/>
            <a:headEnd/>
            <a:tailEnd/>
          </a:ln>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107525" name="Rectangle 2"/>
          <p:cNvSpPr>
            <a:spLocks noGrp="1" noChangeArrowheads="1"/>
          </p:cNvSpPr>
          <p:nvPr>
            <p:ph type="title"/>
          </p:nvPr>
        </p:nvSpPr>
        <p:spPr/>
        <p:txBody>
          <a:bodyPr/>
          <a:lstStyle/>
          <a:p>
            <a:pPr eaLnBrk="1" hangingPunct="1"/>
            <a:r>
              <a:rPr lang="en-US" altLang="en-US"/>
              <a:t>Excel Output</a:t>
            </a:r>
          </a:p>
        </p:txBody>
      </p:sp>
      <p:graphicFrame>
        <p:nvGraphicFramePr>
          <p:cNvPr id="245077" name="Group 341"/>
          <p:cNvGraphicFramePr>
            <a:graphicFrameLocks noGrp="1"/>
          </p:cNvGraphicFramePr>
          <p:nvPr/>
        </p:nvGraphicFramePr>
        <p:xfrm>
          <a:off x="533400" y="1676400"/>
          <a:ext cx="8229600" cy="4327525"/>
        </p:xfrm>
        <a:graphic>
          <a:graphicData uri="http://schemas.openxmlformats.org/drawingml/2006/table">
            <a:tbl>
              <a:tblPr/>
              <a:tblGrid>
                <a:gridCol w="16002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079500">
                  <a:extLst>
                    <a:ext uri="{9D8B030D-6E8A-4147-A177-3AD203B41FA5}">
                      <a16:colId xmlns:a16="http://schemas.microsoft.com/office/drawing/2014/main" val="20003"/>
                    </a:ext>
                  </a:extLst>
                </a:gridCol>
                <a:gridCol w="792163">
                  <a:extLst>
                    <a:ext uri="{9D8B030D-6E8A-4147-A177-3AD203B41FA5}">
                      <a16:colId xmlns:a16="http://schemas.microsoft.com/office/drawing/2014/main" val="20004"/>
                    </a:ext>
                  </a:extLst>
                </a:gridCol>
                <a:gridCol w="1252537">
                  <a:extLst>
                    <a:ext uri="{9D8B030D-6E8A-4147-A177-3AD203B41FA5}">
                      <a16:colId xmlns:a16="http://schemas.microsoft.com/office/drawing/2014/main" val="20005"/>
                    </a:ext>
                  </a:extLst>
                </a:gridCol>
                <a:gridCol w="990600">
                  <a:extLst>
                    <a:ext uri="{9D8B030D-6E8A-4147-A177-3AD203B41FA5}">
                      <a16:colId xmlns:a16="http://schemas.microsoft.com/office/drawing/2014/main" val="20006"/>
                    </a:ext>
                  </a:extLst>
                </a:gridCol>
              </a:tblGrid>
              <a:tr h="255588">
                <a:tc gridSpan="2">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200" b="1" i="1" u="none" strike="noStrike" cap="none" normalizeH="0" baseline="0">
                          <a:ln>
                            <a:noFill/>
                          </a:ln>
                          <a:solidFill>
                            <a:schemeClr val="tx1"/>
                          </a:solidFill>
                          <a:effectLst/>
                          <a:latin typeface="Arial" charset="0"/>
                          <a:cs typeface="Arial" charset="0"/>
                        </a:rPr>
                        <a:t>Regression Statistics</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miter lim="800000"/>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255588">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Multiple R</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a:noFill/>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0.76211</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255588">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R Square</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0.58082</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255588">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Adjusted R Square</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0.52842</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255588">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Standard Error</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41.33032</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255588">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Observations</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10</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255588">
                <a:tc>
                  <a:txBody>
                    <a:bodyPr/>
                    <a:lstStyle/>
                    <a:p>
                      <a:pPr marL="0" marR="0" lvl="0" indent="0" algn="l" defTabSz="914400" rtl="0" eaLnBrk="0" fontAlgn="b" latinLnBrk="0" hangingPunct="0">
                        <a:lnSpc>
                          <a:spcPct val="100000"/>
                        </a:lnSpc>
                        <a:spcBef>
                          <a:spcPct val="0"/>
                        </a:spcBef>
                        <a:spcAft>
                          <a:spcPct val="0"/>
                        </a:spcAft>
                        <a:buClrTx/>
                        <a:buSzTx/>
                        <a:buFontTx/>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255588">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300" b="1" i="0" u="none" strike="noStrike" cap="none" normalizeH="0" baseline="0">
                          <a:ln>
                            <a:noFill/>
                          </a:ln>
                          <a:solidFill>
                            <a:schemeClr val="tx1"/>
                          </a:solidFill>
                          <a:effectLst/>
                          <a:latin typeface="Arial" charset="0"/>
                        </a:rPr>
                        <a:t>ANOVA</a:t>
                      </a:r>
                    </a:p>
                    <a:p>
                      <a:pPr marL="0" marR="0" lvl="0" indent="0" algn="ctr" defTabSz="914400" rtl="0" eaLnBrk="0" fontAlgn="b" latinLnBrk="0" hangingPunct="0">
                        <a:lnSpc>
                          <a:spcPct val="100000"/>
                        </a:lnSpc>
                        <a:spcBef>
                          <a:spcPct val="0"/>
                        </a:spcBef>
                        <a:spcAft>
                          <a:spcPct val="0"/>
                        </a:spcAft>
                        <a:buClrTx/>
                        <a:buSzTx/>
                        <a:buFontTx/>
                        <a:buNone/>
                        <a:tabLst/>
                      </a:pPr>
                      <a:r>
                        <a:rPr kumimoji="0" lang="en-US" sz="1200" b="1" i="1" u="none" strike="noStrike" cap="none" normalizeH="0" baseline="0">
                          <a:ln>
                            <a:noFill/>
                          </a:ln>
                          <a:solidFill>
                            <a:schemeClr val="tx1"/>
                          </a:solidFill>
                          <a:effectLst/>
                          <a:latin typeface="Arial" charset="0"/>
                          <a:cs typeface="Arial" charset="0"/>
                        </a:rPr>
                        <a:t> </a:t>
                      </a:r>
                    </a:p>
                  </a:txBody>
                  <a:tcPr anchor="b" horzOverflow="overflow">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200" b="1" i="1" u="none" strike="noStrike" cap="none" normalizeH="0" baseline="0">
                          <a:ln>
                            <a:noFill/>
                          </a:ln>
                          <a:solidFill>
                            <a:schemeClr val="tx1"/>
                          </a:solidFill>
                          <a:effectLst/>
                          <a:latin typeface="Arial" charset="0"/>
                          <a:cs typeface="Arial" charset="0"/>
                        </a:rPr>
                        <a:t>df</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200" b="1" i="1" u="none" strike="noStrike" cap="none" normalizeH="0" baseline="0">
                          <a:ln>
                            <a:noFill/>
                          </a:ln>
                          <a:solidFill>
                            <a:schemeClr val="tx1"/>
                          </a:solidFill>
                          <a:effectLst/>
                          <a:latin typeface="Arial" charset="0"/>
                          <a:cs typeface="Arial" charset="0"/>
                        </a:rPr>
                        <a:t>SS</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200" b="1" i="1" u="none" strike="noStrike" cap="none" normalizeH="0" baseline="0">
                          <a:ln>
                            <a:noFill/>
                          </a:ln>
                          <a:solidFill>
                            <a:schemeClr val="tx1"/>
                          </a:solidFill>
                          <a:effectLst/>
                          <a:latin typeface="Arial" charset="0"/>
                          <a:cs typeface="Arial" charset="0"/>
                        </a:rPr>
                        <a:t>MS</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200" b="1" i="1" u="none" strike="noStrike" cap="none" normalizeH="0" baseline="0">
                          <a:ln>
                            <a:noFill/>
                          </a:ln>
                          <a:solidFill>
                            <a:schemeClr val="tx1"/>
                          </a:solidFill>
                          <a:effectLst/>
                          <a:latin typeface="Arial" charset="0"/>
                          <a:cs typeface="Arial" charset="0"/>
                        </a:rPr>
                        <a:t>F</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200" b="1" i="1" u="none" strike="noStrike" cap="none" normalizeH="0" baseline="0">
                          <a:ln>
                            <a:noFill/>
                          </a:ln>
                          <a:solidFill>
                            <a:schemeClr val="tx1"/>
                          </a:solidFill>
                          <a:effectLst/>
                          <a:latin typeface="Arial" charset="0"/>
                          <a:cs typeface="Arial" charset="0"/>
                        </a:rPr>
                        <a:t>Significance F</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7"/>
                  </a:ext>
                </a:extLst>
              </a:tr>
              <a:tr h="255588">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Regression</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a:noFill/>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1</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a:noFill/>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18934.9348</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a:noFill/>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18934.9348</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a:noFill/>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11.0848</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a:noFill/>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0.01039</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8"/>
                  </a:ext>
                </a:extLst>
              </a:tr>
              <a:tr h="255588">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Residual</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8</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13665.5652</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1708.1957</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9"/>
                  </a:ext>
                </a:extLst>
              </a:tr>
              <a:tr h="255588">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Total</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9</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32600.5000</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 </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 </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 </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0"/>
                  </a:ext>
                </a:extLst>
              </a:tr>
              <a:tr h="288925">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55588">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200" b="1" i="1" u="none" strike="noStrike" cap="none" normalizeH="0" baseline="0">
                          <a:ln>
                            <a:noFill/>
                          </a:ln>
                          <a:solidFill>
                            <a:schemeClr val="tx1"/>
                          </a:solidFill>
                          <a:effectLst/>
                          <a:latin typeface="Arial" charset="0"/>
                          <a:cs typeface="Arial" charset="0"/>
                        </a:rPr>
                        <a:t> </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200" b="1" i="1" u="none" strike="noStrike" cap="none" normalizeH="0" baseline="0">
                          <a:ln>
                            <a:noFill/>
                          </a:ln>
                          <a:solidFill>
                            <a:schemeClr val="tx1"/>
                          </a:solidFill>
                          <a:effectLst/>
                          <a:latin typeface="Arial" charset="0"/>
                          <a:cs typeface="Arial" charset="0"/>
                        </a:rPr>
                        <a:t>Coefficients</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200" b="1" i="1" u="none" strike="noStrike" cap="none" normalizeH="0" baseline="0">
                          <a:ln>
                            <a:noFill/>
                          </a:ln>
                          <a:solidFill>
                            <a:schemeClr val="tx1"/>
                          </a:solidFill>
                          <a:effectLst/>
                          <a:latin typeface="Arial" charset="0"/>
                          <a:cs typeface="Arial" charset="0"/>
                        </a:rPr>
                        <a:t>Standard Error</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200" b="1" i="1" u="none" strike="noStrike" cap="none" normalizeH="0" baseline="0">
                          <a:ln>
                            <a:noFill/>
                          </a:ln>
                          <a:solidFill>
                            <a:schemeClr val="tx1"/>
                          </a:solidFill>
                          <a:effectLst/>
                          <a:latin typeface="Arial" charset="0"/>
                          <a:cs typeface="Arial" charset="0"/>
                        </a:rPr>
                        <a:t>t Stat</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200" b="1" i="1" u="none" strike="noStrike" cap="none" normalizeH="0" baseline="0">
                          <a:ln>
                            <a:noFill/>
                          </a:ln>
                          <a:solidFill>
                            <a:schemeClr val="tx1"/>
                          </a:solidFill>
                          <a:effectLst/>
                          <a:latin typeface="Arial" charset="0"/>
                          <a:cs typeface="Arial" charset="0"/>
                        </a:rPr>
                        <a:t>P-value</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200" b="1" i="1" u="none" strike="noStrike" cap="none" normalizeH="0" baseline="0">
                          <a:ln>
                            <a:noFill/>
                          </a:ln>
                          <a:solidFill>
                            <a:schemeClr val="tx1"/>
                          </a:solidFill>
                          <a:effectLst/>
                          <a:latin typeface="Arial" charset="0"/>
                          <a:cs typeface="Arial" charset="0"/>
                        </a:rPr>
                        <a:t>Lower 95%</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200" b="1" i="1" u="none" strike="noStrike" cap="none" normalizeH="0" baseline="0">
                          <a:ln>
                            <a:noFill/>
                          </a:ln>
                          <a:solidFill>
                            <a:schemeClr val="tx1"/>
                          </a:solidFill>
                          <a:effectLst/>
                          <a:latin typeface="Arial" charset="0"/>
                          <a:cs typeface="Arial" charset="0"/>
                        </a:rPr>
                        <a:t>Upper 95%</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55588">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Intercept</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a:noFill/>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98.24833</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a:noFill/>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58.03348</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a:noFill/>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1.69296</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a:noFill/>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0.12892</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a:noFill/>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-35.57720</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a:noFill/>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232.07386</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miter lim="800000"/>
                      <a:headEnd type="none" w="med" len="med"/>
                      <a:tailEnd type="none" w="med" len="med"/>
                    </a:lnT>
                    <a:lnB>
                      <a:noFill/>
                    </a:lnB>
                    <a:lnTlToBr>
                      <a:noFill/>
                    </a:lnTlToBr>
                    <a:lnBlToTr>
                      <a:noFill/>
                    </a:lnBlToTr>
                    <a:noFill/>
                  </a:tcPr>
                </a:tc>
                <a:extLst>
                  <a:ext uri="{0D108BD9-81ED-4DB2-BD59-A6C34878D82A}">
                    <a16:rowId xmlns:a16="http://schemas.microsoft.com/office/drawing/2014/main" val="10013"/>
                  </a:ext>
                </a:extLst>
              </a:tr>
              <a:tr h="255588">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Square Feet</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0.10977</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0.03297</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3.32938</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0.01039</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0.03374</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cs typeface="Arial" charset="0"/>
                        </a:rPr>
                        <a:t>0.18580</a:t>
                      </a:r>
                      <a:endParaRPr kumimoji="0" lang="en-US" sz="1200" b="1"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14"/>
                  </a:ext>
                </a:extLst>
              </a:tr>
            </a:tbl>
          </a:graphicData>
        </a:graphic>
      </p:graphicFrame>
      <p:sp>
        <p:nvSpPr>
          <p:cNvPr id="107639" name="Oval 315"/>
          <p:cNvSpPr>
            <a:spLocks noChangeArrowheads="1"/>
          </p:cNvSpPr>
          <p:nvPr/>
        </p:nvSpPr>
        <p:spPr bwMode="auto">
          <a:xfrm>
            <a:off x="381000" y="4953000"/>
            <a:ext cx="3124200" cy="1371600"/>
          </a:xfrm>
          <a:prstGeom prst="ellipse">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sz="2400"/>
          </a:p>
        </p:txBody>
      </p:sp>
      <p:sp>
        <p:nvSpPr>
          <p:cNvPr id="107640" name="Line 316"/>
          <p:cNvSpPr>
            <a:spLocks noChangeShapeType="1"/>
          </p:cNvSpPr>
          <p:nvPr/>
        </p:nvSpPr>
        <p:spPr bwMode="auto">
          <a:xfrm flipV="1">
            <a:off x="2667000" y="2819400"/>
            <a:ext cx="1447800" cy="2209800"/>
          </a:xfrm>
          <a:prstGeom prst="line">
            <a:avLst/>
          </a:prstGeom>
          <a:noFill/>
          <a:ln w="28575">
            <a:solidFill>
              <a:schemeClr val="hlink"/>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07641" name="Text Box 317"/>
          <p:cNvSpPr txBox="1">
            <a:spLocks noChangeArrowheads="1"/>
          </p:cNvSpPr>
          <p:nvPr/>
        </p:nvSpPr>
        <p:spPr bwMode="auto">
          <a:xfrm>
            <a:off x="3200400" y="1828800"/>
            <a:ext cx="3886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400">
                <a:solidFill>
                  <a:schemeClr val="folHlink"/>
                </a:solidFill>
              </a:rPr>
              <a:t>The regression equation is:</a:t>
            </a:r>
          </a:p>
        </p:txBody>
      </p:sp>
      <p:graphicFrame>
        <p:nvGraphicFramePr>
          <p:cNvPr id="107642" name="Object 318"/>
          <p:cNvGraphicFramePr>
            <a:graphicFrameLocks noChangeAspect="1"/>
          </p:cNvGraphicFramePr>
          <p:nvPr/>
        </p:nvGraphicFramePr>
        <p:xfrm>
          <a:off x="3276600" y="2438400"/>
          <a:ext cx="5735638" cy="365125"/>
        </p:xfrm>
        <a:graphic>
          <a:graphicData uri="http://schemas.openxmlformats.org/presentationml/2006/ole">
            <mc:AlternateContent xmlns:mc="http://schemas.openxmlformats.org/markup-compatibility/2006">
              <mc:Choice xmlns:v="urn:schemas-microsoft-com:vml" Requires="v">
                <p:oleObj spid="_x0000_s107646" name="Equation" r:id="rId3" imgW="3200400" imgH="203200" progId="Equation.3">
                  <p:embed/>
                </p:oleObj>
              </mc:Choice>
              <mc:Fallback>
                <p:oleObj name="Equation" r:id="rId3" imgW="3200400" imgH="203200" progId="Equation.3">
                  <p:embed/>
                  <p:pic>
                    <p:nvPicPr>
                      <p:cNvPr id="0" name="Object 3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2438400"/>
                        <a:ext cx="5735638" cy="36512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7643" name="Freeform 340"/>
          <p:cNvSpPr>
            <a:spLocks/>
          </p:cNvSpPr>
          <p:nvPr/>
        </p:nvSpPr>
        <p:spPr bwMode="auto">
          <a:xfrm>
            <a:off x="3657600" y="2362200"/>
            <a:ext cx="628650" cy="85725"/>
          </a:xfrm>
          <a:custGeom>
            <a:avLst/>
            <a:gdLst>
              <a:gd name="T0" fmla="*/ 0 w 396"/>
              <a:gd name="T1" fmla="*/ 2147483646 h 54"/>
              <a:gd name="T2" fmla="*/ 2147483646 w 396"/>
              <a:gd name="T3" fmla="*/ 0 h 54"/>
              <a:gd name="T4" fmla="*/ 2147483646 w 396"/>
              <a:gd name="T5" fmla="*/ 2147483646 h 54"/>
              <a:gd name="T6" fmla="*/ 0 60000 65536"/>
              <a:gd name="T7" fmla="*/ 0 60000 65536"/>
              <a:gd name="T8" fmla="*/ 0 60000 65536"/>
              <a:gd name="T9" fmla="*/ 0 w 396"/>
              <a:gd name="T10" fmla="*/ 0 h 54"/>
              <a:gd name="T11" fmla="*/ 396 w 396"/>
              <a:gd name="T12" fmla="*/ 54 h 54"/>
            </a:gdLst>
            <a:ahLst/>
            <a:cxnLst>
              <a:cxn ang="T6">
                <a:pos x="T0" y="T1"/>
              </a:cxn>
              <a:cxn ang="T7">
                <a:pos x="T2" y="T3"/>
              </a:cxn>
              <a:cxn ang="T8">
                <a:pos x="T4" y="T5"/>
              </a:cxn>
            </a:cxnLst>
            <a:rect l="T9" t="T10" r="T11" b="T12"/>
            <a:pathLst>
              <a:path w="396" h="54">
                <a:moveTo>
                  <a:pt x="0" y="48"/>
                </a:moveTo>
                <a:lnTo>
                  <a:pt x="204" y="0"/>
                </a:lnTo>
                <a:lnTo>
                  <a:pt x="396" y="54"/>
                </a:lnTo>
              </a:path>
            </a:pathLst>
          </a:cu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p>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class exercise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53001571"/>
              </p:ext>
            </p:extLst>
          </p:nvPr>
        </p:nvGraphicFramePr>
        <p:xfrm>
          <a:off x="762000" y="1600200"/>
          <a:ext cx="8077200" cy="3708400"/>
        </p:xfrm>
        <a:graphic>
          <a:graphicData uri="http://schemas.openxmlformats.org/drawingml/2006/table">
            <a:tbl>
              <a:tblPr firstRow="1" bandRow="1">
                <a:tableStyleId>{5C22544A-7EE6-4342-B048-85BDC9FD1C3A}</a:tableStyleId>
              </a:tblPr>
              <a:tblGrid>
                <a:gridCol w="4038600">
                  <a:extLst>
                    <a:ext uri="{9D8B030D-6E8A-4147-A177-3AD203B41FA5}">
                      <a16:colId xmlns:a16="http://schemas.microsoft.com/office/drawing/2014/main" val="20000"/>
                    </a:ext>
                  </a:extLst>
                </a:gridCol>
                <a:gridCol w="4038600">
                  <a:extLst>
                    <a:ext uri="{9D8B030D-6E8A-4147-A177-3AD203B41FA5}">
                      <a16:colId xmlns:a16="http://schemas.microsoft.com/office/drawing/2014/main" val="20001"/>
                    </a:ext>
                  </a:extLst>
                </a:gridCol>
              </a:tblGrid>
              <a:tr h="370840">
                <a:tc>
                  <a:txBody>
                    <a:bodyPr/>
                    <a:lstStyle/>
                    <a:p>
                      <a:r>
                        <a:rPr lang="en-US" dirty="0"/>
                        <a:t>X value</a:t>
                      </a:r>
                      <a:r>
                        <a:rPr lang="en-US" baseline="0" dirty="0"/>
                        <a:t> – miles driven</a:t>
                      </a:r>
                      <a:endParaRPr lang="en-US" dirty="0"/>
                    </a:p>
                  </a:txBody>
                  <a:tcPr/>
                </a:tc>
                <a:tc>
                  <a:txBody>
                    <a:bodyPr/>
                    <a:lstStyle/>
                    <a:p>
                      <a:r>
                        <a:rPr lang="en-US" dirty="0"/>
                        <a:t>Y value – defects in engines</a:t>
                      </a:r>
                    </a:p>
                  </a:txBody>
                  <a:tcPr/>
                </a:tc>
                <a:extLst>
                  <a:ext uri="{0D108BD9-81ED-4DB2-BD59-A6C34878D82A}">
                    <a16:rowId xmlns:a16="http://schemas.microsoft.com/office/drawing/2014/main" val="10000"/>
                  </a:ext>
                </a:extLst>
              </a:tr>
              <a:tr h="370840">
                <a:tc>
                  <a:txBody>
                    <a:bodyPr/>
                    <a:lstStyle/>
                    <a:p>
                      <a:r>
                        <a:rPr lang="en-US" dirty="0"/>
                        <a:t>300</a:t>
                      </a:r>
                    </a:p>
                  </a:txBody>
                  <a:tcPr/>
                </a:tc>
                <a:tc>
                  <a:txBody>
                    <a:bodyPr/>
                    <a:lstStyle/>
                    <a:p>
                      <a:r>
                        <a:rPr lang="en-US" dirty="0"/>
                        <a:t>4</a:t>
                      </a:r>
                    </a:p>
                  </a:txBody>
                  <a:tcPr/>
                </a:tc>
                <a:extLst>
                  <a:ext uri="{0D108BD9-81ED-4DB2-BD59-A6C34878D82A}">
                    <a16:rowId xmlns:a16="http://schemas.microsoft.com/office/drawing/2014/main" val="10001"/>
                  </a:ext>
                </a:extLst>
              </a:tr>
              <a:tr h="370840">
                <a:tc>
                  <a:txBody>
                    <a:bodyPr/>
                    <a:lstStyle/>
                    <a:p>
                      <a:r>
                        <a:rPr lang="en-US" dirty="0"/>
                        <a:t>475</a:t>
                      </a:r>
                    </a:p>
                  </a:txBody>
                  <a:tcPr/>
                </a:tc>
                <a:tc>
                  <a:txBody>
                    <a:bodyPr/>
                    <a:lstStyle/>
                    <a:p>
                      <a:r>
                        <a:rPr lang="en-US" dirty="0"/>
                        <a:t>6</a:t>
                      </a:r>
                    </a:p>
                  </a:txBody>
                  <a:tcPr/>
                </a:tc>
                <a:extLst>
                  <a:ext uri="{0D108BD9-81ED-4DB2-BD59-A6C34878D82A}">
                    <a16:rowId xmlns:a16="http://schemas.microsoft.com/office/drawing/2014/main" val="10002"/>
                  </a:ext>
                </a:extLst>
              </a:tr>
              <a:tr h="370840">
                <a:tc>
                  <a:txBody>
                    <a:bodyPr/>
                    <a:lstStyle/>
                    <a:p>
                      <a:r>
                        <a:rPr lang="en-US" dirty="0"/>
                        <a:t>750</a:t>
                      </a:r>
                    </a:p>
                  </a:txBody>
                  <a:tcPr/>
                </a:tc>
                <a:tc>
                  <a:txBody>
                    <a:bodyPr/>
                    <a:lstStyle/>
                    <a:p>
                      <a:r>
                        <a:rPr lang="en-US" dirty="0"/>
                        <a:t>9</a:t>
                      </a:r>
                    </a:p>
                  </a:txBody>
                  <a:tcPr/>
                </a:tc>
                <a:extLst>
                  <a:ext uri="{0D108BD9-81ED-4DB2-BD59-A6C34878D82A}">
                    <a16:rowId xmlns:a16="http://schemas.microsoft.com/office/drawing/2014/main" val="10003"/>
                  </a:ext>
                </a:extLst>
              </a:tr>
              <a:tr h="370840">
                <a:tc>
                  <a:txBody>
                    <a:bodyPr/>
                    <a:lstStyle/>
                    <a:p>
                      <a:r>
                        <a:rPr lang="en-US" dirty="0"/>
                        <a:t>650</a:t>
                      </a:r>
                    </a:p>
                  </a:txBody>
                  <a:tcPr/>
                </a:tc>
                <a:tc>
                  <a:txBody>
                    <a:bodyPr/>
                    <a:lstStyle/>
                    <a:p>
                      <a:r>
                        <a:rPr lang="en-US" dirty="0"/>
                        <a:t>7</a:t>
                      </a:r>
                    </a:p>
                  </a:txBody>
                  <a:tcPr/>
                </a:tc>
                <a:extLst>
                  <a:ext uri="{0D108BD9-81ED-4DB2-BD59-A6C34878D82A}">
                    <a16:rowId xmlns:a16="http://schemas.microsoft.com/office/drawing/2014/main" val="10004"/>
                  </a:ext>
                </a:extLst>
              </a:tr>
              <a:tr h="370840">
                <a:tc>
                  <a:txBody>
                    <a:bodyPr/>
                    <a:lstStyle/>
                    <a:p>
                      <a:r>
                        <a:rPr lang="en-US" dirty="0"/>
                        <a:t>1000</a:t>
                      </a:r>
                    </a:p>
                  </a:txBody>
                  <a:tcPr/>
                </a:tc>
                <a:tc>
                  <a:txBody>
                    <a:bodyPr/>
                    <a:lstStyle/>
                    <a:p>
                      <a:r>
                        <a:rPr lang="en-US" dirty="0"/>
                        <a:t>12</a:t>
                      </a:r>
                    </a:p>
                  </a:txBody>
                  <a:tcPr/>
                </a:tc>
                <a:extLst>
                  <a:ext uri="{0D108BD9-81ED-4DB2-BD59-A6C34878D82A}">
                    <a16:rowId xmlns:a16="http://schemas.microsoft.com/office/drawing/2014/main" val="10005"/>
                  </a:ext>
                </a:extLst>
              </a:tr>
              <a:tr h="370840">
                <a:tc>
                  <a:txBody>
                    <a:bodyPr/>
                    <a:lstStyle/>
                    <a:p>
                      <a:r>
                        <a:rPr lang="en-US" dirty="0"/>
                        <a:t>900</a:t>
                      </a:r>
                    </a:p>
                  </a:txBody>
                  <a:tcPr/>
                </a:tc>
                <a:tc>
                  <a:txBody>
                    <a:bodyPr/>
                    <a:lstStyle/>
                    <a:p>
                      <a:r>
                        <a:rPr lang="en-US" dirty="0"/>
                        <a:t>10</a:t>
                      </a:r>
                    </a:p>
                  </a:txBody>
                  <a:tcPr/>
                </a:tc>
                <a:extLst>
                  <a:ext uri="{0D108BD9-81ED-4DB2-BD59-A6C34878D82A}">
                    <a16:rowId xmlns:a16="http://schemas.microsoft.com/office/drawing/2014/main" val="10006"/>
                  </a:ext>
                </a:extLst>
              </a:tr>
              <a:tr h="370840">
                <a:tc>
                  <a:txBody>
                    <a:bodyPr/>
                    <a:lstStyle/>
                    <a:p>
                      <a:r>
                        <a:rPr lang="en-US" dirty="0"/>
                        <a:t>450</a:t>
                      </a:r>
                    </a:p>
                  </a:txBody>
                  <a:tcPr/>
                </a:tc>
                <a:tc>
                  <a:txBody>
                    <a:bodyPr/>
                    <a:lstStyle/>
                    <a:p>
                      <a:r>
                        <a:rPr lang="en-US" dirty="0"/>
                        <a:t>5</a:t>
                      </a:r>
                    </a:p>
                  </a:txBody>
                  <a:tcPr/>
                </a:tc>
                <a:extLst>
                  <a:ext uri="{0D108BD9-81ED-4DB2-BD59-A6C34878D82A}">
                    <a16:rowId xmlns:a16="http://schemas.microsoft.com/office/drawing/2014/main" val="10007"/>
                  </a:ext>
                </a:extLst>
              </a:tr>
              <a:tr h="370840">
                <a:tc>
                  <a:txBody>
                    <a:bodyPr/>
                    <a:lstStyle/>
                    <a:p>
                      <a:r>
                        <a:rPr lang="en-US" dirty="0"/>
                        <a:t>400</a:t>
                      </a:r>
                    </a:p>
                  </a:txBody>
                  <a:tcPr/>
                </a:tc>
                <a:tc>
                  <a:txBody>
                    <a:bodyPr/>
                    <a:lstStyle/>
                    <a:p>
                      <a:r>
                        <a:rPr lang="en-US" dirty="0"/>
                        <a:t>3</a:t>
                      </a:r>
                    </a:p>
                  </a:txBody>
                  <a:tcPr/>
                </a:tc>
                <a:extLst>
                  <a:ext uri="{0D108BD9-81ED-4DB2-BD59-A6C34878D82A}">
                    <a16:rowId xmlns:a16="http://schemas.microsoft.com/office/drawing/2014/main" val="10008"/>
                  </a:ext>
                </a:extLst>
              </a:tr>
              <a:tr h="370840">
                <a:tc>
                  <a:txBody>
                    <a:bodyPr/>
                    <a:lstStyle/>
                    <a:p>
                      <a:r>
                        <a:rPr lang="en-US" dirty="0"/>
                        <a:t>250</a:t>
                      </a:r>
                    </a:p>
                  </a:txBody>
                  <a:tcPr/>
                </a:tc>
                <a:tc>
                  <a:txBody>
                    <a:bodyPr/>
                    <a:lstStyle/>
                    <a:p>
                      <a:r>
                        <a:rPr lang="en-US" dirty="0"/>
                        <a:t>1</a:t>
                      </a:r>
                    </a:p>
                  </a:txBody>
                  <a:tcPr/>
                </a:tc>
                <a:extLst>
                  <a:ext uri="{0D108BD9-81ED-4DB2-BD59-A6C34878D82A}">
                    <a16:rowId xmlns:a16="http://schemas.microsoft.com/office/drawing/2014/main" val="10009"/>
                  </a:ext>
                </a:extLst>
              </a:tr>
            </a:tbl>
          </a:graphicData>
        </a:graphic>
      </p:graphicFrame>
      <p:sp>
        <p:nvSpPr>
          <p:cNvPr id="4" name="Footer Placeholder 3"/>
          <p:cNvSpPr>
            <a:spLocks noGrp="1"/>
          </p:cNvSpPr>
          <p:nvPr>
            <p:ph type="ftr" sz="quarter" idx="10"/>
          </p:nvPr>
        </p:nvSpPr>
        <p:spPr/>
        <p:txBody>
          <a:bodyPr/>
          <a:lstStyle/>
          <a:p>
            <a:pPr>
              <a:defRPr/>
            </a:pPr>
            <a:r>
              <a:rPr lang="en-US"/>
              <a:t>Business Statistics: A Decision-Making Approach, 7e © 2008 Prentice-Hall, Inc.</a:t>
            </a:r>
          </a:p>
        </p:txBody>
      </p:sp>
      <p:sp>
        <p:nvSpPr>
          <p:cNvPr id="5" name="Slide Number Placeholder 4"/>
          <p:cNvSpPr>
            <a:spLocks noGrp="1"/>
          </p:cNvSpPr>
          <p:nvPr>
            <p:ph type="sldNum" sz="quarter" idx="11"/>
          </p:nvPr>
        </p:nvSpPr>
        <p:spPr/>
        <p:txBody>
          <a:bodyPr/>
          <a:lstStyle/>
          <a:p>
            <a:pPr>
              <a:defRPr/>
            </a:pPr>
            <a:r>
              <a:rPr lang="en-US" altLang="en-US"/>
              <a:t>Chap 9-</a:t>
            </a:r>
            <a:fld id="{5FE5EF1F-1562-465F-BF4D-77D952DF9082}" type="slidenum">
              <a:rPr lang="en-US" altLang="en-US" smtClean="0"/>
              <a:pPr>
                <a:defRPr/>
              </a:pPr>
              <a:t>79</a:t>
            </a:fld>
            <a:endParaRPr lang="en-US" altLang="en-US"/>
          </a:p>
        </p:txBody>
      </p:sp>
    </p:spTree>
    <p:extLst>
      <p:ext uri="{BB962C8B-B14F-4D97-AF65-F5344CB8AC3E}">
        <p14:creationId xmlns:p14="http://schemas.microsoft.com/office/powerpoint/2010/main" val="23330364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6"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Business Statistics: A Decision-Making Approach, 7e © 2008 Prentice-Hall, Inc.</a:t>
            </a:r>
          </a:p>
        </p:txBody>
      </p:sp>
      <p:sp>
        <p:nvSpPr>
          <p:cNvPr id="10854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2488">
              <a:spcBef>
                <a:spcPct val="20000"/>
              </a:spcBef>
              <a:buClr>
                <a:schemeClr val="folHlink"/>
              </a:buClr>
              <a:buSzPct val="60000"/>
              <a:buFont typeface="Wingdings" panose="05000000000000000000" pitchFamily="2" charset="2"/>
              <a:buChar char="n"/>
              <a:defRPr sz="2800">
                <a:solidFill>
                  <a:schemeClr val="tx1"/>
                </a:solidFill>
                <a:latin typeface="Arial" panose="020B0604020202020204" pitchFamily="34" charset="0"/>
              </a:defRPr>
            </a:lvl1pPr>
            <a:lvl2pPr marL="742950" indent="-285750" defTabSz="852488">
              <a:spcBef>
                <a:spcPct val="20000"/>
              </a:spcBef>
              <a:buClr>
                <a:schemeClr val="hlink"/>
              </a:buClr>
              <a:buSzPct val="55000"/>
              <a:buFont typeface="Wingdings" panose="05000000000000000000" pitchFamily="2" charset="2"/>
              <a:buChar char="n"/>
              <a:defRPr sz="2400">
                <a:solidFill>
                  <a:schemeClr val="tx1"/>
                </a:solidFill>
                <a:latin typeface="Arial" panose="020B0604020202020204" pitchFamily="34" charset="0"/>
              </a:defRPr>
            </a:lvl2pPr>
            <a:lvl3pPr marL="1143000" indent="-228600" defTabSz="852488">
              <a:spcBef>
                <a:spcPct val="20000"/>
              </a:spcBef>
              <a:buClr>
                <a:schemeClr val="accent2"/>
              </a:buClr>
              <a:buSzPct val="50000"/>
              <a:buFont typeface="Wingdings" panose="05000000000000000000" pitchFamily="2" charset="2"/>
              <a:buChar char="n"/>
              <a:defRPr sz="2400">
                <a:solidFill>
                  <a:schemeClr val="tx1"/>
                </a:solidFill>
                <a:latin typeface="Arial" panose="020B0604020202020204" pitchFamily="34" charset="0"/>
              </a:defRPr>
            </a:lvl3pPr>
            <a:lvl4pPr marL="1600200" indent="-228600" defTabSz="852488">
              <a:spcBef>
                <a:spcPct val="20000"/>
              </a:spcBef>
              <a:buClr>
                <a:schemeClr val="folHlink"/>
              </a:buClr>
              <a:buSzPct val="55000"/>
              <a:buFont typeface="Wingdings" panose="05000000000000000000" pitchFamily="2" charset="2"/>
              <a:buChar char="n"/>
              <a:defRPr sz="2000">
                <a:solidFill>
                  <a:schemeClr val="tx1"/>
                </a:solidFill>
                <a:latin typeface="Arial" panose="020B0604020202020204" pitchFamily="34" charset="0"/>
              </a:defRPr>
            </a:lvl4pPr>
            <a:lvl5pPr marL="2057400" indent="-228600" defTabSz="852488">
              <a:spcBef>
                <a:spcPct val="20000"/>
              </a:spcBef>
              <a:buClr>
                <a:srgbClr val="FD2B4E"/>
              </a:buClr>
              <a:buSzPct val="50000"/>
              <a:buFont typeface="Wingdings" panose="05000000000000000000" pitchFamily="2" charset="2"/>
              <a:buChar char="n"/>
              <a:defRPr sz="2000">
                <a:solidFill>
                  <a:schemeClr val="tx1"/>
                </a:solidFill>
                <a:latin typeface="Arial" panose="020B0604020202020204" pitchFamily="34" charset="0"/>
              </a:defRPr>
            </a:lvl5pPr>
            <a:lvl6pPr marL="25146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6pPr>
            <a:lvl7pPr marL="29718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7pPr>
            <a:lvl8pPr marL="34290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8pPr>
            <a:lvl9pPr marL="3886200" indent="-228600" defTabSz="852488" eaLnBrk="0" fontAlgn="base" hangingPunct="0">
              <a:spcBef>
                <a:spcPct val="20000"/>
              </a:spcBef>
              <a:spcAft>
                <a:spcPct val="0"/>
              </a:spcAft>
              <a:buClr>
                <a:srgbClr val="FD2B4E"/>
              </a:buClr>
              <a:buSzPct val="50000"/>
              <a:buFont typeface="Wingdings" panose="05000000000000000000" pitchFamily="2" charset="2"/>
              <a:buChar char="n"/>
              <a:defRPr sz="2000">
                <a:solidFill>
                  <a:schemeClr val="tx1"/>
                </a:solidFill>
                <a:latin typeface="Arial" panose="020B0604020202020204" pitchFamily="34" charset="0"/>
              </a:defRPr>
            </a:lvl9pPr>
          </a:lstStyle>
          <a:p>
            <a:pPr>
              <a:spcBef>
                <a:spcPct val="0"/>
              </a:spcBef>
              <a:buClrTx/>
              <a:buSzTx/>
              <a:buFontTx/>
              <a:buNone/>
            </a:pPr>
            <a:r>
              <a:rPr lang="en-US" altLang="en-US" sz="1000"/>
              <a:t>Chap 14-</a:t>
            </a:r>
            <a:fld id="{4EC17BA6-1254-406B-811B-5121674D6343}" type="slidenum">
              <a:rPr lang="en-US" altLang="en-US" sz="1000" smtClean="0"/>
              <a:pPr>
                <a:spcBef>
                  <a:spcPct val="0"/>
                </a:spcBef>
                <a:buClrTx/>
                <a:buSzTx/>
                <a:buFontTx/>
                <a:buNone/>
              </a:pPr>
              <a:t>80</a:t>
            </a:fld>
            <a:endParaRPr lang="en-US" altLang="en-US" sz="1000"/>
          </a:p>
        </p:txBody>
      </p:sp>
      <p:sp>
        <p:nvSpPr>
          <p:cNvPr id="108548" name="Rectangle 2"/>
          <p:cNvSpPr>
            <a:spLocks noGrp="1" noChangeArrowheads="1"/>
          </p:cNvSpPr>
          <p:nvPr>
            <p:ph type="title"/>
          </p:nvPr>
        </p:nvSpPr>
        <p:spPr/>
        <p:txBody>
          <a:bodyPr/>
          <a:lstStyle/>
          <a:p>
            <a:pPr eaLnBrk="1" hangingPunct="1"/>
            <a:r>
              <a:rPr lang="en-US" altLang="en-US"/>
              <a:t>Chapter Summary</a:t>
            </a:r>
          </a:p>
        </p:txBody>
      </p:sp>
      <p:sp>
        <p:nvSpPr>
          <p:cNvPr id="108549" name="Rectangle 3"/>
          <p:cNvSpPr>
            <a:spLocks noGrp="1" noChangeArrowheads="1"/>
          </p:cNvSpPr>
          <p:nvPr>
            <p:ph type="body" idx="1"/>
          </p:nvPr>
        </p:nvSpPr>
        <p:spPr>
          <a:xfrm>
            <a:off x="914400" y="1752600"/>
            <a:ext cx="8077200" cy="4114800"/>
          </a:xfrm>
        </p:spPr>
        <p:txBody>
          <a:bodyPr/>
          <a:lstStyle/>
          <a:p>
            <a:pPr eaLnBrk="1" hangingPunct="1">
              <a:lnSpc>
                <a:spcPct val="90000"/>
              </a:lnSpc>
            </a:pPr>
            <a:r>
              <a:rPr lang="en-US" altLang="en-US"/>
              <a:t>Introduced correlation analysis</a:t>
            </a:r>
          </a:p>
          <a:p>
            <a:pPr eaLnBrk="1" hangingPunct="1">
              <a:lnSpc>
                <a:spcPct val="90000"/>
              </a:lnSpc>
            </a:pPr>
            <a:r>
              <a:rPr lang="en-US" altLang="en-US"/>
              <a:t>Discussed correlation to measure the strength of a linear association</a:t>
            </a:r>
          </a:p>
          <a:p>
            <a:pPr eaLnBrk="1" hangingPunct="1">
              <a:lnSpc>
                <a:spcPct val="90000"/>
              </a:lnSpc>
            </a:pPr>
            <a:r>
              <a:rPr lang="en-US" altLang="en-US"/>
              <a:t>Introduced simple linear regression analysis</a:t>
            </a:r>
          </a:p>
        </p:txBody>
      </p:sp>
    </p:spTree>
  </p:cSld>
  <p:clrMapOvr>
    <a:masterClrMapping/>
  </p:clrMapOvr>
</p:sld>
</file>

<file path=ppt/theme/theme1.xml><?xml version="1.0" encoding="utf-8"?>
<a:theme xmlns:a="http://schemas.openxmlformats.org/drawingml/2006/main" name="PrenHall1">
  <a:themeElements>
    <a:clrScheme name="PrenHall1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PrenHall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905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1905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PrenHall1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PrenHall1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PrenHall1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PrenHall1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PrenHall1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PrenHall1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PrenHall1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Designs\PrenHall1.pot</Template>
  <TotalTime>3095</TotalTime>
  <Pages>20</Pages>
  <Words>4519</Words>
  <Application>Microsoft Office PowerPoint</Application>
  <PresentationFormat>On-screen Show (4:3)</PresentationFormat>
  <Paragraphs>942</Paragraphs>
  <Slides>80</Slides>
  <Notes>10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3</vt:i4>
      </vt:variant>
      <vt:variant>
        <vt:lpstr>Slide Titles</vt:lpstr>
      </vt:variant>
      <vt:variant>
        <vt:i4>80</vt:i4>
      </vt:variant>
    </vt:vector>
  </HeadingPairs>
  <TitlesOfParts>
    <vt:vector size="88" baseType="lpstr">
      <vt:lpstr>Wingdings</vt:lpstr>
      <vt:lpstr>Arial</vt:lpstr>
      <vt:lpstr>Times New Roman</vt:lpstr>
      <vt:lpstr>Symbol</vt:lpstr>
      <vt:lpstr>PrenHall1</vt:lpstr>
      <vt:lpstr>Equation</vt:lpstr>
      <vt:lpstr>Chart</vt:lpstr>
      <vt:lpstr>Worksheet</vt:lpstr>
      <vt:lpstr> Introduction to  Hypothesis Testing</vt:lpstr>
      <vt:lpstr>Trying to find Statistical Significance</vt:lpstr>
      <vt:lpstr>Why Test?</vt:lpstr>
      <vt:lpstr>What is a Hypothesis?</vt:lpstr>
      <vt:lpstr>The Null Hypothesis, H0</vt:lpstr>
      <vt:lpstr>The Null Hypothesis, H0</vt:lpstr>
      <vt:lpstr>The Alternative Hypothesis, HA</vt:lpstr>
      <vt:lpstr>Formulating Hypotheses</vt:lpstr>
      <vt:lpstr>Formulating Hypotheses</vt:lpstr>
      <vt:lpstr>Formulating Hypotheses</vt:lpstr>
      <vt:lpstr>Formulating Hypotheses</vt:lpstr>
      <vt:lpstr>PowerPoint Presentation</vt:lpstr>
      <vt:lpstr>Reason for Rejecting H0</vt:lpstr>
      <vt:lpstr>Errors in Making Decisions</vt:lpstr>
      <vt:lpstr>Type I Example</vt:lpstr>
      <vt:lpstr>Errors in Making Decisions</vt:lpstr>
      <vt:lpstr>Type II Example</vt:lpstr>
      <vt:lpstr>Outcomes and Probabilities</vt:lpstr>
      <vt:lpstr>Shown another way</vt:lpstr>
      <vt:lpstr>Type I &amp; II Error Relationship</vt:lpstr>
      <vt:lpstr>p-Value Approach</vt:lpstr>
      <vt:lpstr>p-value approach to testing Hypothesis</vt:lpstr>
      <vt:lpstr>Level of Significance,   </vt:lpstr>
      <vt:lpstr>Example</vt:lpstr>
      <vt:lpstr>Example (cont)</vt:lpstr>
      <vt:lpstr>Hypothesis Tests for the Mean</vt:lpstr>
      <vt:lpstr>PowerPoint Presentation</vt:lpstr>
      <vt:lpstr>Level of Significance  and the Rejection Region</vt:lpstr>
      <vt:lpstr>PowerPoint Presentation</vt:lpstr>
      <vt:lpstr>Critical Value for Upper Tail Test</vt:lpstr>
      <vt:lpstr>Critical Values for  Two Tailed Tests</vt:lpstr>
      <vt:lpstr>The Rejection Region</vt:lpstr>
      <vt:lpstr>PowerPoint Presentation</vt:lpstr>
      <vt:lpstr>Hypothesis Testing Example</vt:lpstr>
      <vt:lpstr>Hypothesis Testing Example</vt:lpstr>
      <vt:lpstr>Hypothesis Testing Example</vt:lpstr>
      <vt:lpstr>Hypothesis Testing Example</vt:lpstr>
      <vt:lpstr>Example: Upper Tail z Test  for Mean  ( Known)</vt:lpstr>
      <vt:lpstr>Testing Hypotheses</vt:lpstr>
      <vt:lpstr>The Test Statistic and  Critical Values</vt:lpstr>
      <vt:lpstr>The Test Statistic and  Critical Values</vt:lpstr>
      <vt:lpstr>Possible Errors in Hypothesis Test Decision Making</vt:lpstr>
      <vt:lpstr>Type I &amp; II Error Relationship</vt:lpstr>
      <vt:lpstr>6 Steps in  Hypothesis Testing</vt:lpstr>
      <vt:lpstr>6 Steps in  Hypothesis Testing</vt:lpstr>
      <vt:lpstr>Hypothesis Testing Example</vt:lpstr>
      <vt:lpstr>Hypothesis Testing Example</vt:lpstr>
      <vt:lpstr>Hypothesis Testing Example</vt:lpstr>
      <vt:lpstr>Hypothesis Testing Example</vt:lpstr>
      <vt:lpstr>p-value Hypothesis Testing Example</vt:lpstr>
      <vt:lpstr>p-value Hypothesis Testing Example</vt:lpstr>
      <vt:lpstr>p-Value Hypothesis Testing Example: Calculating the p-value</vt:lpstr>
      <vt:lpstr>p-value Hypothesis Testing Example</vt:lpstr>
      <vt:lpstr>PowerPoint Presentation</vt:lpstr>
      <vt:lpstr>Example Testing with Confidence Intervals</vt:lpstr>
      <vt:lpstr>Do You Ever Truly Know σ?</vt:lpstr>
      <vt:lpstr>Example: Two-Tail Test ( Unknown)</vt:lpstr>
      <vt:lpstr>Example Solution:  Two-Tail t Test</vt:lpstr>
      <vt:lpstr> Introduction to Linear Regression and Correlation Analysis  </vt:lpstr>
      <vt:lpstr>Scatter Plots and Correlation</vt:lpstr>
      <vt:lpstr>Scatter Plot Examples</vt:lpstr>
      <vt:lpstr>Scatter Plot Examples</vt:lpstr>
      <vt:lpstr>Scatter Plot Examples</vt:lpstr>
      <vt:lpstr>Correlation Coefficient</vt:lpstr>
      <vt:lpstr>Features of  r</vt:lpstr>
      <vt:lpstr>Examples of Approximate  r  Values</vt:lpstr>
      <vt:lpstr>Calculating the  Correlation Coefficient</vt:lpstr>
      <vt:lpstr>Calculation Example</vt:lpstr>
      <vt:lpstr>Calculation Example</vt:lpstr>
      <vt:lpstr>Excel Output</vt:lpstr>
      <vt:lpstr>Excel Output</vt:lpstr>
      <vt:lpstr>Introduction to  Regression Analysis</vt:lpstr>
      <vt:lpstr>Simple Linear Regression Model</vt:lpstr>
      <vt:lpstr>Types of Regression Models</vt:lpstr>
      <vt:lpstr>Simple Linear Regression Example</vt:lpstr>
      <vt:lpstr>Sample Data for House Price Model</vt:lpstr>
      <vt:lpstr>Regression Using Excel</vt:lpstr>
      <vt:lpstr>Excel Output</vt:lpstr>
      <vt:lpstr>In class exercise</vt:lpstr>
      <vt:lpstr>Chapter Summary</vt:lpstr>
    </vt:vector>
  </TitlesOfParts>
  <Company>University of San Diego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Statistics: A Decision-Making Approach, 7th edition</dc:title>
  <dc:subject>Chapter 9</dc:subject>
  <dc:creator>joewalden@ku.edu</dc:creator>
  <cp:lastModifiedBy>mark_canary@yahoo.com</cp:lastModifiedBy>
  <cp:revision>149</cp:revision>
  <cp:lastPrinted>2018-10-22T18:19:40Z</cp:lastPrinted>
  <dcterms:created xsi:type="dcterms:W3CDTF">2001-01-13T00:04:22Z</dcterms:created>
  <dcterms:modified xsi:type="dcterms:W3CDTF">2018-12-03T16:01:51Z</dcterms:modified>
</cp:coreProperties>
</file>